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70" r:id="rId2"/>
    <p:sldId id="466" r:id="rId3"/>
    <p:sldId id="462" r:id="rId4"/>
    <p:sldId id="469" r:id="rId5"/>
    <p:sldId id="471" r:id="rId6"/>
    <p:sldId id="472" r:id="rId7"/>
    <p:sldId id="473" r:id="rId8"/>
    <p:sldId id="474" r:id="rId9"/>
    <p:sldId id="475" r:id="rId10"/>
    <p:sldId id="476" r:id="rId11"/>
    <p:sldId id="477" r:id="rId12"/>
    <p:sldId id="478" r:id="rId13"/>
    <p:sldId id="479" r:id="rId14"/>
    <p:sldId id="463" r:id="rId15"/>
  </p:sldIdLst>
  <p:sldSz cx="12192000" cy="6858000"/>
  <p:notesSz cx="6808788" cy="99409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DC9A4-2DE2-4CAF-9217-E07A9E27280B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17E4C-F4C8-4D74-BDD2-446CFC6AAB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216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971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56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66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895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96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03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9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858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573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58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24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579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DBD82-7A76-47A9-AD3E-3CDB2A301F1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51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C7E9F6-178E-D55C-AB57-871F8DC34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C83540-FA73-5648-B6F4-B99FCD447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C801E8-07AF-FB4B-45B5-15EB6A52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E94C30-334D-6A5E-7EA7-E65BFB80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C9F66E-D551-F1EB-30FD-3BD8360D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47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FBA99-045F-CA61-270A-AD1723C6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B86DAE-15A3-6087-7447-5C8CC3A3D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963D12-6DBD-6DF5-BC35-FCDA1656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7F934E-39EB-D041-2E2A-025029FD7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7BB16C-EAD6-A27D-EBA1-52A044E5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1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6C9B708-EA9C-E791-41C2-B3DC08C51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F9C99-43DA-AE88-DCC5-1F989D43E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07BD95-0A2E-2160-0CD6-AAF0E351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A18019-4163-E361-B077-2029DF86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CFD78E-1A77-E98A-467D-BF8EC786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48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B53914-4AD6-9FE4-31BB-DD122EC1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39F85-7414-7D68-2CA6-66CD3A448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0F69C0-CF76-9ABB-56C7-8DB2EF7E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A1E954-E16C-B7DD-E0AA-6CE1C0A4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52D6D4-1C63-E91A-6357-1FA42C65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56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5B5F1E-13DC-247E-8B2A-B945CD32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B94A7F-B09B-19B6-C5FC-7BC46014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08976-EDF5-9770-B8C6-7CC805FFA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D0E01F-1E33-9750-8645-86A2D6C8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649540-18E4-17F4-DBE4-8E569F47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32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61284-1858-3342-A311-E3C10BB8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F24D31-833D-2507-04DA-3D0218C10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6FECB3-9BB4-80BA-15E8-70A5B3146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AD4FF9-A8E8-BE8C-AF1D-D7EE88BC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42CA1F-1BE1-EF2D-F2A4-DBE02672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4A5DEA-0ADF-0678-61F5-3172D2BA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48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159F7-753C-4FD1-EA8C-809355D52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B75466-DE8D-8BE2-477B-9241FE9F5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E702EE-FE29-C102-5A6D-DFA2682C2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BF10C5-9D33-CD06-EE4B-FA591D301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A3C756-9BF3-0BF0-7EBB-B29A49BA6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585A400-9A8E-47BA-9EA7-1709992F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8B255E-2904-6661-86E4-03617392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198DA3-99AA-768E-A40F-3027A8E1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5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17027-46C6-DDD0-DCCF-FE748EA9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9B300C-FA73-BCE0-12BD-B38D64FF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6CE4CF6-3C28-3538-DC94-1744961E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B6DE5A-3955-ACBA-32B8-19BE728A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9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D84298-BF45-E06C-1B9F-B3A0A1E9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B660463-E2F5-1E6D-53E9-31882DC5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FCEE37-09B5-22E0-1D51-3D907ECC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613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5A2C8E-D69A-04EA-7E58-68EDDB83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F34DB6-E0DF-B658-48C4-24F5500B1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7C934E-DFFC-30D7-318B-EA0B0A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05216B-8C3D-68A6-6231-0459745C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047905B-99D8-7D26-1A8C-486DC147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E05375-7F86-190C-BAD9-431F1BB6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55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22018-8695-5442-EBD5-A4207827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52A0C81-E781-8B14-0A88-DA899DE3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647E9F-6539-08D7-2D48-CCA153685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AC94D1-C92E-DC43-6D0C-17FA3BC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7EFD9A-3052-2B93-0FF8-DCEF0F60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6EAB0-4134-C29F-B5D3-9256A4CF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1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B1FEF7B-7AE1-E499-BB58-91DF910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C34DF1-16C8-C27F-812A-42A702A4B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1896C8-C37E-26B3-54B2-5E4903E171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6E4DD-A014-49F5-A9B9-06B9EDCA4BAC}" type="datetimeFigureOut">
              <a:rPr lang="it-IT" smtClean="0"/>
              <a:t>06/07/2022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357A2F-91B0-E144-B9B8-46160392C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3370D2-B6D2-14B4-6642-C1D8D9E21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0CA34-C30B-4A92-BDDA-EDB1C329AE1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1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4" y="5573528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289822-BD2C-4A88-9172-8472315D77AE}"/>
              </a:ext>
            </a:extLst>
          </p:cNvPr>
          <p:cNvSpPr txBox="1"/>
          <p:nvPr/>
        </p:nvSpPr>
        <p:spPr>
          <a:xfrm>
            <a:off x="2177214" y="222026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Mario Guerrucci </a:t>
            </a:r>
            <a:r>
              <a:rPr lang="it-IT" sz="2400" dirty="0" err="1">
                <a:cs typeface="Calibri" panose="020F0502020204030204" pitchFamily="34" charset="0"/>
              </a:rPr>
              <a:t>Srl</a:t>
            </a:r>
            <a:r>
              <a:rPr lang="it-IT" sz="240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6154DA-A895-4091-C61B-D22C51138171}"/>
              </a:ext>
            </a:extLst>
          </p:cNvPr>
          <p:cNvSpPr txBox="1"/>
          <p:nvPr/>
        </p:nvSpPr>
        <p:spPr>
          <a:xfrm>
            <a:off x="2691006" y="1026532"/>
            <a:ext cx="64624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000" dirty="0">
                <a:cs typeface="Calibri" panose="020F0502020204030204" pitchFamily="34" charset="0"/>
              </a:rPr>
              <a:t>Servizi</a:t>
            </a:r>
            <a:r>
              <a:rPr lang="it-IT" sz="2000" b="0" dirty="0">
                <a:cs typeface="Calibri" panose="020F0502020204030204" pitchFamily="34" charset="0"/>
              </a:rPr>
              <a:t> </a:t>
            </a:r>
            <a:r>
              <a:rPr lang="it-IT" sz="2000" dirty="0">
                <a:cs typeface="Calibri" panose="020F0502020204030204" pitchFamily="34" charset="0"/>
              </a:rPr>
              <a:t>ai clienti industriali dal 1950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03A4D14-F4E6-B677-67B5-20DAC7E1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94" y="1862822"/>
            <a:ext cx="3222845" cy="385969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36169B-C99D-8160-7B6D-DE9566D90936}"/>
              </a:ext>
            </a:extLst>
          </p:cNvPr>
          <p:cNvSpPr txBox="1"/>
          <p:nvPr/>
        </p:nvSpPr>
        <p:spPr>
          <a:xfrm>
            <a:off x="3508930" y="2113627"/>
            <a:ext cx="424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10,4 milioni di € di Ricavi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D367C6-4D18-7810-4AE9-446F81B44D1E}"/>
              </a:ext>
            </a:extLst>
          </p:cNvPr>
          <p:cNvSpPr txBox="1"/>
          <p:nvPr/>
        </p:nvSpPr>
        <p:spPr>
          <a:xfrm>
            <a:off x="2988140" y="2827761"/>
            <a:ext cx="526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Clienti Settore Energia 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9100CFE-AC1C-1AFF-D5AB-003A54A6FF86}"/>
              </a:ext>
            </a:extLst>
          </p:cNvPr>
          <p:cNvSpPr txBox="1"/>
          <p:nvPr/>
        </p:nvSpPr>
        <p:spPr>
          <a:xfrm>
            <a:off x="4070277" y="4977929"/>
            <a:ext cx="309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160 Dipendenti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DC1DE01-D397-F20B-7F49-6E4842BE4BBE}"/>
              </a:ext>
            </a:extLst>
          </p:cNvPr>
          <p:cNvSpPr txBox="1"/>
          <p:nvPr/>
        </p:nvSpPr>
        <p:spPr>
          <a:xfrm>
            <a:off x="3530148" y="3572349"/>
            <a:ext cx="424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Cantieri in 6 Regioni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331AD8B-F1B6-E177-0070-197F8D1B88CA}"/>
              </a:ext>
            </a:extLst>
          </p:cNvPr>
          <p:cNvSpPr txBox="1"/>
          <p:nvPr/>
        </p:nvSpPr>
        <p:spPr>
          <a:xfrm>
            <a:off x="4070278" y="4275139"/>
            <a:ext cx="3097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10 Certificazioni</a:t>
            </a:r>
          </a:p>
          <a:p>
            <a:endParaRPr lang="it-IT" sz="1800" dirty="0"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28336DC-27B5-8746-2BCA-9C6A23F94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044" y="2281860"/>
            <a:ext cx="3918161" cy="286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1001955" y="176273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Formazione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7B3B427-5F28-4E6D-3370-65650BA0AD55}"/>
              </a:ext>
            </a:extLst>
          </p:cNvPr>
          <p:cNvSpPr txBox="1"/>
          <p:nvPr/>
        </p:nvSpPr>
        <p:spPr>
          <a:xfrm>
            <a:off x="4286198" y="2459504"/>
            <a:ext cx="4922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Investimento     </a:t>
            </a:r>
          </a:p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Crescita personale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Aumento consapevolezza</a:t>
            </a:r>
          </a:p>
        </p:txBody>
      </p:sp>
      <p:pic>
        <p:nvPicPr>
          <p:cNvPr id="10" name="Picture 2" descr="Icona del grafico crescente di vettore. simbolo freccia verso l'alto.  diagramma di tendenza piatto illustrazione vettoriale isolato su sfondo  bianco | Vettore Premium">
            <a:extLst>
              <a:ext uri="{FF2B5EF4-FFF2-40B4-BE49-F238E27FC236}">
                <a16:creationId xmlns:a16="http://schemas.microsoft.com/office/drawing/2014/main" id="{50A38FA5-5C68-68E2-B1B3-4D7C9DF5E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7933"/>
          <a:stretch/>
        </p:blipFill>
        <p:spPr bwMode="auto">
          <a:xfrm>
            <a:off x="889784" y="1526525"/>
            <a:ext cx="2255982" cy="15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2806CE8-D6C5-3CCB-DD79-0DA8174FB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59" y="3895697"/>
            <a:ext cx="3294195" cy="1574312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955E7B3F-AA48-1CE6-30FC-69946A2AA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305" y="849347"/>
            <a:ext cx="3197314" cy="451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2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957004" y="274524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Trasformazione 4.0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05465C-C769-2878-B2DE-AD24AA58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55" y="1617410"/>
            <a:ext cx="4495224" cy="393918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65D97F-1957-BD80-6296-1D98A733E82C}"/>
              </a:ext>
            </a:extLst>
          </p:cNvPr>
          <p:cNvSpPr txBox="1"/>
          <p:nvPr/>
        </p:nvSpPr>
        <p:spPr>
          <a:xfrm>
            <a:off x="5725233" y="1509510"/>
            <a:ext cx="57241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chemeClr val="accent1"/>
                </a:solidFill>
              </a:rPr>
              <a:t>Sekurclick</a:t>
            </a:r>
            <a:r>
              <a:rPr lang="it-IT" sz="2400" dirty="0"/>
              <a:t> è una soluzione tecnologica innovativa allineata al contributo offerto sempre più dalle tecnologie digitali</a:t>
            </a:r>
          </a:p>
          <a:p>
            <a:pPr algn="ctr"/>
            <a:endParaRPr lang="it-IT" sz="2400" dirty="0"/>
          </a:p>
          <a:p>
            <a:pPr algn="ctr"/>
            <a:r>
              <a:rPr lang="it-IT" sz="2400" b="1" dirty="0" err="1">
                <a:solidFill>
                  <a:schemeClr val="accent1"/>
                </a:solidFill>
              </a:rPr>
              <a:t>Sekurclick</a:t>
            </a:r>
            <a:r>
              <a:rPr lang="it-IT" sz="2400" dirty="0"/>
              <a:t> è utilizzato per la </a:t>
            </a:r>
            <a:r>
              <a:rPr lang="it-IT" sz="2400" dirty="0">
                <a:solidFill>
                  <a:schemeClr val="accent1"/>
                </a:solidFill>
              </a:rPr>
              <a:t>gestione e il coordinamento dei processi aziendali </a:t>
            </a:r>
            <a:r>
              <a:rPr lang="it-IT" sz="2400" dirty="0"/>
              <a:t>relativi alle operazioni dei </a:t>
            </a:r>
            <a:r>
              <a:rPr lang="it-IT" sz="2400" dirty="0">
                <a:solidFill>
                  <a:schemeClr val="accent1"/>
                </a:solidFill>
              </a:rPr>
              <a:t>preposti </a:t>
            </a:r>
            <a:r>
              <a:rPr lang="it-IT" sz="2400" dirty="0"/>
              <a:t>direttamente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/>
              <a:t>presso i clienti </a:t>
            </a:r>
          </a:p>
          <a:p>
            <a:pPr algn="ctr"/>
            <a:endParaRPr lang="it-IT" sz="2400" dirty="0"/>
          </a:p>
          <a:p>
            <a:pPr algn="ctr"/>
            <a:r>
              <a:rPr lang="it-IT" sz="2400" b="1" dirty="0" err="1">
                <a:solidFill>
                  <a:schemeClr val="accent1"/>
                </a:solidFill>
              </a:rPr>
              <a:t>Sekurclick</a:t>
            </a:r>
            <a:r>
              <a:rPr lang="it-IT" sz="2400" b="1" dirty="0">
                <a:solidFill>
                  <a:schemeClr val="accent1"/>
                </a:solidFill>
              </a:rPr>
              <a:t> </a:t>
            </a:r>
            <a:r>
              <a:rPr lang="it-IT" sz="2400" dirty="0"/>
              <a:t>garantisce elevate caratteristiche di </a:t>
            </a:r>
            <a:r>
              <a:rPr lang="it-IT" sz="2400" dirty="0">
                <a:solidFill>
                  <a:schemeClr val="accent1"/>
                </a:solidFill>
              </a:rPr>
              <a:t>integrazione delle attività</a:t>
            </a:r>
          </a:p>
        </p:txBody>
      </p:sp>
    </p:spTree>
    <p:extLst>
      <p:ext uri="{BB962C8B-B14F-4D97-AF65-F5344CB8AC3E}">
        <p14:creationId xmlns:p14="http://schemas.microsoft.com/office/powerpoint/2010/main" val="13672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957004" y="274524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Trasformazione 4.0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43F42F-44F9-7CB2-DCD1-87D8EE314DD1}"/>
              </a:ext>
            </a:extLst>
          </p:cNvPr>
          <p:cNvSpPr txBox="1"/>
          <p:nvPr/>
        </p:nvSpPr>
        <p:spPr>
          <a:xfrm>
            <a:off x="2472311" y="960308"/>
            <a:ext cx="724737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Salute / </a:t>
            </a:r>
            <a:r>
              <a:rPr lang="en-US" sz="2400" b="1" kern="1200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Sicurezza</a:t>
            </a:r>
            <a:r>
              <a:rPr lang="en-US" sz="2400" b="1" kern="12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/ </a:t>
            </a:r>
            <a:r>
              <a:rPr lang="en-US" sz="2400" b="1" kern="1200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Ambiente</a:t>
            </a:r>
            <a:endParaRPr lang="en-US" sz="2400" b="1" kern="1200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DC7E47-E7F7-9E62-FEB1-C4A971F465A1}"/>
              </a:ext>
            </a:extLst>
          </p:cNvPr>
          <p:cNvSpPr txBox="1"/>
          <p:nvPr/>
        </p:nvSpPr>
        <p:spPr>
          <a:xfrm>
            <a:off x="2289996" y="1610851"/>
            <a:ext cx="724737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Controlli</a:t>
            </a: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b="1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Preventivi</a:t>
            </a:r>
            <a:endParaRPr lang="en-US" b="1" kern="1200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B123632-5083-274F-EB7A-F16D9025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166" y="2292423"/>
            <a:ext cx="2097289" cy="41478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C9202A8-B7D9-AD91-C11D-02D231EB2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367" y="2322796"/>
            <a:ext cx="1939865" cy="414931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24BD012-D9C3-17AF-6686-A5A1C0D56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477" y="2292423"/>
            <a:ext cx="2142554" cy="41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957004" y="274524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Trasformazione 4.0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9B77FD7-9864-7FF2-AC8D-87D9B9C008A4}"/>
              </a:ext>
            </a:extLst>
          </p:cNvPr>
          <p:cNvSpPr txBox="1"/>
          <p:nvPr/>
        </p:nvSpPr>
        <p:spPr>
          <a:xfrm>
            <a:off x="2299422" y="1026560"/>
            <a:ext cx="7247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kern="1200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Gestione</a:t>
            </a:r>
            <a:r>
              <a:rPr lang="en-US" sz="2000" b="1" kern="12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2000" b="1" kern="1200" dirty="0" err="1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Documentazione</a:t>
            </a:r>
            <a:endParaRPr lang="en-US" sz="2000" b="1" kern="1200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8E7CD9E-B802-EDFE-BE62-97344B8EC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270" y="1789959"/>
            <a:ext cx="8005865" cy="453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29455C-31FB-B9C8-7387-82F3668B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843107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INSIEME PER UNA TRANSIZIONE SOSTENIBILE</a:t>
            </a:r>
          </a:p>
        </p:txBody>
      </p:sp>
      <p:sp>
        <p:nvSpPr>
          <p:cNvPr id="206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6707667-39E8-F885-B11A-F83378D21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0" r="136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/>
          </a:solidFill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C4C34C3-8671-9CAF-4AF5-963EE0798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175" y="6004833"/>
            <a:ext cx="747712" cy="76227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6471228-380C-3597-B00E-E31291F01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95" y="5114644"/>
            <a:ext cx="936828" cy="10562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D0DC25-516A-8A77-5D1D-417D5B605FF2}"/>
              </a:ext>
            </a:extLst>
          </p:cNvPr>
          <p:cNvSpPr txBox="1"/>
          <p:nvPr/>
        </p:nvSpPr>
        <p:spPr>
          <a:xfrm>
            <a:off x="-914778" y="381442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Mario Guerrucci </a:t>
            </a:r>
            <a:r>
              <a:rPr lang="it-IT" sz="2400" dirty="0" err="1">
                <a:cs typeface="Calibri" panose="020F0502020204030204" pitchFamily="34" charset="0"/>
              </a:rPr>
              <a:t>Srl</a:t>
            </a:r>
            <a:r>
              <a:rPr lang="it-IT" sz="2400" dirty="0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32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74" y="5573528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289822-BD2C-4A88-9172-8472315D77AE}"/>
              </a:ext>
            </a:extLst>
          </p:cNvPr>
          <p:cNvSpPr txBox="1"/>
          <p:nvPr/>
        </p:nvSpPr>
        <p:spPr>
          <a:xfrm>
            <a:off x="2177214" y="222026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Servizi - Pulizie Industriali e Civili</a:t>
            </a:r>
          </a:p>
        </p:txBody>
      </p:sp>
      <p:pic>
        <p:nvPicPr>
          <p:cNvPr id="7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DD3D15E4-BBFF-4048-21C5-597B40740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761" y="1227395"/>
            <a:ext cx="2793424" cy="372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 descr="Immagine che contiene esterni, edificio, terra, via&#10;&#10;Descrizione generata automaticamente">
            <a:extLst>
              <a:ext uri="{FF2B5EF4-FFF2-40B4-BE49-F238E27FC236}">
                <a16:creationId xmlns:a16="http://schemas.microsoft.com/office/drawing/2014/main" id="{B9D080C3-8F84-62D2-59E0-F7A7E145A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82" y="923605"/>
            <a:ext cx="2793423" cy="3724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magine 12" descr="Immagine che contiene interni, pavimento, arredamento&#10;&#10;Descrizione generata automaticamente">
            <a:extLst>
              <a:ext uri="{FF2B5EF4-FFF2-40B4-BE49-F238E27FC236}">
                <a16:creationId xmlns:a16="http://schemas.microsoft.com/office/drawing/2014/main" id="{4CE50BC6-0970-F2A0-E17E-872E098F9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3" y="2616138"/>
            <a:ext cx="2735237" cy="3646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16" descr="Immagine che contiene testo, pavimento, interni, inpiedi&#10;&#10;Descrizione generata automaticamente">
            <a:extLst>
              <a:ext uri="{FF2B5EF4-FFF2-40B4-BE49-F238E27FC236}">
                <a16:creationId xmlns:a16="http://schemas.microsoft.com/office/drawing/2014/main" id="{0C59E222-CF5F-CBC1-D627-ECACE85D3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598" y="1821780"/>
            <a:ext cx="2119791" cy="2826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magine 18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78AEDF72-36F9-8357-C7EA-3C4F62798F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22" y="3685048"/>
            <a:ext cx="2213195" cy="295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5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98" y="5514680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341C7A4-09CF-44B8-9E5A-8EE0C6194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729" y="2776830"/>
            <a:ext cx="5200564" cy="225316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CFA93AA-3875-B4E1-B3C2-7B7C5B428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15" y="1069834"/>
            <a:ext cx="4266190" cy="239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2E37DBF-9A73-3F96-E915-301FFFA05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4" y="3695521"/>
            <a:ext cx="4351376" cy="296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BC2A8E-D480-F5C7-8A19-F56DCEA96B10}"/>
              </a:ext>
            </a:extLst>
          </p:cNvPr>
          <p:cNvSpPr txBox="1"/>
          <p:nvPr/>
        </p:nvSpPr>
        <p:spPr>
          <a:xfrm>
            <a:off x="2177214" y="222026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Servizi - Smaltimento Rifiuti e Lavori Edili</a:t>
            </a:r>
          </a:p>
        </p:txBody>
      </p:sp>
    </p:spTree>
    <p:extLst>
      <p:ext uri="{BB962C8B-B14F-4D97-AF65-F5344CB8AC3E}">
        <p14:creationId xmlns:p14="http://schemas.microsoft.com/office/powerpoint/2010/main" val="3446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15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 descr="Immagine che contiene cielo, strada, esterni, pattinaggio&#10;&#10;Descrizione generata automaticamente">
            <a:extLst>
              <a:ext uri="{FF2B5EF4-FFF2-40B4-BE49-F238E27FC236}">
                <a16:creationId xmlns:a16="http://schemas.microsoft.com/office/drawing/2014/main" id="{4E2A80B9-1833-3586-489C-E11DA9BDB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34" y="1532225"/>
            <a:ext cx="4564194" cy="3423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albero, esterni, pianta&#10;&#10;Descrizione generata automaticamente">
            <a:extLst>
              <a:ext uri="{FF2B5EF4-FFF2-40B4-BE49-F238E27FC236}">
                <a16:creationId xmlns:a16="http://schemas.microsoft.com/office/drawing/2014/main" id="{3511CE1F-BC8F-37AC-804A-16CFD84D7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07" y="852557"/>
            <a:ext cx="2794624" cy="49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2177214" y="222026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Servizi - Transizione Energetica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FB4D39-37BB-7B86-C52D-3E54B6E08075}"/>
              </a:ext>
            </a:extLst>
          </p:cNvPr>
          <p:cNvSpPr txBox="1"/>
          <p:nvPr/>
        </p:nvSpPr>
        <p:spPr>
          <a:xfrm>
            <a:off x="557376" y="5989643"/>
            <a:ext cx="487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Efficientamento Illuminazione Pubblica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702EEAB-298F-BD8A-EE69-3FA883DFDF6E}"/>
              </a:ext>
            </a:extLst>
          </p:cNvPr>
          <p:cNvSpPr txBox="1"/>
          <p:nvPr/>
        </p:nvSpPr>
        <p:spPr>
          <a:xfrm>
            <a:off x="6095999" y="5814258"/>
            <a:ext cx="487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Installazione e Gestione Parchi Fotovoltaico</a:t>
            </a:r>
          </a:p>
        </p:txBody>
      </p:sp>
    </p:spTree>
    <p:extLst>
      <p:ext uri="{BB962C8B-B14F-4D97-AF65-F5344CB8AC3E}">
        <p14:creationId xmlns:p14="http://schemas.microsoft.com/office/powerpoint/2010/main" val="308881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15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2177214" y="222026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La priorità dell’azienda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2FB4D39-37BB-7B86-C52D-3E54B6E08075}"/>
              </a:ext>
            </a:extLst>
          </p:cNvPr>
          <p:cNvSpPr txBox="1"/>
          <p:nvPr/>
        </p:nvSpPr>
        <p:spPr>
          <a:xfrm>
            <a:off x="3868750" y="5829562"/>
            <a:ext cx="487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Formazione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702EEAB-298F-BD8A-EE69-3FA883DFDF6E}"/>
              </a:ext>
            </a:extLst>
          </p:cNvPr>
          <p:cNvSpPr txBox="1"/>
          <p:nvPr/>
        </p:nvSpPr>
        <p:spPr>
          <a:xfrm>
            <a:off x="3682049" y="1068677"/>
            <a:ext cx="487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Cultura della Sicurezza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9410CA-3398-F3A5-00B0-E59FFBA425E4}"/>
              </a:ext>
            </a:extLst>
          </p:cNvPr>
          <p:cNvSpPr txBox="1"/>
          <p:nvPr/>
        </p:nvSpPr>
        <p:spPr>
          <a:xfrm>
            <a:off x="-492455" y="3342108"/>
            <a:ext cx="487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Trasformazione 4.0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2876F36-5565-65BA-D1F3-EE7B4A2D2F52}"/>
              </a:ext>
            </a:extLst>
          </p:cNvPr>
          <p:cNvSpPr txBox="1"/>
          <p:nvPr/>
        </p:nvSpPr>
        <p:spPr>
          <a:xfrm>
            <a:off x="9347059" y="3065109"/>
            <a:ext cx="1965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1800" dirty="0">
                <a:cs typeface="Calibri" panose="020F0502020204030204" pitchFamily="34" charset="0"/>
              </a:rPr>
              <a:t>Condivisione</a:t>
            </a:r>
          </a:p>
          <a:p>
            <a:r>
              <a:rPr lang="it-IT" sz="1800" dirty="0">
                <a:cs typeface="Calibri" panose="020F0502020204030204" pitchFamily="34" charset="0"/>
              </a:rPr>
              <a:t> e </a:t>
            </a:r>
          </a:p>
          <a:p>
            <a:r>
              <a:rPr lang="it-IT" sz="1800" dirty="0">
                <a:cs typeface="Calibri" panose="020F0502020204030204" pitchFamily="34" charset="0"/>
              </a:rPr>
              <a:t>Partnership</a:t>
            </a:r>
          </a:p>
        </p:txBody>
      </p:sp>
      <p:pic>
        <p:nvPicPr>
          <p:cNvPr id="499" name="object 121">
            <a:extLst>
              <a:ext uri="{FF2B5EF4-FFF2-40B4-BE49-F238E27FC236}">
                <a16:creationId xmlns:a16="http://schemas.microsoft.com/office/drawing/2014/main" id="{DD1AF51D-20D4-2BEF-3A92-CFDE05DBA8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1903" y="1717382"/>
            <a:ext cx="3284840" cy="3786358"/>
          </a:xfrm>
          <a:prstGeom prst="rect">
            <a:avLst/>
          </a:prstGeom>
        </p:spPr>
      </p:pic>
      <p:pic>
        <p:nvPicPr>
          <p:cNvPr id="500" name="Immagine 499">
            <a:extLst>
              <a:ext uri="{FF2B5EF4-FFF2-40B4-BE49-F238E27FC236}">
                <a16:creationId xmlns:a16="http://schemas.microsoft.com/office/drawing/2014/main" id="{8F9E5A64-99C4-6864-363A-6FB5690B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82" y="1823733"/>
            <a:ext cx="2889678" cy="32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759" y="224263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1838444" y="226919"/>
            <a:ext cx="78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Cultura della Sicurezza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64A7EB-69B8-D33C-AA22-261C8A9DF4D0}"/>
              </a:ext>
            </a:extLst>
          </p:cNvPr>
          <p:cNvSpPr txBox="1"/>
          <p:nvPr/>
        </p:nvSpPr>
        <p:spPr>
          <a:xfrm>
            <a:off x="3981873" y="2652655"/>
            <a:ext cx="34836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INCENTIVAZIONE </a:t>
            </a:r>
          </a:p>
          <a:p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it-IT" sz="1400" b="1" u="sng" dirty="0">
                <a:latin typeface="Verdana" panose="020B0604030504040204" pitchFamily="34" charset="0"/>
                <a:ea typeface="Verdana" panose="020B0604030504040204" pitchFamily="34" charset="0"/>
              </a:rPr>
              <a:t>BEST PRACTICE (SekurWork)</a:t>
            </a:r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A7E7C4-21BF-C949-1C4A-64D9225BB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0400" y="2300150"/>
            <a:ext cx="2605839" cy="380236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17C7649-52FA-8121-A3F4-58AB75FD7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671" y="2005951"/>
            <a:ext cx="2827670" cy="393394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A32EE1-2DCD-4079-AED7-4F9C247C76C2}"/>
              </a:ext>
            </a:extLst>
          </p:cNvPr>
          <p:cNvSpPr txBox="1"/>
          <p:nvPr/>
        </p:nvSpPr>
        <p:spPr>
          <a:xfrm>
            <a:off x="9015263" y="1728952"/>
            <a:ext cx="2863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  APPLICAZIONE DELLA </a:t>
            </a:r>
          </a:p>
          <a:p>
            <a:pPr algn="ctr"/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it-IT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STOP WORK POLICY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F89FA6-6ECB-232E-0280-5396542EBF11}"/>
              </a:ext>
            </a:extLst>
          </p:cNvPr>
          <p:cNvSpPr txBox="1"/>
          <p:nvPr/>
        </p:nvSpPr>
        <p:spPr>
          <a:xfrm>
            <a:off x="28278" y="1394345"/>
            <a:ext cx="298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SOPRALLUOGHI</a:t>
            </a:r>
            <a:r>
              <a:rPr lang="it-IT" sz="1200" b="1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/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</a:rPr>
              <a:t>PREVENTIVI IN CANTIERE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8DEE578-0948-D371-545F-DE7B2516B759}"/>
              </a:ext>
            </a:extLst>
          </p:cNvPr>
          <p:cNvSpPr txBox="1"/>
          <p:nvPr/>
        </p:nvSpPr>
        <p:spPr>
          <a:xfrm>
            <a:off x="3632814" y="117536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Verdana" panose="020B0604030504040204" pitchFamily="34" charset="0"/>
                <a:ea typeface="Verdana" panose="020B0604030504040204" pitchFamily="34" charset="0"/>
              </a:rPr>
              <a:t>IMPORTANZA DEL </a:t>
            </a:r>
            <a:r>
              <a:rPr lang="it-I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RUOLO DEL PREPOSTO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E2F299A-2CCC-C7F8-3317-F42F50E3E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5" y="1504175"/>
            <a:ext cx="878225" cy="129750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D2270F3-4AA7-0FCF-5043-012D395E0E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873" y="3644664"/>
            <a:ext cx="3346702" cy="22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1001955" y="176273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Condivisione e Partecipazione Dipendenti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6C04D89-E59B-FE2A-7B7B-4C347349B8CA}"/>
              </a:ext>
            </a:extLst>
          </p:cNvPr>
          <p:cNvSpPr/>
          <p:nvPr/>
        </p:nvSpPr>
        <p:spPr>
          <a:xfrm>
            <a:off x="3116795" y="1024065"/>
            <a:ext cx="5958408" cy="523220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/>
              <a:t>SE</a:t>
            </a:r>
            <a:r>
              <a:rPr lang="it-IT" sz="2800" b="1" dirty="0">
                <a:solidFill>
                  <a:srgbClr val="FF0000"/>
                </a:solidFill>
              </a:rPr>
              <a:t>K</a:t>
            </a:r>
            <a:r>
              <a:rPr lang="it-IT" sz="2800" b="1" dirty="0"/>
              <a:t>URWOR</a:t>
            </a:r>
            <a:r>
              <a:rPr lang="it-IT" sz="2800" b="1" dirty="0">
                <a:solidFill>
                  <a:srgbClr val="FF0000"/>
                </a:solidFill>
              </a:rPr>
              <a:t>K</a:t>
            </a:r>
            <a:endParaRPr lang="it-IT" sz="28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B58F022-1BD1-36AB-5272-A6F060B0543B}"/>
              </a:ext>
            </a:extLst>
          </p:cNvPr>
          <p:cNvSpPr txBox="1"/>
          <p:nvPr/>
        </p:nvSpPr>
        <p:spPr>
          <a:xfrm>
            <a:off x="480764" y="5936143"/>
            <a:ext cx="310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pic>
        <p:nvPicPr>
          <p:cNvPr id="25" name="Immagine 2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A8FB9F-1555-3D11-D0EB-BC8D71B1F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3" y="2269475"/>
            <a:ext cx="2467762" cy="329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643CC31-6D1F-AB6C-66FD-42DB3B89E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402" y="2037446"/>
            <a:ext cx="4595644" cy="3754407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246BF10-B5C6-FF6A-829F-AEDAC88F6150}"/>
              </a:ext>
            </a:extLst>
          </p:cNvPr>
          <p:cNvSpPr txBox="1"/>
          <p:nvPr/>
        </p:nvSpPr>
        <p:spPr>
          <a:xfrm>
            <a:off x="5484046" y="5934696"/>
            <a:ext cx="178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Verdana" panose="020B0604030504040204" pitchFamily="34" charset="0"/>
                <a:ea typeface="Verdana" panose="020B0604030504040204" pitchFamily="34" charset="0"/>
              </a:rPr>
              <a:t>      2020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24C66AD-DAEF-11EC-D326-03A9AE66F83D}"/>
              </a:ext>
            </a:extLst>
          </p:cNvPr>
          <p:cNvSpPr txBox="1"/>
          <p:nvPr/>
        </p:nvSpPr>
        <p:spPr>
          <a:xfrm>
            <a:off x="9663820" y="5889976"/>
            <a:ext cx="188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dirty="0"/>
              <a:t>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BD8FC7-7D8F-BBB7-910D-3A1623776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5046" y="2114641"/>
            <a:ext cx="4120546" cy="36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1001955" y="176273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Condivisione e Partecipazione Dipendenti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8EE0C2C-0A76-C25A-7A82-5B82294DC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97" y="2177644"/>
            <a:ext cx="3231013" cy="23869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8887B22-0480-DF24-CA18-5E5E32C46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63" y="1595484"/>
            <a:ext cx="3410740" cy="342900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63FF310-595D-5CF4-57E5-855491C643C1}"/>
              </a:ext>
            </a:extLst>
          </p:cNvPr>
          <p:cNvSpPr txBox="1"/>
          <p:nvPr/>
        </p:nvSpPr>
        <p:spPr>
          <a:xfrm>
            <a:off x="3818320" y="1781361"/>
            <a:ext cx="4375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La condivisione e l’ascolto al centro della strategia      </a:t>
            </a:r>
          </a:p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La partecipazione booster per creare valore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L’incentivazione delle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23981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4963B4E-CCFB-4E33-95D7-48C6F2066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027" y="5606201"/>
            <a:ext cx="1046776" cy="10624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F7FE12-FCE0-4556-9D5B-2633B47B67DC}"/>
              </a:ext>
            </a:extLst>
          </p:cNvPr>
          <p:cNvSpPr txBox="1"/>
          <p:nvPr/>
        </p:nvSpPr>
        <p:spPr>
          <a:xfrm>
            <a:off x="8741214" y="6137424"/>
            <a:ext cx="1045029" cy="735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9E14381-BDCD-CFD2-9231-8EDF5C55D3EA}"/>
              </a:ext>
            </a:extLst>
          </p:cNvPr>
          <p:cNvSpPr txBox="1"/>
          <p:nvPr/>
        </p:nvSpPr>
        <p:spPr>
          <a:xfrm>
            <a:off x="1001955" y="176273"/>
            <a:ext cx="1049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4000"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it-IT" sz="2400" dirty="0">
                <a:cs typeface="Calibri" panose="020F0502020204030204" pitchFamily="34" charset="0"/>
              </a:rPr>
              <a:t>Sicurezza – Condivisione e Partecipazione - Clienti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6DC0DB-DF4B-2B08-B936-D400412D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26" y="1572334"/>
            <a:ext cx="3220436" cy="42916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AFC869-BCF1-EDE1-BBF3-46D8E0439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081" y="1572334"/>
            <a:ext cx="2926334" cy="428585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7B3B427-5F28-4E6D-3370-65650BA0AD55}"/>
              </a:ext>
            </a:extLst>
          </p:cNvPr>
          <p:cNvSpPr txBox="1"/>
          <p:nvPr/>
        </p:nvSpPr>
        <p:spPr>
          <a:xfrm>
            <a:off x="4539908" y="4058817"/>
            <a:ext cx="4922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Best Practices Clienti     </a:t>
            </a:r>
          </a:p>
          <a:p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latin typeface="Verdana" panose="020B0604030504040204" pitchFamily="34" charset="0"/>
                <a:ea typeface="Verdana" panose="020B0604030504040204" pitchFamily="34" charset="0"/>
              </a:rPr>
              <a:t>Analisi risultati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Sekurwork</a:t>
            </a:r>
            <a:endParaRPr lang="it-IT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3" descr="\\mgdc\DataGuerrucci\CARTELLE\04-SICUREZZA\Progetto Primo sicurezza\Omini\JPEG\Vignette-singole--3.png">
            <a:extLst>
              <a:ext uri="{FF2B5EF4-FFF2-40B4-BE49-F238E27FC236}">
                <a16:creationId xmlns:a16="http://schemas.microsoft.com/office/drawing/2014/main" id="{5D4645CD-1AC4-5540-C561-C0BF3A06C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alphaModFix/>
          </a:blip>
          <a:srcRect l="13302" r="19343" b="3"/>
          <a:stretch/>
        </p:blipFill>
        <p:spPr bwMode="auto">
          <a:xfrm>
            <a:off x="4938547" y="1379840"/>
            <a:ext cx="2712149" cy="2838686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02E49134-E692-EAB3-77E0-9186037A6141}"/>
              </a:ext>
            </a:extLst>
          </p:cNvPr>
          <p:cNvSpPr/>
          <p:nvPr/>
        </p:nvSpPr>
        <p:spPr>
          <a:xfrm>
            <a:off x="3038764" y="3020291"/>
            <a:ext cx="203200" cy="1847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56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731</TotalTime>
  <Words>234</Words>
  <Application>Microsoft Office PowerPoint</Application>
  <PresentationFormat>Widescreen</PresentationFormat>
  <Paragraphs>80</Paragraphs>
  <Slides>14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INSIEME PER UNA TRANSIZIONE SOSTENIBILE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Morea</dc:creator>
  <cp:lastModifiedBy>Susanna franzoni</cp:lastModifiedBy>
  <cp:revision>24</cp:revision>
  <dcterms:created xsi:type="dcterms:W3CDTF">2022-06-22T15:03:26Z</dcterms:created>
  <dcterms:modified xsi:type="dcterms:W3CDTF">2022-07-06T15:04:53Z</dcterms:modified>
</cp:coreProperties>
</file>