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Ex1.xml" ContentType="application/vnd.ms-office.chartex+xml"/>
  <Override PartName="/ppt/charts/style1.xml" ContentType="application/vnd.ms-office.chartstyle+xml"/>
  <Override PartName="/ppt/charts/colors1.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1"/>
  </p:sldMasterIdLst>
  <p:notesMasterIdLst>
    <p:notesMasterId r:id="rId12"/>
  </p:notesMasterIdLst>
  <p:sldIdLst>
    <p:sldId id="257" r:id="rId2"/>
    <p:sldId id="258" r:id="rId3"/>
    <p:sldId id="259" r:id="rId4"/>
    <p:sldId id="260" r:id="rId5"/>
    <p:sldId id="265" r:id="rId6"/>
    <p:sldId id="266" r:id="rId7"/>
    <p:sldId id="267" r:id="rId8"/>
    <p:sldId id="261" r:id="rId9"/>
    <p:sldId id="262" r:id="rId10"/>
    <p:sldId id="269" r:id="rId1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70AD"/>
    <a:srgbClr val="0579B8"/>
    <a:srgbClr val="0054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C817B7-E325-43E5-AB3C-3B743560FE07}" v="24" dt="2025-06-24T10:56:44.289"/>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ile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0A1B5D5-9B99-4C35-A422-299274C87663}" styleName="Stile medio 1 - Colore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Stile con tema 1 - Colore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3447" autoAdjust="0"/>
  </p:normalViewPr>
  <p:slideViewPr>
    <p:cSldViewPr snapToGrid="0">
      <p:cViewPr varScale="1">
        <p:scale>
          <a:sx n="79" d="100"/>
          <a:sy n="79" d="100"/>
        </p:scale>
        <p:origin x="74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C:\Users\ARANUSCH\Downloads\Rapporti%20di%20lavoro%20delle%20risors%20(31).xlsx" TargetMode="External"/></Relationships>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Foglio1!$A$2:$A$11</cx:f>
        <cx:nf>Foglio1!$A$1</cx:nf>
        <cx:lvl ptCount="10" name="Sedi">
          <cx:pt idx="0">Genova</cx:pt>
          <cx:pt idx="1">Milano</cx:pt>
          <cx:pt idx="2">Torino</cx:pt>
          <cx:pt idx="3">Marcon Venezia</cx:pt>
          <cx:pt idx="4">Modena</cx:pt>
          <cx:pt idx="5">Bologna</cx:pt>
          <cx:pt idx="6">Piacenza</cx:pt>
          <cx:pt idx="7">La Spezia</cx:pt>
          <cx:pt idx="8">Napoli</cx:pt>
          <cx:pt idx="9">Roma</cx:pt>
        </cx:lvl>
      </cx:strDim>
      <cx:numDim type="colorVal">
        <cx:f>Foglio1!$B$2:$B$11</cx:f>
        <cx:nf>Foglio1!$B$1</cx:nf>
        <cx:lvl ptCount="10" formatCode="Standard" name="Persone con fragilità">
          <cx:pt idx="0">1</cx:pt>
          <cx:pt idx="1">12</cx:pt>
          <cx:pt idx="2">3</cx:pt>
          <cx:pt idx="4">2</cx:pt>
          <cx:pt idx="5">2</cx:pt>
          <cx:pt idx="6">1</cx:pt>
          <cx:pt idx="7">2</cx:pt>
          <cx:pt idx="8">2</cx:pt>
          <cx:pt idx="9">10</cx:pt>
        </cx:lvl>
      </cx:numDim>
    </cx:data>
  </cx:chartData>
  <cx:chart>
    <cx:plotArea>
      <cx:plotAreaRegion>
        <cx:series layoutId="regionMap" uniqueId="{6D9C6A99-564F-4D88-A923-F111D3959706}">
          <cx:tx>
            <cx:txData>
              <cx:f>Foglio1!$B$1</cx:f>
              <cx:v>Persone con fragilità</cx:v>
            </cx:txData>
          </cx:tx>
          <cx:dataId val="0"/>
          <cx:layoutPr>
            <cx:geography cultureLanguage="it-IT" cultureRegion="IT" attribution="Con tecnologia Bing">
              <cx:geoCache provider="{E9337A44-BEBE-4D9F-B70C-5C5E7DAFC167}">
                <cx:binary>1HpZc942tu1fSfn50sFAgkBXpx9A8ps0W/Igv7BkWQbBASABcPz1dyuOE9vH3Z1TlVt1o3KVJRIg
QSxg7bXXxj8fl388tk8P7qela43/x+Pyy4sqhP4fP//sH6un7sG/7PSjs95+Ci8fbfez/fRJPz79
/NE9zNqonwnC8c+P1YMLT8uLf/0Tnqae7Ll9fAjampvxya2vnvzYBv8f7v3w1k8PHzttcu2D04+B
/PLiQrcPxr746ckEHda7tX/65cW3bV789PP3j/ofr/2phZGF8SN0jpOXMYsTkmL64qfWGvXbdfES
Y85TQbH4/MO+vPTyoYN+f2Igvw7j4eNH9+Q9fMiv///R8ZtR//Li3HYfXr74t9/7aEcTnqdRwYz+
8uIYHlr98OIn7W32+U5mn7/mePfr5//8LQL/+ud3F2BCvrvyFUjfz95/u/U/xrx/MnaCwf11GMWA
UZrglCffY0Qw5ZSl6PMP+fLSzxj9iYH8GKMvHb/HSKsfQPSl8d8Jojvr9F+9jXAcpyKOYZ98tY3S
lzEVSCTiC0Swyz6vi88Q/YmB/BiiLx2/g+haP3U/wOhL678TRtf64fHJbH/xRuKwWShGv5Ea/wYs
8ZIRRFLC6I8570+N6Mdw/dH1O8CK7uUr+yPI/ujxdwLt4sE9WvPTmyfztD0T9F/HgclLlqSxoIn4
zHX4G+gwecm4SLEgv1Eh3P56n/2ZAf0Yud97fgccXP/BRvu99d8KNIid5i8FK36ZUBbHCeynX38g
MH1Fihi95IIAMfL4W5Qu/vtAfgzSl47fYfRvN9eX9n8nlKRtrfqrYYop4pix+DPhpd/ChF/SOOVA
l9/pij8zkh/j9HvPPwvU7x3+TkidP/x02//V/Be/JCSlBPbNj7ASL1OKGE8I/Y3/vpPrf25IPwbt
q77fwXb+Q0H4Vfu/E2qXD71t9RdC+itSK6C5hOAkTfiPIMPxSwr8CMKQf8bsu5D1J8bzY7y+dPwO
rOyh638Qsb60/jtBBYrpLw1X+KWAjcM5Yr8Jv295kLxMUkyYQPEPgfqvo/kxTJ+7fQfS+cP2A4w+
N/3/GaF/M7av5d83Tf63LgV9mZAkSRD/A4KvBQV5idkzNr/tJPTdVvpiF/z74fwYoi/9vhn6/2v3
4d87E7/7OPlDeCh+dYC+Mif+891fPxBcqe+6/keB/nm6jh9/eSE4rH4Gs/q7t/T8nG8U9pcU8wed
nh58+OUFf4ljBvI9jikIjmcsX/w0Pz3fYZB3MUi6eEwETxFDYHMY60L1qz3FEKEp5+BR4ZjHoBi9
HX+9Fb8E0yqlaczTVBDBxO/W27VtV2XN7zPy298/mbG7ttoED19E0IufgPCf2z1/YUpACAFVp+B6
wSpL6LMf1j8+vAJ/D5rj/xOUGsZkjWeJpobKTSX1YcXDVEy4HzKllvcpn5u87LA6VJaWmXW+39O2
b2U1zo+oI0Q2A8I5BHEvkYq8pGmqZTewEcuB0jdJjNJ8GLZGckWGvUhKViCWXI8z7/LQp52M15Qd
G5dUl65Md0gMskxMnbM0sCzF5cNC+1ONhuqkXRJkF7PmUDb9smOkvFqameSsKYs1bd/jNs5LMh6X
bZLzXL6yQ4t3vhGbDOXSZr4pb8Cv3A0DezXQXqKavGfJcoxVkkgn4lODkOwxpnlETbIT23iBlD7E
GF8rk550Ve2ZYw8RV2ckDXm5TWdr6ttsSGYZe7bHdi2aftzXdX29ci+Zmt/bYTYZx/OB6S3zqjqV
pD+A5Clisl1UZfMqnskgW48fWKe0jCt9YShrJWr8O+uEXCN6q7W+Yo7v2kqc5ipQyesoq0NScNLt
xonkrakOeGtOLPIH3TXHMCd5NVXHSUVHYbw0SXIOQGehiU84iaRpNjkEkXUR35FhKbpIODlT9pqR
9ETTStb1dsRhuInr2Uutx52dysKPuM1sVCbSDy2Fh/U9zLLZO1rfsHm5WdAwy7n094a2x6RxjyhZ
7wc6tBKH8dIlJsiKzUGuQ3tRb825QORtVbWnyrVGWkxy6uzRk+StmUcjS5xgaTf3btbkIrK6wHN5
ULBQhrmdpV/QJxWXO1LZnFVIS2zmPULlkVjSZK2ftGwtPvGpPaUqHSRG80emp8vJDtddp3UWY8Wk
U1hqu/Rym+oelic6LKF9x7EKMsXh1BB/w9V6rJLtRok1zXuezrlg3GRtF6VyM5uRLIyNTLv6jZ/6
3PWtgmWFUL4F1p53af9KrfNTZdQjjZJHv03VzeLXmwWPXuIy2aSt5zqflCuzjYwhX6JwVFWNi66E
63GTpq/qktRZ48g1H/37ykV7TvD7ERGXs46cbZ270OVwwcvtjvVeZGy1lw42QwYIfHSG2syz0hWr
sB/aKhY53pjsSBzLRJdpHi/VbWWGywptLtuMu8f19Nr2/sPUk5vQ4fuw6DaP+sHJsl32Y9lmqgzk
iNr1yqVky6p2IXKMGyOTNbrQm5eLoSrzjmW8HT4F73dLFRVRInbdFPYhQadJp7EMc8irCjupA9Zn
ZbM8BIK7XKGF7mhl3+pmrHdCTe6Kz2tcSzcieqpMVR6jpqpkUy2dHJoyH9ZyA+pS5/Awfr6tyy6Z
UCsFGbK5RFedtoctdE8p3c4c6YvJjte4RUK2o/jEaHq7Tjiv+zmRYhWHgYcWAJ3fqmU8m/oV0G0n
l0HHj/U6n6cWUxmo05LR5lVARslFqJt6ns9QW8dF36lVKhZfj4t+4kxHsK9DmZU1rE/m6r3lAtBw
lkndr2OGZnZhOcOFsgpYsjoG3dwOEb3st8FkemlMzgfeS5uKRZbEXzs8CulFV6ykPiHWNbsecaDV
0pa5GdzB4vl6GvzVMKXHtatcFqn5MfHJLmrSt85HvVRjNUpN1J1GJWyTpuLSDQrl0aTP03Y6atEU
xnanqQpXoplLWS2xOBuCux3olM2sftJkvJt8OLZrnBYNcWeTqJXEg70ly1TLEUeFMOt5b6YL7pC5
j0NT58k2PzHEjlTXl2Eb1swP0Z6qJFMYDZJ286vR8U7qeT00lmQlZucRcW8mNrxay/qU4OR2afjr
eq3vRe91RvvoHU+78xmbLStDV2dbTOY88sBtmw2vlRBR3rhmLcZqPcNzf2niTckVd1e9j2nW6ekC
sCxqG+3qpa5lVa9nLb5B+qO2PtyotW0kfOE9x/37YNbmMh7sTc3s+YjpYYjNfqnwTTmMx9a7D/3o
Y+lQo/JY+CyiSSs9Sj6mU3BZUEaabWrOGjX4fBNLASHpKFQKxa9u3yNclD3JNDGXozGHaWoPk6j2
qNtGuSaucHV0pwRdMhZN96NFJvM6vm6GymZ1onZ2rJSckujDNKgL37AyqwSGt2icT315dF11hYdu
ztuWm+PMXbaKGWKhncIuipZ6P2F28vEapJitgus8ZKxs9zytekkGdGmXBUPQwqdmbm5mUk0Zo10j
Fw2sYnr6CcTOoWXm1TCtp9QAxzv03nL8rkcWPc/BdhGaqHAp7F896zpDarhDg9utPMlXS2U/qsfG
bJd8JGLfl3OGhvGNSebwad7K508rxS0RfcbroRiSOBdRuoS8jpZo18UO76yL0AUah8tlgPG3MRsO
XLt8ICQ6s2X9mm1dBQwxfdpadSFKIGrQMrvQRrf9tHayZfWZjjeXO33VNuqA8cmAEZGzPswgFqZJ
tqo/23DY87l70wXUZStJ6JkODtZiexYsOcEi35UOqywe4zuu/VOdmMTKwQDBd61vr/CKrzYIJItv
kxx3HngxrZd8jdpT3zWVBN1WyZF7dQijmIu0TXgmuF5kmsSb9GS9mT0MZ6mr9+uIS9kn4tFFa521
c/m2dbySi1ddFlqndmoVb6Jl8VdJYscjqbDOUa27HUJTCkTb6duu60WBU9dK7kCHjUDHi2UCNjAe
IRiggo/Lng/sQ+nnaCeCD3s8dXe9Ty95nXQSdf2hiYzfd0G/jZfoENRiToJWkSRV/do5/8mj5W52
lZHKoTmL2pnnta/v0xif5oUAQVLUFnYc37UehBmdIPBvS/y2FhUsCg/xfDWO5w1ekiuywFTyld32
SZ/DViph/vHHidWxLNGM9qFlyVEQmIxYGJKviFzXjW+yeNavw0gvMUYX9RxOYUTFtgJ512MdZ0mo
Xie0P0sFuvOjyWPnL2o8E0k5vvYGL/t5m1ZJZ+IAhP5hmfrLeYKYX/K3Uz+u2TpNdda5CsnWpK/J
4G7mTj1VEYZI7tidaVYkSxEPMgZGlxNaaaHHuj4T49BkaayqwpDWnK/rdLXo9XU09E9u89dGrDrr
Ng3xlDVXoFL2kVlNrlgoRrMOckPbuyTabrHr9oyhi8X2Z6z2Y4FLR/M5SjNClgvu+0IwdYk3ckd5
izK/bMuuHuwHiNs+m5+ndKnFR9C5oPkmoN7Fv0do9NkW6TdLjHpZRzGSuOG5aXAlWxxAuOj3fghW
TtRczC2MLvZxVnlxmDYOoX9Zr4jlj7FJb5MO3VZdCkqwmVNpFvsY+s3t8TLEcvJ1fSTl3B7ZEhW1
8Z/oFJC0uo52QN5nTRouIIhe9aa9HNO+SDm1xWZhb3M7bVmEqn0fk1cbW5xEswgy5s4UBtInOa7p
K132F2kAsiYQEVBs88U2r2e3HJaEQkAd+FVYKwwBQydyWNcop6seDsrG75IePbF0RYdEjY/O2GJN
VlX0VVwVy6SLlS1VERpQGrTaUBGQ+5S0zmcLCK2zduSv6Zg+TjoKmdhsl9mNRjJazYkyurd902XC
xE0RqPpEgKOkHSG0o6pvcob6qiCEBDnF7H3sZpXTNFkBF/J2JVEHl119mk2pLrRYVN5PVDaLTfJW
kRpUqxZyYSafafOuK1NgoqhRsuxECdNTXUUbvaSidtIFds4E24shuot5tULioA4kEaMcyypkcTcI
yLZUIw0JgAu8OJs1i0CSrk0W+Pq2p3OBxihvo7mVdFwfGm3fzXH0cR3CG7+Vr2BpvdpS3x+Bc0LW
AH4QyNFl7UAPl/Oy3+oU75IZF2JIso7YnOt4KRxnl8tm1oKm1sghtepgRtQUKYvEqRZqz9tutzjb
7QyN32w1epUE+yqKQZ62bN9Z3spoa/PNKMCyat+1lqc55LP7sSdu37H4YZ6olV0ddLYycWGj7Z56
VctQrbtl6ECv0PLCVCCdRQPrPjZjPo1NONJlfYJE8n7Ri8hKrqYC0kOzU059GjAfZJUsH5lpjt2a
zIe5mR7rJHlbjyPaiQQozpRuX8Ug1oSt+C0dR3Wqe8uKCtZKbmZjZNsQLcUwnPOEVxkvowz18XnT
NvdI0EGulD3fht2XdL2VQVchH2kj+3iUE+9urW5vAxWdrDT7BJo6kSUI2aJl6dtyXT7pJLmvtbor
11FJSO8vW85vooj1sulg/cU46nKemjOc2B0I62TXzazbJ3Xv8l+9kN+8mm/8hkfbr06r6rfTPr//
+a8728G/X0+e/HHx+bDQH3/tn+zzuQD/faPn9/ze6o/TK88mzO9HWb5zdj6fOPo3ts9/vPmNJ/SN
9fXFHH82TOB40H+yg75YZ3/YQb92+GwFYf4yFnBYAiEGFSYGZcKvrCCcsFSkMRIoSRmGktQXKyh9
CQcpwDAHH4gmSQx+zxcriMIhJv58zgK0s6DPHtP/xgqCV3xtBCEMLhUYVCiG8cHBqBhsr6+NIJt0
wxYEJ7CmwnxWp+iBiRlnbSD0sJHaZ1WCq4uvJucH9hN4J8+P/cp/QuB1gJLB4HNRQjAhML1fv5bE
XeNiDFGgL4PfXvczr80RjIk+zUVZC9iQEDXYuS3Xvr+sa27Tq20Gc0A2cWyGs9pEiTvRkrRuRyfH
aVH6FC/ZhDa9HeNydkUPc/sRK4LLvG6UAw/DVcLu6hYI/563FtFDL9zQn5DXnc0TWvemSIdpyZum
KekZELjXsu5J/1apcf0YTTUdss0jnavmV7cq9dO7qamraTfHeiMZEdXsrusV9besriFLneZ+Yycs
WOhk4tuSHttNQNiJxk3tI86qFYa2zGMtwS1MaeHhgNqSmVpjAlkuA7lBExzRCrLUZq6zpVn1Cpm8
0+lZNU3MtXlIW9dI4lw8H0PZLd0rL3RJcqsmse/wON7UFcZXRCngG8RidN916Coalsrn0abmi157
s6scmxhkt3P6rjMdpDWJ9bG9LucUOLht7RLdekpBz4SZju052kpEJGeQQ+1xhZt7SMjY2wVFJSgc
x0Bq9V1/z3vurpDh8wdIlLSXSdLwMi/1Bh9qZw36Hqcr6T4g67u5iIcEPrqlVVVLHhHMsxB1BB9Q
E8F1RyuRj1HXJ1IPqAEPZlWzykpCb6eySZMdNS3ts5KpUKg+DsU2zi0QatSIYbzWILmmW99xeGfJ
uuEeJbbKGGgBk1FP40aqJd1OtQ72svE+ik/cdvoujS3Wu1r52RSrL2twPcPAIQ0aEl00UUvYfqGh
d9mwbc/6ae1M4/bbRNqtyja+0fIKErlp/sipWzA9CTHUZpOx2lB/WtHY2V2I/dhl46Brf90h29+j
qYZfmygG7Kd4iP0u6JZoyIlSbe0VvHod6p0rS9MUUSpKd914TJvrgY6h2Zdrt/QmI4up6n0IFNYX
BmEGWcjgIgWWwmrNOOczIXS+hqTL1K+7nlTteQLLHlYha55bS4v8SJH87SLfsJ4OiyB1k1dIwJPL
bUnTJncNZ55mba/4tknw6ZJpy7UwagQbsExB2KhIrfmqOuZ3fcqq6K0bKpi1rZpgNVO99feTnhgt
omHunFznEb7aUA83Vd/zG9MbDUnS5Ad/vyZLbPKSaZvDTgEpNPM0LMW4KmEyM8XQPxpdQHubLrh5
PbUOtgrql+ckYbRt/SYNlWuuZxb33R0cZO184ToNvBE8hwVZC6F1XoOuvtPxEOnjsNb1Ckkk5ekj
FMvqNGfL6NHepIN5Cj7Sn1qHBQgg2yf3leEbJBkWh10C2WTTYLeL1Mbf0DpuxG5OfHynBp1e2hFS
k2FtD5UCHwv8oQWIMqsGV+dkWmNZ43SvfXqsJxLej+kKApqNO3DnX9O1mUCmAlTBTBLcVbB1pzG9
Fsq210OComzsuEaSbXo5ow0u34BEHx14NZFObxgxd4Z2nwZbghNr9ZLsURvwcdwmI6TRI8y+ppcV
kDH42iKebw0GImw1sR9JV2JQn4jdtLY7NIt2u1Qlb6daaGlMFefjht/03D51gPNFOoQhr2J8iJbZ
79cB/AiwCD6Y0F1RlPCChLnKURndRrWo5ezTNRfPwAjIdELEh5NbRT5Ey+tZh30fULXzlQappOf0
YvJlgOUw7UdXgtDWICs9Bo9ttJepMUCscMS3X+So9KWoqze8gwQs3rYMVHMoUstL2dS6f4cVplnT
vDHxesYJZRnC6jRufM9QNZwCA2OANfFxFcOudeX5RjiXcQyxgI7bmbK+3XXJBhqyFHqHhqWBckc4
o6EFEhvrVxDB5txZ2LIq7k6kBxqtN74Dqkrebul6R1vGZegMOlSedGDwbe4YI3pUoQXP3W7nZTm9
77fIZs4kIOOGOEioJ1nIzGawCIRzYOfR/aiZ3ATPqR1zRehHwsUxwu3BaAIGi+/W+7KBmlNWVoBS
NUOFY0Jm1+PonNTqDtKDHUT+DcofKyQUiwurLHk3xPmq66rJ5q0ad2ii/GZAIkokDcNFrNhJNUZc
jmVyg/ppzqoOFlMpxrfTlN6gGsyA0evzIJLDxKH8IBp1SXQJxL2ILlNxvVf9Whe0IetxXdvrJKq6
HHtSQAGNqpOImmSAMAmBKmqMPka9+FBPfoEiS9C1yeKJIfB8gR8l7K35RvAFSwzcUyRze4PdFtW5
CmAsOrAvpmzhq3mYwwbUFEG1Kcr7ZWoLvSVlK+thGoqetTNYYSY5zIbVr1dUzh0MVXGYajdrKMow
9U6szwYi+NujjPCo+7wiY3Ny5dLfmZDiBzF06r2I+p5lLHVgo+K1PwfmAJvc9ya3YOu8S7nBp3hr
zENVerCvumrd8rGrm1CsPczZ4lSu0qQ5KChoddLVtK+LcSD8zvdj9OxSzmDMlVscFX4WtighXlxU
qmmBG9WmcrRM/n6pAj44VKXve0aGwsLhj5sG1COECXC0dmxZ2dWIxQNKhrbgKoqpHLRtmz3GyrIP
SSMCPhcBukk+KoUkpFGwaFI+9fueTaOcw8gytUXV1YDV8kkMmuTC2mbI7Brptwnvt6whZc2ywVkw
RUeceCSbciC6iEvKphwKEmDhE6ghgOMHku4tqttw2Wk1j5khFeI7gxp0o7qwgKmLzLMbOZdRrmof
XXZbBSlM2bt0P06GSj+56qqLsN+XZE4/CChjHjYwh068adJMpIoWzocAGXNVtxlbuhXCYr30stXt
ANTLBlAYIrlJ+8QbuY4bzZmPmuECE6GztpqgemQb3+8S1wy3w7BuBwJXF0jaLD4ivZC8xx6yx1Wp
6RHzZN1TX+N3Q49pC5TYtltmoMwySNOOFbgNdfzOj2wqmm4MZKemSIBTOGj0Jp3FfhAJeKXdEA5l
7Loj6tACtY8IOMf6MskSNccXuB7SkyKdveVL+la3DuXeTxhqhpM/NGNvLnXMURYM23vgxX2iSENy
RyN853xJCgixJhtK02fbsMx7AaL9RrcxFDqBQA9hIPURDN52V4JwBzoEs6SHcHiWDpHbm5EKEDtQ
KggOinRUN+xmAq19M7pxlkYN7CwkyacFLe2xb59JeOBTOUK5xdmi7lL7nBMrfFE3IzoxP26XFdFt
l0ei1qhQZdc9Dtz7rqj9ZI5cTOZyW8RutK7cp40zTVZto4etTUOTvgqRA4WlWF3ucbSFnNs6+rC2
vnqHnHeQsIi+PUI1XZSHdMIiX/qWSxF1bbY5Zs982qFs6efqCWKqx5KHMO/TeXGntYKkgjMmMjrP
sXxO82+AekYtIQgl+wr1K+jeyo2HDU/tfoq2kWdQmXB5oGktG6+XU9k2UF0gW3gdKI2mrKmj9VB7
VJ8FVYddR2Z6LyDRsU+xLRnKSGACqk5sC1eNF/MbKA7E8a7vGHNgbUf9JNe0DLd8GvgFdSkGOdNO
ryCjRJXcohTKn+UESRpflJW+HYGs13gDW6VFHgxZhMHO5iOvPrEOwZKuu5W8VylOnkt1qsnQKmg2
xK6fd2PUYp1NMwJP3ig+SrZwnk9D12RQBVo/9DPpoTbXQIU5c4wsV2yOOD01Crz3AwsJlGeXWtn0
zG/JTRu2KpFLI6zbu8mlpwrT7o7GAuzDtvOnsaHLyXRtLb3lddGm9WM/BDxAARVP54kVUZTBq4ab
aFnnE5jrpRSOtgXRwcgGii5QZFMz3m2xh4oWnYDUbTRgK4le6zUby0nFxQRyR11VAL+Sc894ttaQ
psuEVI2k8QBOKxlTkpewMg/gvz34ya6vNAtts5vn2idQrEnBJgt9ezGXJjoGYOpzKKVV2TjpNyWr
9BmwOj7j3ZZcTtph6YA194IPZDeNSXkRA4tfJbNJC8J1BBpA6dfJDFW+dNiqwq6kupggxc59TeNH
Pm7924Qhf764drqJStTsjYXyF22HI5jJzXmSdOa1Wwa/2/pFgx+p/D6KjT2UhEAZADiozxszQuW9
Q2D69JzMF00gEKhXgWxhtQahv8FqHtMZyGlYXm3TwvaJQSA0tB0ql1dt6cez/8vcmTVJqmNb+g81
1wAJEK+A43N4zNMLFpERCQgkBBKTfn0vz9PV95ys23mtzfqhHyorKzLTwRmkvdf61q4ADeWmWvsp
I6AgVFJjy98ufj/tXTkRc3KrwsmvaseBydA0KV4ZZwfHqcvJIJeEAd5UOGiNClHFqoNzN3bBc6gZ
TQuJvpuXeGvHwPjYxK2+dpVeA6MZX7gxXnlbLGEIp8f3z20vo+eyWO1PDhNoSIzr2otwhwsaSJje
Pc52E7cTTd2p9SYQKU6TLsYZ42PBUSs6oencI2MSujBnFHdL1elQD/beDDzIjERlv21np7kNo26K
E4eWDf6qUVjAyiAuSRIRrzqM7dwt6RAtduP33MBhbuuvvrPrRoxU5WtV0yGfhVOZXPYhHNMu8K8P
JNrM4xzNkZMotJYnx0gYtFoUSQ9/OVUdXnnqu/QzXMfgYZ1Xe2i1DpsEqnyRTPVI1427cpA2JRqM
OqkGNpUwL90mW3xSvpCy6d+CFtSCHCi598jYb6BfA4ZgUX2QCqhzMuhWPI6z9kAIyIWuqW26+GeA
pejRdaNvUS7YdacSRXDl64mkuPMxQA9ICC9ryWB5+1yRH4NroowYbHAoA1r0n0u1oD8FCnKsrN/s
9VBPuTNUvUialpWbvnfL1Kl5PSelNl2OI1dpU8Po901RJnQYwdoEo37B5ib2eh7IzWgXsxucvlsT
F8+Mny6zbB9gMjfnlrT1owivduy69MmkjMXVZ8cIt+VQ8KHJe7IusFTDBu5biDUeG4Xb8C/4cDqf
2rEmP1bIqB+gNwRu7Bp9Im24HOAuqS2Xstu7Q1wHmygeuJfopqlX7MXlfGfAJcEurCKx7MfJCx5s
NPvTTvlGvpgJNz2FpE9Oc+M6NfRWWaMJRDF1bNbebXPbmtjNxqZutn5f9ZCiTVPfcR890aZo/PC9
9cp2TKHZwK30rboK1Cs37S7yG+vlyFdGn7Nic39qgtlGKVvtQvaVruRHC1/ow3WEfVrcEYTV0oHk
wWuEuhRXr3KG80zlWqZT0wh6bJp1zgVn1UsVKhQ/2ENduxtQcf5EcabxoEaV3yVO7dRnX7vlmJEA
r9hCwIFAnXJhEQdzeYxqUrz0InrE/u1i55h19zWPkVulSl7lfdus+qOhsQ9YSaIdL37pW0E74ffC
VRJuUgA4aXac6I4R74rNiHB4uhIfULAqwqu0h+Sys1UPKMXUajo4zPabChDPY22caFOLYED9GHvV
y6hYe+CtJ7x0KILyw6gOwkLggCHokmJyoDUsswKQNBImX6bQF0FeWQ/qmmMiKAPNWi0lHFGt4YIb
0lbZUjP82mNRh0xRIUWagoOp3xfaYoMZxg5KRBVLaFFMVP6S+kPgqUOhY6PSbq6GH/jXKPqDCaWG
17TqzVROcZQa9jZaB96oZoPeDR+iAmxRmVP27pS3KqKo7FfdbqgW9Il52qbYmfDX8E4SPLzxZPEO
EcHFdcfCz/kv3Sm4aid+LciesfJQlhIESsxDv93XReCKNmlm0CsQdAoxuioV0B3srtX+0tQppEHV
XUTJcTF8j1t3TSoLy/zYxtMc+YlaZ8hOJFKOzSPRNU7SLaLUt6GNIc+s8aLeJA1wrRSJ8REzK/Cr
x4UvjtCs3e6J+FL7DO0vaZ8Gb8XtH4xiZmeqEbuQw9sVJ7jMPWnOOgCx8ylkBAlGFFBY/5eUA/0K
F8k3oKSgawx1e6q4UwfAXaKi28SCzHznzo4LQiIYORi0oldvTkDwAX7AcZn+0naIQr18dJwq0Pms
XdyDUJX4ciFZ8Hfibu6bjQ5KL9yuge0hec1DjAs1NgO+ktEEn29wn6C8KiW7i+O5uP8Q2jxx7Ide
6Lc28vCTUhW2e3L9sV3usFyWfKvdmDZnhw54KCu0681ZrAvlQboyPjY3HpYecYLlNL6g8NfmWYZL
MTx52rUqn7uou25oAK62o0ujPh2YwqcJbXGiw9wF7U3866syFo/hHjKg06dSmDXFlq4l3DeNFWXC
OSxHtlRdDF2LQLZjISloOjtKjps67PAVl5bi9H1/nBcUSEO5rUfYxIOm4uSE4EOGYaHP9cJ8dKmM
70Tg5Y2MrHikxTSHyf9w/UpCbqNB0pkigO3rXrEsBTVTXegsvW7POh28/dk8QLbj784ByFXAGIwy
vOh+iPcQjOzfnQM+l37s1gRPrU/6i1xI7UFPmcIlid1oqHPijcKkfz6m/28Hxb+NfT8MwODClQl/
sytQTAPTRfGUhJGj3qDeTW5a4Gn4HtDeZf5ogwNddd8nbHLAh7WjdJwcvBbWzrnp79pZcJXGkxvA
ZpUj/HFX5Cvpg/d+ZmbOgmpGa9xbhc1+NQRMEDAi9kTB/zxE8APzGKTGwXSONwBE5INI/vz9rqf/
NzcGl9KNkaymDDgwsgG/X1Pr+MrD9rEm6IFrPNvdAByx6TNNguV2mOl8JhGAVt6B5Pnzkf/9wnqE
uIQwyAnwxYPrn/+NQ+7xqk21XG0ycR+FZdOGe6jG1XcVKDQQMRwo/t/cy19o8z+/LIpWxCeDqyHn
uRT89d8POchaj5OAjDSItrixdJKQneA8L9wGKumLmJ1E00cXJ5jUQTLQuNDvdZm6wHUALJhu9pKq
Iv7435zY9bj/PC+GfDvQbBiCMNyi3y4FUD6/6bGhJ23hL7dMiOWWVwPKxcHlqA3+fN2vb8nvBwOB
DX2TwXzD+/TPixCvRdh12oOvHAs0V1WryJiCNaD7Px/n9y/l+RF8NgRKrk9WjMv+z+Osk+Uc71SH
l1NDbXehFbWboaumMYWUgb3hz4f7/UHG4Xw8Rz6BQwofIL66nX97nOTq1RLrUZeoXxtPvdTwHtYV
ItCWFQ0W/VavVxEKGwOUZYsaK/vzCYDS/+3Kwut0Yer6NIClGv715387hXr2wXDCFwLFbPrxpdKt
BVxBKah2gGvlBTUHnTaOLhXcgko3b4VtOwcaTz9C0IsGF+KgW0IxMTAVb8COd0VSyIipjfGbsEwI
42DqCkNol9KlmCCyGawfaV/ONXoM69vdQjggnM6p1g4CsIzaZHXBZexUqZwqC0aDtf8vWyaYDDZa
GAnXGpQSWEw+tOkBlgAIFIDigISAQtP6KFHI+jdwIkKVOW24rruhNa65becFNzHWi9c9obfAhgrn
Bu5gzxdsumZy8cFMurjyeiwksA63vm69c4Ffu8npmk3TFcGxR/LhClvjpz1yC+DyZxKNCcWK521n
N7juxLxCNeBPAiePOEW9NcTgVmJdKz9Ktagir7nHDgLEKxBqE40nzpr4p0sqbOC4xjVqgAI2w2E0
YVG8yLhoUZlUVfVsB2PvImc12Ex9ilMI2gKulA/9vT3Vg8KG3kYTihDDnMXuqmBdx++gpaiiu7ga
nYeFk8Ls127Cdq/HIIY4oQj3ss4yYHgdYfgcUkNJ2vhgfNeExiip0nWoUEU1hOFCQacB97VwXMsC
bo7dFboEE27Egg1agMCAn/erHgn6Jq4B71FnyWtiIKVquSzuznizK45LNIsQ3EgP+XqMV9Vvpl+f
MNYUBxlh0PCs03MfJUtZ1/EO3t6vixDhS0ewwQc8NB1O1qLG5+kspkrfmiVWb9pyA/NGLQWU5jnO
a8yAePHJgKeGu/A5VmfubwpjpADZ2gBXLBz2Abz7rLmEtxBKvt54IUUD2Wq+Ooe/qrRl5lOHGzvR
xOknkVEomz+9rvHv1rLxaFKyiAYIoUjbHtA2yf9u2/uNffC98JpJxCALLLtBGF6Tv39fLeKwaRTx
pJ/UukZNX8JTvMN3xDrFaOG4qddXN5yNuAV/XiR+X3y9MKLYZiMc30c58Xs14c/oDwsG9LBtY6zv
pQNpOevQ3d7++TjXxfXvizzIAghanhcHLPIw6+G31RC6Kp0M74aEEid6BiQsvrlLhn5X8RhUpy8j
NK6tRdLsWFivezV4KX7++RT+7RLHMQ2RH4GFE2NT+z1nZGPwbFKEMG5mttx2K8p4SE3Rned7gCJI
sH6Bnsc1+PNRf68q8I1BxzD8SnCt2e9fHB5cFfuQTRNJGT8ShB8sVq2r3d0i7DCVNfD/Px/x3/Y5
fE/wE0hNgtoBnvAbRjPj3V1EAxvYVnV8WdZiVlm5kO94HbCU/PlYvz8+vovAlusxF7RO6IEg+udj
KwGtxGbhfVLGaEWQrlGNc9eBt5Sffz7Qf3XzAlxJFnjgT7zot5BYNZaSDjSyyWK75jMIihoUWdXi
B/HUqSQa2PL1F9Dx5+Pizf/tycVkEgocKmCI7OOakt+f3KqToS68GbWPaS+uq/Vhpe7QJc3aSrXx
aRd+1VGz/AzqzvsKHDO1qc+Z/tAVqc3GYWv/5Xd88DdgVUCYwkFcM1XE7V0kJvKkJGIE8QJ1M6mB
WjzHMKM/RO27JusKxtBmQ93DVjutEDLrWs2ZX04TpjSBosw4mMwDUtBBl/lzvH6QYNJ96nCn5yes
zrCY+rD7nE3h9Fvr+csebIZkt4sXYbta66GsX7uYCWPSivYsJknoRIJso1/99YjCwEkVjDRQ15OI
ir2BJjZ+x77BMqQLZtVh7iyNYKfJydkBuMGqXVFuxmQYnbqDVX3VCeJB4efyl7jkEPQVZ4Fen93S
acUnlK2q5Y1ruuK+iUoPNq6dwbkfxrDgbKOZUaCHRiHQ8/pa4DNlBeh9NLG9LTWxwEoYBaxiFY7U
wl8899MgWF5bioVMzty5aPABD8svIagqB5u08Gy/uJFXha2O3YsOhMEXAaYDzRmplSzmbNkGTUv7
lEhwPZ6cfrYtCRDGaaYSG//KXJ3qCO/9SQeIQSRBQ02mBjXSXafkCoXTCYqXupIyylcxxrvFluRV
q3p+Dhgqi4w5YaAOTkeCoxxKWqZrxVm9kTHT24FfVyaEkegOdjUL07orsAWunBqasmWehqNuLOA0
NQfHv/aEAOrgFUgGfXv6SxTitJb6TVXz9VbFDDWBKmvUY3/9fThBiBC6dRCxE7IEjJ4iSJavILNJ
FrFwUTuz2jjMmlY7bw78mUcKzAbqEXUL+w4spjlKz+lAByunh2qOMncbrHGQz8h3mLyNl0Kkrh3H
4swlBOh8EEb3QPsHIc71rNcpbZeQelkAwMdJgR3iYf4Lf7HDilOW0pRqGwoGxboFi+pD/lbA3Qe8
IwIO3PXm8qEmNlXh0MXHbl2W7a83//81OXr+13y6/3/Q0X9E21FI/CcKGjNkbWO0Cf/nOPG/por9
F//oL4Y0RigfO4uLncVH24pe/V8MKbvG9a9ePPLGaOMgT/wnQ0r/I4yAiGLvR51xzRP/b4aU0v9A
9fOr8ws87CO+/3/DkHrhr37x76WGy0IXu22IXpKgjye/bRVojQtnVbMLlK7I3KjLkX94j5pCJn6p
Uala9Fz8CPwsbUSbj4vYj1z/7KB3UrAdM6e3XgM1P5aQk7EcYOPuRdoAQ0kEW8C1W8N3k1AkrQrE
RukiTsDnvwGRvoNSKaA/BXOuaOseYGsiHiiXH4NP93S16HrYuG7mYhzTmXo1Yi7mtonL15agniTN
8KyGRqMgnZq956q7cJIIe15REQrcY4ANDsILR+SFs+clqibYOHNS1HI3V4FMg0ieEB28RaQt4z7b
1WO/BYX+5Ho8TDAksUfublxStwgW0IjRuVH+mAmwKpt+Gs2mnXAROv7VVMGPmsIvgx0A0x/uxiTL
m2EUN40doqSP5VugkBji4CEzYuNnzQOzpX51uzQcNLcKP2d0XXB4/Dwa5iM6z6xd/TDllCATM+Sg
3jMfEc0EJtynXB6AZ6Vc9J+Iei+Z7GCmUT08EYtt3cNlTAPs/QDaEQqGP30c1vLOX9TDGhS3gkxY
OWPvGd13nPTLikGR+mOa7bOH9REqz24e3IcuLtBHLeqTjO4PS2vsCk/1arfC4a8t1Go/8ODUr/Et
CBGgUpCr99wRAAAqgO9DMwDWN2o8cnce81EtHcIczVuEnEYCK/QHGnwphUjWK09vjHlqh+lCV/o+
l/Gz6MofjpQwYLYx/2Gr9X5kbVqN5hO5hD6DxxftAQNuDOcAR+10mZrpwj1gacTeeV3UJJ4J1JbO
EYEzi1+sUdieOYzisYRmKpsEYD7sgGBFtMiCV9OrKFFfVrdTI+UGcVvwZc4+Ml5OI3njEWyvA77B
xH4607KZLfaSqjt6sXvnkmDLy+VhCefd0EXfDOFCG0rcwzJFcPmIHhAixWPXP4+lB9FAbRGJubHK
OXmd3YmKp3GLja+rcrSaucHjObgRnOW3yYXBHD74zpcp45yY8sN69rhY84moc9nzc+fyXCpxP3F7
1rVKm4ieNUGaNIT5gHzlMnwBIEFqG89+xzfxOmXIjKZtH4GMdrdL+AyRAg6TQFwsTJex2BTIknG8
tX38PcE34ysQUQYZQtGdaJrNYr0kCpfbiijkt0niiSjz2veFjWlv3gRoqbkcUNVUP9qONOkaxH3a
LxE2rSLkiVCKZy1wIwCAGCxAjFnS1mOYV0BIioXzve4VwJgecB7gu51eUSAI0z6UkVVwsaMbx+tt
agEcLF6QqxGQ3MSOXvjWRf2dZ9/Qf28sKiN/tRfN5pT6Oo+8cQ93atOJKS89NSZxdVPOH2uPswBD
ckfCfOVIPHU69SxiaSMgnkCX9wu+RzBWIDnrx8kJAal9r+al5cExXu8BAl5ofKgaUEmrvMj53in6
FDMN4LK9jvFbEWmUWzHQJybebH2c7LQdVsAkYzphPmgvVRLIKK0b5JBC1IgdA92k7wkXrwiCp8Qg
mFX9UvQaPKHT1pPqyeCRdQzfI+dSTd42tlBj6LITrM+WGK8SbT6Bmz/Fsc2qCCH48bt25rdZvS8i
+h6m6uaKkFWtzGO2gXDtC7Y1/KV0X8vR3eKW7x0zH+xaJHi0b2x4XmgNh0Gctc0hkyVc072L7Bbp
47vZRHlf3zfl7Tj1GUAiLLHLBhzO40qRzCcit06cBbBwDfhLjI84CF7hyUCwFHlyj66PXuCmDlJN
3ghH8aYS08Zfsmp+D6pi0yzIoGMBocO68XR0XqvyTJo1l7VpkgBqp/LbDNZoIq8e8cAOU/AYeHxL
MXcCIwvSqrIbQo5V4O5n++KUhwJgXFKRV5SpjTwjV9bxCziFTQCD26qvtt5N/MUDK1QwJ5nDaa/H
dd87PkZo3EgHjC4QrtDe1lGVVTbeV/LBC1Fc0bcWZaUiB7WAsxk4pL045XXzhNL30RuLBoCw98ag
UY+T/kEWB5m2yd7ENU4Sl3HGnAt0DEUcPfc6PAmiv5owYElI0dx6BiFRI2IYp5W3XWsAQBMus6BL
bjA6IBls8FkwCFIl1JspIhOauYXmDIBFsir6rTW59H71ZXzEqqd2SNF3IT08eN8EoB46DJ54UPGA
Bw23xFY3tRAPXo0QMmKjP+Yy+hw0xx0YSZl1tXczl8UdXG28rHhDCtyfIka2wlFPnWwhYI7Xxrx6
pEt7wv9WySCH99aaL88nT5MmJ9cPQE1HZ5cXR2HbHIrBgxT0BbVQDm4A+1vdYusqbr26u+lDBYfG
pTe+RjZwEqg+oDIgltuxl0IrsAOjPrnzkPgAl5AHvO3H7szplIKQoJmN/LtB4SEXzk+o+1ju/DqV
tnj2JvZDBH4CyDzYSOzrFR4p1+1A92LOBNx1zBkJyxTLI7j/qbn3r1SeH7Ttre/K81jJO9+wE6/6
DJQd+ZACXdOAGGAxMbLzRvY4V7WbIQJznOvlgTiizIHB5qvSea+GTYF9B5PjmhO1BvnveIPhK9Dt
nblM/Cg+A3yu0xmMUlHUYepV86UJo+fZttO2huC76RuxbJxharP6WseUD3pluO4mH+VzYL49ZKMR
0/ZZOgWTd+w7zdIOJjhIquinoyuNoAfQTmPYfEFgG50ltUfqzQdvaGC2aoPkzIjncRleJQC2pLRr
swEF9GjWz3psRTK6z30LjEo9DDf9cd4T9ynaRPuhgf9YP9LnNUSN6KY1rBdnr+ISuO6200kZyQTQ
i5CnGYMdmLN1OqjYGwNUZO/7u8LZIvPY0DNGhFC7ce9HnVXo5aAYgP297ezRFS+uwIqUQDWevMta
3U3not1wlBtwlJN4BGz4ZcJv7Kuy/9ngRwYA8bF+wfwKi02wvj7RP7zwG6+njr4wYzcpn3x5qOh9
U2d4Y4YUKHw8J16YaP7Zr58swLrw0TVhqsW9wvpPLk2NU0lEmdbjtxq/kfQthxCNPbIv3anFl9M2
kXBX53Rdybngd06QhnoX8h2ptxqTTF7aV1Igc3KahsyjMygLlCOpRLpx49K8rY8LZr7sJ5Mipdtd
k+M6RV4dU3Jk/94/l9MZkzhUg3LkBSVVu6D6TvBigjucwK0j4JU0Xaagwd7yOBH1ZcCWHu26O+pu
MTcCEz3cm3B8WFlu94PNmjDz9FulNxV5jqp+4xdHjgy8/PYRScA6yW9ghooixEYZZli6y4tXHJi9
Jz8q+P8R29ZOubf1Z+zAqz4jqgU5BHXUqapJ6ozpCEUQBGk+vLYYN3D1DDAgA87IJiTHMrxxBkDs
3itI4GR4nQDp0MMKLnt4jScnBYMFuv/gozwO39Wys3ddTpFAgWZ/MK96693V1T58X9p2E1THIMeL
MaEhniRQys2yxYQUhCPJkIosjh5c87A2ubhUdANGMojTDmjDjuydeAuEManxA5BG8sr4YKQJ7nUc
7q8PJpwXNeWg3XfjDDn/NNvcA5YbnljuBKfr8kZ2tM96WmbBfihQdH1G98x0iPnjKbjgH9DUi68n
wxEnU14+dZkJDKrtDJtrv2T9sayhDyQydhODY8cnxLX9e3nfsLzHgw/jhOFTr1NGOPaeNYkwkWGm
WzyZITJ9QUqG16qBKvUovOdeIndWNOjWkrKYshnkmepeim4XtBlAx+ACdSzeVdgOGSIUJ2qOYZnN
C3JRDxgSsKoPWrwhRtOC8yUNUiUaW+6ChWpOasRs8VuB34oR5/Eg9/GZxY9I0cTrqV73cbXX4oyk
bL/c1WobmCbrx40MNyJG27IT/j6okU/bjriSbhqXOaZj4I/cejOWWPZR5eSItlLMgxCflfoAgBsj
xyBrDpZpR0aEGUMPi/wW+2BGsHejLGzxFtAQ+Is5RPi7Bf7j45H3v1bxQeI9G7+qERGWQxQ9U/8F
zZetnkv2vJTHVl8q76N0C8hTyOTXS1bqe3GwAaJFOyG23nKtbNLFQWg9+Bl8mT3vnjB9ZXweio2i
23baeVBmLKwGeGwupmogOpMWiJgl63Bsu+oCjASxX5Nh8telLNpzoJsTD/oMouw+Uk/cB+EQ9Yel
d1PF2ZFOIABLeWwILhLVJ4IxQiwYjjXCURDzjqWEtCj7faTh4eCjXNuh8nUQrOwyTPvaBEO8CbDC
a8yD0JZtVrRibbUcVpQmrG9OXoWvVgbdZkZJZOYf1hlSVM14kPCj6RjiwXVmBNEnzM8pFdte104N
6hlgfEzWtFzPqonf8L9MeD8QCxd7S7HaKywBwwEu4PaKhxZleQGNdo2hpFW4C6Jyq+pjPWPfuzIo
CxKg4bqrzf3goCEBTeFUUeJEuyLMa2TmbPwU+FPu0vvBO3bBvYDQZfxty147cucHFzPdLNFeFI9F
+eDpQys/pfMWe6e2Oogg2gzVN9ch0u8HZ0Un2D6vJn7swJZL/exAWe9B4MzX1+NG+iqPoh2GH6Ak
exf6TDCpAz7Jvqr5cyCxTCwS84Uw7wjNK/cfGb2Hu3fTF+pomvHkW7zSzaEu0QBVZD94285h+6mE
ZdZg0TTdjk3NYUYfrN5KFFFt8EDiu9A5cVS75UM03YbBe+e9Ll4mHUSWUDYdQ/d+EXdxk0fhbYTX
lILKviXlba9fQud5wlsg1ruGfHQYQ1VsiEKu40imfeVkwjuM13gDvcxm5y53SA76GtNP7rS4w2/C
5nbFkAe2LcZLEZ579d57T6FzQA99dexyNo4PEy2eR+9lwFaKcUlgw9IRML6kAm0E+I0eaUZEVorv
GtW2xR4OujqBRrI0+2XynksKtSQ6SCR5BlRUIXfPV0XSkPg2GD8Ax967jU17sV46cyvXD9HV2dyh
fdDbbn5CQx01P3h0LPlNGeyikW0HYLst6Aga30xGpJrnyBImIvJT2D9nZsKLirvT5G9J/AUJhARz
GlXPgd229FSDEwqHLXMxHe3LGfcTQ8N56tydwK1HI19ogoRaZlvMqpgA0f2MxWmc9qGzsYAiAWsk
PPghEUOeIf+X+gfCFcmCSJO6mwuVqWnbKIyG8N6LETs4fPoBDR0iTmw4cGgXE2alKLChbNPY3cy7
zPHmtNAvgPkSrbw9FlFEVVK4GGCR9zWSVt1RYXLTHDIE82rQiAgAYDTKIpNofkQGNtKHudjCWn/s
CrFRUEPo+Mjti0vOzngZqrTjadRmzBxXrnM5do98Bp/qpTW7a5suAZw0ihVqL7TvW8WqTbjkrHqE
a1322w751b7aEP8hshtjrjP+UOOOz2vgn2fnCMi1MzpRJQaFNbkHB0a1GUrVof3E4CUUrymogmzG
U4K3RQcjuOJn691OzncZp34ZYPzWdWvNSpljvwO2K/BSTDdUPZuwz1azpxQejLxzqiNipom41s0V
Knb8WfuoUOg051rvWRNuJFl2DjScCeZRHW1dDK/zan0xuB2lfkHXru0uKH52ZiPcnRubW196CPFs
Zn2siwkzeE5SsovvWSCZ6tzDEbpCn+H03TS7MXxf6z1FKg6jeYQ8X+FM6b720T7AlDRbH3oLfJm/
NJPMG+/N9TN/sEduQd9CMlzqFP08FswnHRS7xfexCA9Z47tfk5iPEBIdkJ5NBx8LVLue3qmIjo50
vq8RGRU7b2vpYEu19yKuHjFlDAUI/m9c3BJ5S8wvg+7ZwPN3GDal4M14FdiGFct8x8p7ygWa8Ko4
N3WYLQ3CCSVJo6jaI3D07UN0C6byBtQVqqfp4LL+Ms/9z3otvp2i/Roa8Y6EyY6W/BLZp3Wqd34J
+alFBVROZOeW1bZ35Nlf6guESQx7WfBccr4LCWSsqNkNk9zAANtM+O9Zc0zkIZgwE6cuAFyGk0fY
MzEY6TGU89XHAv0EFpnFKQQ+RLJoxjQSjhiE0S3o0Q0qULfMMegPpop7xDr8OCx41+W4gzyd+rOD
Z64p3pXBdg97EroHBpH1IwkTB1NqAK5Ap3Kbb01NCWrFgaEEqXfE/BD0YrcccwBGYfGdfsRDt+9V
c0RiEiGTNkNo9DAi+uSHKu/gFHlYc6bRJvVUJcz/wfBk2xJelkszDfA4qZBU+J/Mndly3Ma2bb8I
O9An8FpAoRqSxb6RXhCkJKLve3z9GZB9tqlSmRX2vRH3vljhsMUkmkxkrjXnmMgeVNwC2AKirKS6
lKeYiMOFr6Kw1hjuSD1HUxRHZLqjarlrxL0bjunatEc2Zd06tLAw86fFv6v8qUnM1xZMAN1s0++3
aay6iyV+sNnlVPgo//x7gp/DorW2wsFt+X/7PHdr1qBFv9uW2Cv506bHs/wpU5/CuOvImnSBRjy4
MYLcgvMnvRk6Pii75KUDIboNghCMjnwTTK03FfpjHg/fK1XwsxS3rite1oLjkqK7WYTtt4Mp0EXZ
RoWLuSrHynAlCzekQWsgtRayynsojQ+BGbwqDUsGzV5la2Mzjqr0ceYLLzWq7oyy/YNia7syi/6N
HnfnGdPYex/6LDd/dCg+klCPW9xL38KUERDJYJ5UdLO/9tLBZg1mFdCeiP2+38qlOe9y3gucJ+nE
DdHsy6Cp5z+6XH/k8JwYVDnWJzAqUktLNlEhQN+w6Bd9FJ6k9BZt32BUl/roii+YKzn56vKwdh7f
0z9khf+3W2r//8FYPuuoIVxc1Ah/31H7NbHpD6rvn3/pvx01g1KhbdE+E+jLF83rH4Be6z+CtUJF
IGrSWDOMBd37v1QW4z8IWQzN1vHQkKui8Z8W5e8f7F7EGBrNW1rQyFnFP+qoiZ+CkQ8NNZmhVZPO
nGIjZtFsdRGcfJARquEwSb2P1JStc+fMZvRYB/WbX5gRZTX5m9QwJ9FjF5MZOprwr1Rp2muS5qD4
XNMWcTuTxYMTXBXhtlXw7DWthoeaGZ+Ea8UAijfO3dYybAie8VqYFjMWQ4vSe6wCt7RqVpmUrw2V
5YglYsyp0Fjzcw7bzfAViH3zdKfp0lWCsbZpdRfPA7WpxtOVGuk3nhQcyAjOUqpwubxLNd+N5m6+
RJZ5Z0wDu5c6cpsx2Oi65Fgz3ZS6jL/oY0sLgeVobSTa95EqIQZ1jQ25zwavpMOj1UD5Jg3RW2AI
B9uTsgqycD2PuduofF6Euo8GaTNNI8U14Xs+za2k4TQszSsDVSUfGvbimZ27oJm3OK2h2Ca0TGbP
n+Q38FuMLtyar5WSQZul8t0apis34VJ8wODZs2imODa65fB0Jxvx0vA4xFK48y3lxYrVTUUbxkij
aynFMt1xru/s7D7WjUNGGQcaypPFybyL9DcRUz9KoXS11FqLsnoLDYmzelBdyL5GaX8u+av8EDUR
EMmC/KqhqxYD2+A30NeolgeAIz5d/+HQKJz/8iZAnB65uike7JDSc4QVwQMHxa4iaZ84D7KXlFWq
aepVjh1lO4/JZRBH94YV7YFd8NFOx2t0uS99nV9UyrT2sejQ9I+cVsgPeR64eZh71C5vVI6tWdrS
kvLpc6gbRDEe7VMgm+bTUGaDk+DzGQdxjzDxi1KL5y5XHzV/ejZr+2JoLVfPultsCM/Yg3dlNXi9
BhQnly+UxbohBXW3GiXDhXogY2alvGta0Epmb8SDW6nGVZpoL1RXt8bIx6GV/S/gUp+SObgYJ3EA
y3ERD7WbZ8UhnSb4dfVWgHE2xu6APmSHPHGFUm0fiWhnasVtMizShundED0V0R77LE0qNnflPerx
1QhOMF6KCKG0xVZ81QOH9fNpE3M0gOr4nrMTVuoR6MTQ7So9uajn0S0Ni0aQlF2Urb6pIFDHZZvR
b9LuUo26uUknFu0FHR7mWiVelEnayFWx1rGvZiZcCNnEy6WvwmyiCqDv88RPaBbWjqDYOEax26bK
ler3nmKDcpMKPVyZE16/Ci0qpK/B0yNzI6v9+1DNGx1vnVxaK5HYl3RUDxymvqB3xV4HZDue7ocp
fmr43YPCerKRqhjmAChwRJZpppEX+dYNDaj1YIBJa8Lt3IQuXaOVbbScKYp7PA+7Nq68mDNJPGU3
tvJDkYttYUmA5xoc8dNtxsY7CsobX/WdLAu2SRvTZ0gngGapszA8WmN+VI0yX0WBDcZhWku+ba8S
4etw/vqNUHrQnylz5buC3CwoKsUpoMKGFHfVrPQaLJyNIn8BZXqh+BZu5paEQqiOte3i/wHoWrU7
Mxi9pJnZNsGiK1Wj3g5UZBJxiXbDLdXiOp7b9z6w933WrtuxXI+JtK1V89bu6z0Gl0e6vripWt6I
yu8u2oajSspkwo30knPS9/MeXS3/v+5PV/GYstrKmmfF5aVop5vZwPub4YBsk3VWVi+x2WDMl2hB
5MVz2iI7tvuIokVzoG4uYX3rAzB19BlmyfTmwXgqACNQ2YFmWLQsfnJsv5bhXK8Ss70PVea8wfF0
5HBSybuqZ3VVR2RCeauV27irvolGYtFrkLZ1TmCxIlIeUHu220j7bmNWfTZjWwQCjqFDVhre28IU
TmArD0rlX01SiXTN8Pqh4GjXgu/gjtkVjAF9a8WZJ3GIbmHHqEkGEdKnbpZ/j1X7EqURnlLI3n5v
eMVQOkOwQIKx2FMqnhyzZz1Sgn5cKeXMztB2ot7QnDnT3aEML/PoXbXbnQ2QtwyE8LQE5JKCfbIe
d/Lcc4C34BF064IfEBm+0wwjpUlojYZ/SGMKqhUra90UnqqFu9nI9mGs++u0aFcV7R+/URxpFGBl
lPZ6DsVTacwPGRQiT7f7R/D8Tmb06yAH1I3Q4wpw3mUMl6BAz6wICboWXe42rXAalnTEamahLaVb
K5M9LUJ7ptQPwZBz3Ge2j7ntWqgmZCxRcwIvFqJWraJC6NRnVD4USFFJX7Y1vtcgoVirM016rOex
Jr1FZg0YGZBEp+ZvUyNeJ/R6ZkfvzUgFuhSWm77DuWWFtK2pyZVU1UcoACbndSspboKUBr5dS1ey
3bwjEKRlKpyiMNZN0HtZUVy1vrVpVD6+Y1tRmsJ/2k5fJ3lYp1jvbhq5futS+xJKW7cvqffZgzBd
3wi3UzG8Fer4FhQA+Ev47GW/M7Lm0aeUbeaTa9nTNtfKXawaW42qsxC4fiEErMdW5tynf+uSGCMu
9sWs+96r7SHPm9cWGH4puj1mzEtpjjWawdOFoFnrDAqawEE/DBpIdDkzxWaYrJ3/A7PHoSzwilqw
8OV3qeO7kSjfGlyieeFvAcLtUjPaaBxjV4snbAiod1aD06PbUDlFootz9eit1RGA1slaH6QK46Rw
kYg+qBZdYs2oNuoU3Uoa343Jf6bhiihg4N/TrSbF26bUvlYa9IXOWEOb3HXZuNcyFHwTHdO84uNd
DTvDxposGz1HH7GpTJz3bdYTSFAh8ujf0rhrHaUdXThkq3hccJQzVyuqOwn4zUoagfyazagzHzWP
u8F8Yr5BpNnLqKaHTOHLkBnrdK4e51jhL9S8lmPW05awfZpu6tqPVdQ8kSfp6WPYmXdzg9JCC+7n
JGGLl736DbPCzHM+U2qHaMSfvso0vUdpoMArU0gudwbQ6VDIrl35PPtxa2TdTiTpdooSpFzyk7Kc
puc4kl4tHM2N0j/Z+XgtorqBmz72m8zvr3M65r1ZweGpyg1GanaMLbWs8C1JRoq6za6w2J9BgaPN
VqPMAuYKOStsRszSzQGrDo35hGNksUsIoYgWJbJquUWnXct19w0a/3UFYR1n+gZn00oOlUdNqxCU
RagFzGAzFMjgy5r2XVZsukDYnihNgyuiNu5TS6moMszGmN/YQ61jUKJZ3MFwKgbpJkq0LbtxnVCG
EBZLjoVaHqtDP9XBqqy0LypW6zWsFW2FpOFNkf1835XTule7V3sabupgfNQrWu3gwjodAQpVUcqL
Y7BHNv91Bu+IpMnS6CqVqmdUgOSApxm7tFSfu1bHpZYwQWffvqtrQa9TV1/7mGmEKIrOiPD9vYQz
20EjeDBZCTaUYG9FAA25DaiHqjFCiD7lnF4EtRdk7Kb6JtvNIr1WK0UGQw0NEPsBzG3r3q5T5AE1
6pk87Vehoo+7KlBvhhrZU0p/E3wPS/XkX4dCfBvr+aUR8q1SlqAEFbrwnQEwYZwzzzKRcYi5uRxy
jCy9BdQ8HbwgNZF/ydWNJbXw/wdWgBICCpIM2m6mAvKiKJT84sOh78RJ2zw63y/HKENgctOFbhqa
kI90+WahTrQ6Sq7LZnksqdGgLEtTohV61rsRciRbzB5Vhr6Zx3Tb9uaV7lOnrcZ7LAo1veXJ0Wzj
QoNFIufSYWrrnVRql2ZROrWYv+kxHmyEvlEiXfSJtaPyy+fXphNMs2uswru5vcuoLtJajqlkg44O
9i1TER9MtsmleGP63d2Ys45KqQGJi1SQcgoOhiFdzDXWbL7f2cqMlHuwL/T9rKxYj6V6IXWl25X9
W1DHX6ROR1jZbxB7X/aSfDeZsRcVg+ezbHYQi6rmFaIiIqjR8Sd+BU1kL1mh/wvl7t/Kcj8CXf+G
DPv/Dvr6WZ0B/4xNdM7f1xn+G4H5Ubr759/6E/+q/UeROWkTtkX4oGUvftM/Cg0KSVymulSdbPBs
x4UGiwIblSk8CBQUrF8KDbKBWwmHhMBJR+Xin0h3lzLCxzKDquJB0iDMCtUmJUhejBgfygx5xDCY
TayVYQESgU/plPr0o7XNP6pQf1vyOqp4gTFcxiFxDCUyfl+x/PcP41RaLZK5VCykAWvDKHcZOzvB
CqZ0wZni2vGMPx5p+e8fRoqAdszlyEiD3r/YUMVAnFJipb9i9ldS3aw/PO4TK4x2ZLL67cp4Uh/H
U4wpsnoMx6vRSr9MuPM5tlg7ycwxBA4/pJCPcplENCi1FTC+Bb61B4GGFgoZQoKVL/yqTMVFVNjA
V4I36KFr+JFru6vZ0wivgMDIFspFbXMD3cK1Zx3VnI61ML2rGv0VQfg2nZUvmQLdSffzZw3nBbsA
c1hPFUxqtg7+HsP8dMZhdfIu6zIZVhh1LJy2v161DC5htMLZovGb3iSaOntFSDO1yLel3LgEEbx/
fpt/1rt+e1H/GlBfAq0+PFZLTFEFH8FaBAbOmM9ekCP20lBW0RizHagEI022yQHQ8yAqYn0s67Xs
5n0nhV9USfNMkLJGX12bKi0W4la8+OdX/70TtEiHBYUIgHgqLZSX1jm/308j4fEvrylMWdlcrNBM
2V9++S7QRSkKOJK2vWFyeIDjN1p9aedfRw51cBQXeTLBOIVjtfug1y8/v3mnJrmmsPJAUgSj+9sk
b0m58Qsm+SKGI7YpiO+Uwvt8jOUSfr/Ev8ZYfocPzyeaNLWOSsbozGBvcOAHxHdmZqunXrqP13G0
iMxxRzTIzBhja7v6PqWrh45Lfuwln5a5+jaa7GTTL7HF0Th8TFB7cEPY/jWrKcTHhcQXEM164NON
RO+5nRV3EjPs9ofC7ByBwbX1bZrcxpm5cvL2L+sf1VQUeUvR+OOtMbU2w8/Nr53X3VU1jFeL32lO
5zPDLD/mtydAU0bXKVFbin608HEm9EOJreTKQIcct9cFVcpAjKuZdKPMeE3G758/8ZNP48N4R5eV
+hHA3ZjLosHjmDE4t8uYZBvd3wXq2+dDnbqDfPMMzbI0Kvb20csV+oXU4Ru3YfVxrh+G/Ck2ZGKS
QvfzcU5dksDjZRo4D5GWHl2SXedRBIPTXrFKb2j+ENE1fIVh6zay6ZDl8y+GwxPL59VSDdXWjtY0
oUdD3qa2BWPK55T3xUSVW+zJ/aF3/fmFnbqBtExsPKN86E3zaObEReW3w4xEWG6XKfIqSQc/230+
xqkVAHATnlT22hZ0ll9f8zyPkrZONRa5CWGz0Dz0+WcuY/k1j1/xj0McdesCo5ryBLPqqtcWJ/lV
a+6xFFIpPXx+KSdvFwwJgPgs2UD3fr0UXwIhVcW6tQrL+gnL/gt8hK+BXz59Pszpy7FgYyyzVoij
w0kQaGFe0HpBd41ybdr7HKXJA/vTVPe3e6+TV8M2ki81zjEYI79ejTX3hYQm2Fqpc+6qxD1GgezU
6ZmLWcIKfn84fF9oqOqqwlz9dRhMGGndyty0hHRT2BEcXCitJqtmQmAxC7YikPGID8N8vVLYMCCt
vga7hDCs0XbVIsrrZOpbVQ6UzQr+zZvDA+XdX8x4x45wQ4BYBMVHIZz9mJ5MF51RP4ShuTN9Y/35
Uz19u/8a6ug+iGAsastnrvlJ7oEpNDFsIEII5mr/+UDLD/ptNhgW/mhOtjqm1F9vOGf7sJ4631oB
apMLary9tsqxI5SHtJSIHrn5fLiT1/VhuKPvCw4dEUsTw+GmpsqeENFCjA5yms+HUZdJ/NllHW0t
4W+WhegC0qlg//jIoPK+fk2l7JEd2nNZym4IuN3T1eiF3IpvOqLnsMpffXkSlH2CS2sMXnxNh1oZ
Fg9wPKHMzoGXmPz9fr6aq+SHHndnbs0xU+jnIYDMlv99FMuZ8eMnHprabCuCexMtXge7mx/0oLmy
O+y0Zk1zkri/SZE2hniGBrLOomINR2qV9/7j5zfvzDOyj1cUBRmRsbwSkhRfmMOdH+t3ZvDl/2yQ
o4W+KqC6qTODcD+g6gUIgWlKTNmZ2s3ynH97DxaUjww0H1Pp0fsWcRiANyOx20MTkxQFQOdUdZtu
TLHlSY4/5IhVui/kqnXev7jADyMfzWAZdL02L9uNLhkO5D1c6EVkrljzzrw2J9f/D+Mcvel4V7RR
NXjTkYjcNAhIFW1+tYdXMu8+v6AzA4mj1zOV0l7qVAYasRDAsr2BE+yZcnXlQ6n9fKjT09c0BMgP
uBHiJ0rtw0HA4mCYCYuIKtC0Lx2iRDFLl2PUXqT0HOmCjha+j2KH69XJDflQquNjENrrACVmRCk4
17XtJHrXxJCQ1to3O9GuLCV9HORxnSv2bS/Emadw8rv14Rc+es/qzJqydmY4JSE6gbynHmgUvfR5
W/m0GgK0wJ/fImW53b+/2TalH92wZYCVv64WNG1KyDfpIn/n4x8bYtcbxIToybttY4+VJ/QHUoPc
Oajea6U5M/zpefXX6EfTt2tmsj8bRlfJ1Kw1DDZVvI5KyUGisI2EsVGH+nKK8zOH0JOHYDY6/73q
o82bRkAeZUs2173dcgIf3LB6QOxKpVh22cRVGFQk+74dLRxF1TrTkzOT4PRz/mv8Zf/64cXUjZlv
v8J124r8oMbavR4ZryVhhL1Go25AJ/D5Yz75eeb917HEY4s3jp7yzPY+twomgj7hydSCBk9Puyal
8hB2vivF8s3clGc2rufGPHq2wP3LbjBYuZre3HJ9zaon1HpFiOceUvO3TrWu4IX/+PxCT350BLyd
BXhmWsrRMqbNg1RmLT2j1pQ8DoN7y/Lvx0w/s905PQx4HaR6fBKso3kqj2gcGwRdNIkuliZMY23k
c5dy8h0Rf41xtPKrrSrGbtnj6K0ku7IUruuu1PHwTytD/aqowZl38uTCbFEBNjWDU/vxgZO4I3/Q
lvH6etwEMcaEjkYujFPNP3e2PXn7Pgx19JTw0xV4vvkGVDpx7oTgcSLAb3PmpT9zQccnJ8IAMxt+
CWU6qX1T+vESGdJ1qhbr0EeM+/l7d/Jl/+uKzKMJljWQowdUI3R9i8t40h/Q+6LEsQX0hZx65LCu
+3Mn0DN3ccly+7iIJJUJ0Gvm+mjEEV0sluwkxNKyOPMZPblI0yizVdYO5Tf5H66YHjQ85xUpYH+P
LMqnO5rSOQ0v+/77jFxkOlfSVU9+lj6MuTzbDwtkpeToawvGLLMJEn/YYCmBZg50JrkYewMpYjw8
pQYe3qn3L8wWEUwyS19UjP1ERMGDkgsafOGTsqSScILe6/Hs2KbxA07QuY/JyYlKM4GjJpQobvqv
v2syhnXQzzz7RmXkQJtIDoXiUfS7RMnfLL9fVx0WQdhJu26wS3fUEjKoCQ4JIiiumY/3cPCxNyKG
BMVz5sU8/YEHvibTPbGFfFzYCWqL5p29bCDH2mtVJGB5JzlpXnyHaHKT473KjDHazGWArY9G7Jnx
ly/Z8f4CYK0sWwrlZto3v94cs4P/k1ScxCVo3Nms7KTvn8+8U7OcrySVRmCaiFSP1pI0KFpF8ik1
JiHYoOBrj5ctLS46/+HzcX7WLH+7kr8GMo6uJOqERMQ6BR+kjf3KLO0bVY3u2GNy9qAXULK/2s0d
Pqmu2yyO4ozSZzBMK5OU2L4e1pYx4pcVbkgCV2+hdkmalYwpOYRFnxrEukd4OwjUMrE+zxLZYr3U
rmj4Az8gFx6GqFMbckuyR9NsYHIJh2AORHhKetfhfyEx+Zl++E0RAWxIjNnN6Ub0ORZRq6i3mRTc
Q3t/CTkw8Yb651pqJ98ym3KOJdNeooZ0NF8tOVWSPgO1TYCQarhZhz4CAzQGrLU/P8+5Vxl3k/A+
fySnJh5H2aWbQTEboeKv71bq96oeIr1A8RhvBMZK9AmujQfW8CxMqp8Pdmq1/TjY0RUGYMv9Cosi
bXDrazaY23rhhvbhOaLeyYsCvMvewqTcJ5YJ9WHlU8NoAuLEhBnq5mAk8NBQhT8Mkb83UkQsxHK5
n1+YsvzE4xcbITkdYY12EPXfX0ecc3WsVWvgOwKYokPR6MIG2phu5OCNTq7Na7gqD9O5KtjJGp2A
HEgNWJGh8R7NJ47U7EXrCqTxt/JKvSqepvfQUbaz4mh39XvyUO67Zwzl5ur7mes9V9Q52ljZEaTn
0WSjo1ynkyc6R2PivRoQGhHZ9A6Bz+PEAWyVfv184HNP9uh1HdI5IQxtWQqR0pciuG4SddcqjwRz
O5YVnXms50Y7el+ViOiieakytn5/Nyj1Rdn8AEr/pksaSNrm/vNrO7X/of3K3JfBKtG+//UdygKV
j8i4FBoVzOeEx2O9zZy8hNwLKuuhzmh0FVKmnbnI5SKOX92Pwx6d4wK9nBeoIhepjgeVvnQqD5cB
BtkCGfbnV3h6iftwics0+jAxE1KDenm5xHZSMAfuJfWpIKmzpYY9vhj1IS+/q/mZLezJRQdiKV5s
BUyrOHpVc18CGAqIjaSQah3XsH7imbDLP0OS/1FVnhX0v8McfUNn2eyW3F2+oZgyjVK9tY0GSZF9
9/ktPHM11tGMT7OO2PpqZBPZvZbNvYk1cjpX/jz52mt0NhUbA4yuH732lW81waywHZDgncXYgeMM
wGO8DtoBYd34bz4KH0ZbfpsP7wThdAWdDnb2cn5Tjz9k9T3KXv7FTdMVao6A8emlHt00I55GOVcZ
oh+90rxWkvsmvv58iJOzyFTAUy8EYNbiX69iyvlujjPPhZT5p0DSKg8q+iLWMyE/zMXzPx6NJUKA
zsbsxHbhaB7N4Osqmv/UXhL6LA3Ph4DiTUxxyoNuZf7zJ8S2kJgnwqnJTNCOFqYx68ykNJa9UHml
VGuzeLCDM5P0VDUJwjqbENqmFBqPZymBSjJxaQmLn43RWsWRoTp6eojD62nAU+qpyo3ot3VzqU7/
fP3TkW2Z7LBRv/y2WWiLCR1Jzch5mLqABkW0BbkUKmdekBOTimEs4sJNII768TtYWXLR4nm1ENaq
O+K+DLUECYdrVc6xepx7ZMsLcLSo62xFrMX6ttSqjl4QhfJXUY6E18xM30Hda7V15radWIggVLI8
qDw2hX/8+sK3JQzezo/YYwXTI06Qy4AAtqwX3z5/008cnH8Z5uiD30yT2phlxtmALTmonR8meMkO
wslqrOAlnXnTf550frtvTGBC+QBt/taDI9PGbAEXLlcF/EnLI0fpiWDmhHIv7IAtBol9kxZdtL2K
h198SQu7erTlQX/sOH8+Ioh+7VoOJBPOA2f0AcAQX/ujyZqLAuD0CtbyrVwUz2MIWwsQhmTV3xqd
zLRmth3g4c5gzl9JwbwdA4wh+G5gCpTislUzzTPU6XuZFfHGbgzDxYMlHAwxwUoRE+nXYsKxLOMm
NCj3robEcOKkuDV1CWZMs1atBOgLaWmfP5yT77TJrOGTDsP6OHrDjEtCbwV3yw+/5dFmLA+SqPRV
F2gFmePnlIAn32mTypqlWbaCvvLojdMrYtNGRmsnr5s0R5brM9dz4p02ZHpTnFHorXNhv45ghGFL
l3GZNW2z4QavZKzYJda9z2/bKfEbPTBTFzL7dvHbklPi9IQAy/fIKEZtPYfAljKRQn+YFbV8m5I5
vwkDq/Wqem73ZRh1hHoC/CkUhagSTB1rbc72klbE+5HMUaeVk+ZSqrXlSD0BaRIxJFLYrGtNlTMM
C8Z1kM6PcVOA6tTC9ecXc+qeKahhZci0KCuOtXCWGKdm0jvaetUut67a8Wti3/6jISgJWXTVTBii
y/EKZc2vjyWfBkUfFFZonRlSq8FTPKH306b7z4f5+XM+TP7jcbSjAmSlNz1JfyzRio8XQ7ecIa2v
oTsxNdvc80m7KnPlRwWdpQkTbwINbjWLgJEU+x5kCHAAu1FXBmgQDGUrU9NWmgYCCwNXPiWgR/AK
mAbSfSI+CtJJYYXNUglgWzsn5VIQHXNPPruWo2+2UEd87iWxIbahOGPQFKu2sGF+GBDcCB9yMlvf
d5hbVmmmPyiDgrs3r56zOtxHfkVNUqP6U0scRYYRz28zeX4wX+nEYjuSYWOt7PCykd0h3VQ+rlDV
bDC7dhWgTKI0M3W6KCQB5aOKE0eaMUNNMnAii8jRPanfO979TV7iiG3tFQaUnUKZp6Jp0wi7J9+R
aCUpDEnqbMher+EIkT8iBmurkSkRpH69HZUBDbAAotLaobZKFzcHB34wnz4OuBa5nGFczq1/sPqa
l1JeDyh0BY5QHBGg5ha1gbyR4wUHZm/tbPKGvEcsmMZfJpF9i4xuXEl4qYRsvqSjf8gKmHqljRR4
rlVIa620rksjW8/sueSscrvAegEZtY3smb75sEE2V2+wYcgbFQ8umewXmlVt9SzcTGLE00JcAnIq
hW6OXyPphWGTE1OG0gDgpeyksrHK9Gqt5+0ILN14nXOaTlMwumbYYkDLE5eczC3OElctu/vlx9jd
sMck8pCM5D13SopBW3EAL/yIulaiJFG/yJG0neDZZEX+MFv9ToTyJi1SMqqCnSHFO9ojTkouo9R0
h2rKNqCc3NHonxTyP3s1d5Jw2pBrcTWmNtF0fn5VW+be17kcifjjqc0uiiLDgKZthQIIp5DzdTrV
q77ArF1qa60KcjdWlDVN41U3FTxqOoXhaDuWppKIpstkvvTcmvnJ7vwnIZk3U5lzACmwPAJV6nR4
jl3+HrX2toDe1bMvDPuAnFqwRH7OFtuKdwQS7omkO1Qyiaxl5Vl9x/FF71Ww7wolu3C4HeP8akCC
whvtIF//ETJnQarcRJES81t0PCALKVV+IID5Tg0DrJrBLeGYG+JI3coHgNYoi50OW51ILlSM53oD
7CH0Jx4MCJFMz66kRHMN9stuRHNhZUTdV4TxLv2vF/IGnSacHRNnYg6XBBm22+JqBCHk36ZRoa2K
nHU6NS5NbcK3JkA5x/bDrGRxvur17EamgLrGrbYkMMYgECdiRsj3JMrHpUK6mVmF7BIfm53uqfkD
HylhxMATqIodlNvDVE/bMFSI5h2afRyZ+AubCYRi84MIzAch6zvi7K5JoVj31CE38AyNOyuH3VLZ
RXpXqvl8VSp5vm+y2Uecvrj0QZZZ6qS7cjxdEZnxaBtk59a2ui3gOjshn89U1rG2V+peygRm3Uld
J01xn87gcSjpA/nvbVBYxGPDmRoqy/OLQfMmmTqSJDAPk7F1IGVPc+o685IyW3f1eGXC6dLD7gmG
belWcXelhhwPiuF1iGp1q0/hl1DGYO2XcJRzK7xsgCkkUvhdaRp3ksnYCLrssYh8NIDdW5am5pWy
rNoKCFlqn6l1YwyZsTHLyMNi6pkzC7rVhV6FZce2Jc+KNDcYQhmqUYgiDI/mXC/E6IQwbuIowBT0
C8CgGa84le2zIfrWxdlzYk7xhZryXPQu6bc59vqtCu1zTVMZ/3J9O2kt8F/b/oo8rF+lNtDKMiXr
OCtq2eENBkLGbiT2vXnMnkQiE8yaZJt56O6D5F1o+R0/Gz+6ZOmgWxZEjIV5VJRXjQkctCwe8qIl
e1RbCz+lU2KM20hWvraBeDFC8WqG6fdUKh60CB+mcCcr2YhA/zG0WeT2mnQb5NKmsdAAxnGVu10q
4zpUZoopFaSqoFrYX+ZmGKZtkVfrSY83YWg86GZ6W1hpgcWhfgzTFITasCMm1Xb0pL0NRrinZtu/
18hPeb/jF1zMXiRKBdmkVLtkgu6kuHsjvBXCb1aAl5rJvvGrB6Jn94ZUQwPS4FTQR362h+BOFDrY
wjF7Jy0eWM8IynIJhvSyiohmibz7laEnhPQU+rvOJh9vqL4YTX2qlGkHU7Ev1mbWMyuD4aIy+y9N
PzZeWtX10g7DTDsTktXCH126VMO48bVsXYUW6L/Jugccrbk4DHd+YLPTbkl915J+w8SO12HE3yp1
nZXKBmkppV7UquQ9C7yKuZytia7Iti1R2jNRzwYfZXempVvrpb8yg/DQtepeyTLhlTVMxQi9YySk
txHTnTloCp+wDl8YWMUQmeIlYujF6h/fEV6l44GYARyWLxoaTy6i+DGqwyHw/XLXmBC+wwpbZIKx
0SlgAxmz1sNRjfuVaEvs6zPJvv5Mw0SbSSrXL4U09Os8V7ptYNtgIyO24+SXdtXzGCtkviY57F/Z
cM3UXloss2aPq9iq+u9QztB/NsLkclXIVmjNXkNLXE5QBrp44QfhsgLVJgOQjHW5uwuV4sFPi0Ne
RONbPJP4gwKPr9+CQlHBWmp9q6mOBNjISmpionufuAF9mi6SoG6f88kU33Nb+WaFmFcDxDhTEuDn
/Zkazqc37S/Yz1yQuYrSsOOkUrfVJWbx3MGnel1MpFyG8neNtB9nlFtWbAuSdaLi7Rst3fON9saw
+U3FXD1KY3EldOsiU/3Ay2C9wjHBvxzG2zmnLdkLQOSxyR5LCduNreaXgJrlVdXHMDkjOKW2eYhS
eACm/YOg0tspJIYyU7s3oAoVzwQqWZHDRGkneP60j7eiTb4WGP21aL5NKvl9GhvZmUpJIlQLuCs2
3HY1YUQiLaUBBVcexJhiH8b5CUtF3M86PIyRC/Bpo+ITVnEwJk+ZZd+WWNp7KWNF0C9DM8czL121
nfRssg7/D3nntSu5kmbnV9ELsEDPICAImEymz9ze3wS2K3oX9Hx6fTx9Wl2nMN2juRhAwtw00Kdq
m8pkRvxmrW+t89YFWJp3WzZv6SZLxp+lik7FlJ0GE6pDrbfuKqmjUzXhw2/c/iqfm3odFhO4NcWK
zQYHyi4av7EDBzZKgLoogXZyknvLzLojPXQe9JXat2Z/bGv7QbXDeYKaEWnpuxfNCVaPCZskx7wC
7tYlZJgQcPhWTsaSDMcBREz9pinF/SyqANMKzmAupcCmiLx1SShEyAJgtCO/F4hlMTSX1Iiwv1fz
ZspIFDJbbzVoi2+oN6HnAe2Mhv5jirUSHGH3VOBDRvZ7TrsR/koe8wKNITu6NgQeXV41ubqBIVQF
emenOyOuqTTcxjqVLK4fmZLUXP1k9lowIrwS64FhjDjIJB7fnEhhooG4S0Md0cMCKmvHI5+5YGr2
sfFZOjg9jFHjqJPrtPvZOJ5EGzxuVWNbHEGxz60PNq8anWutSU6qIlK3MiNzg3w1Jbu6+5nohb0q
nWGvxdFMJHS6IUNsXtWTvLWnrA+MwX0yB+fBg4+1IkX7sbDnfaNnj6bMdxMqv9VkRDkZdvDn8iwR
QSTVoffpkOZphBc8cPC2XyAw310cGDCWGWaNOQWtVCTYNMztcl08Ge54V5X0Go1lXlVQzSxdFfuo
z49g8AnL45Hcxr75EscmanIgB50Fr1yreuhjyEQHbNLU+5HqYdBq803bxnu+2z5pvCeaxp0/cX3x
pK5Yoa+rKTqSDMxHGxocnfMzOXO3/uBme1QeJJBa1lIQly+zDSk9zIcPTzk36SAmcMM0+i7O9yod
b8zIgXTnHrzOP1pd9Rpn6jvS+dLYBPNatIrempM4DXs28hYVu5k1D5pZXLCGmZzfJvRUMkfwpefR
+FTMFqhvWOGZGb9GVWuupW0diyyJN2NH4nxeDZsZf9MmcvOzVauWJ0KHbTu2zbkmTdrN1WGG6Irz
5LmX3ScjqXuSnFtgG8aZ6cyxmwgWwn9wLzumPWquEWOSpwawIFroQNAhyd1gkf4W87p1Zp+vSgmC
czTf+RHxJ7FVR5dXt2fQy8GIVE8vxoOb6qccqE1p1IGv9d+dOQRuWIAJELuow8ZcqbuCVA8yD5uH
tk2Iy87ffA0+t6ZBxC51a5UPxlNbJ9dlqkP2bs6GNvDKLwhtY/yyKvEMAxfqN1ejjx4dVYD9Buwo
XwkHVNJsyGFnRPWNTYE/pumxC4cbC+c7nAR5tlNoBmUUHuk0r+asPilz2EIx+dSmAsyK3l5AKG68
yL4kAGHMEBMZgc8ByVIHz0rOkeEvURYrA0rTXIlAJj3BKhxgDiANQ68faN2iNS0SiebVzymRR1QY
gIffC5VvzGkZ3yW7ZFZHHzhkW+n7npB3cqt2zYJ9yii4lb5ykdQY3FAUBugYcJH7fvbsg2lEsFAd
qlJfDyqz16yUVyQjnpIEbZ9MvZ00CWKMCTNFyHpr8+Z0YfOFSPvEHfnVRPathNwDUIMiuSs+dT3b
SIehMoxXN4lYQWjezuvkeiBMoqaQohzjJzY/+9q/9kIAiUojlxHsV08pDLhqMxPW80iyurmvG7lG
KHQpMiiPdfMBJnZX51q/qbqqOTAzvQVDSdZCOjOLbea0x2M89Qwp9VVOwIc5tumBj9iBocAddiji
j233u3ftn4lyLnCZnmYdbegcIwrtCKQqqnLLDHEzevVJ6FEftGXPhlWcJhAa0iWdc/n9x7xa8ur7
wNe1KwENXGDGL8NwWIvM3gKgOIwc4ic+ZTkARninJuGjlQZB0c7eiXo/CjKKlBp2rpF+e63Z4P/i
lx6chhhSiqB1CL8iWUJOUmNEu6vdjA4dlxfLlWCoWyXqVUTVLoQTXWf9Q2/yBCQWp1h/wQYKHmev
Q/FwzfyczQA5Evj+JhlFBFwCtYd+PDUc5LIkCzzs71hRYVOM7tNmPC4WNDqMwBooQhvX0oPQY3gc
h2ILFuYqcjv6yyilPwzjXWQWJ10r1kBXTtCuArQ6J1Yzu7krr6MldUUCTZ7ncj8znGBtnF51k3hN
JWympPGjPeLV5Xd7ba3oXnQjs5WGw9efbIBdOQQcvw7HDx871r6b2fMkWbFm7PZWmEP54HEe0TfA
6Ror7hrn1oHFdYvdDZp2+DOexZtvJUFq9K9ViOwd4Zg+5oRYUBXl4UWGbQMVztxU5XRWBgiyeCR+
vHPXZjoOmzFLT64yApE27rNt0KpX2ANfGRV0zq1mhiCWu3DVQwsfrP4ZbBeEOnVdFdWTm9oQ7/vy
CR5kwqDNE3vayFNVu3epcqNjkznO7ahri3IQooXTSOpq1zfQzdMgYXPYMbX4pkS4ETXFpO9myH4k
WTJRMt8SsJMH+TSEjCAm1lBWwYcnzhixZtX2X08ef5uh/jF4tHBtM0f/Y9/628K1QUwxww9njk5U
lhPO/UpraBDk/Kdz+b87PNJYps7/HOpwKb++i/e/ZrhBaFy+6E+mg/HDciGHLhxI7Cks8f8P00H/
wZSefYPFgN1mys2f/B0eaS+4B3awGD6ZofO3/gGPtH+wkzUAiTigHmwPKdf/+p9/URI0v/3/X5mm
OAf/Osw1/zCU6jrzIFx3RMb9PgD3VDNkegf1xJqv/ci7kXkPe2T0WfyA0IHa3pUrzy0eosb9agqI
fWytOG0AJvVfVtK9xVwBwVBYmyRLgOPE6o1TYJHWpZ+6yu9Eh5ZOUwRsWaRdZKYBpKkckVT20V2U
cEk4EYrpRNf3oUZIhiGmJkiEW7EnMfK18OS1VPVRRQOYwmwGQKZDM+fzW+wMOH2BVbjFVUJ848qP
M+KpzeY7q5gdFH59yU39JeqtW7crIcqW81fkypmUI80NNKXO+nRw6SYHv9mPLmVw7lHZ6r4WxFpc
swaZDoWiLTVKGV+SeOQ8r8JDi1xvVQ/U+5HnwjIfvVUnqVdxvBE30A3gc2ge134fkkbl1LeAHtdi
GG/STN2jhHwx/Yj4F7PpVzoRHsTgXRWSrBUtgazkFzExHPZtXIsHd7LvmQDgTl84gm1GE0x2uqQq
S0+W1j9LHWVW6DDYRJJAVqgMx+vOMeiGUiJ/alccqz4pohWHwklzRMq38G6tZjyxF94C7b/yDOhG
M998TVW0HTTzbFfliWDwtRfb21yG9kZG3nisy8QJplAhVKwQD8aUymuNTtPoDCDMdUvei9UcRYtR
w4uL8MHPenMLdpDsnbATF5EO9SWN2Nwx5XkkNnyVtsbJ9xlnRbp3yBMCw3puGj8Je5i+1dHmmqZQ
cUBY5BvWwNsihNQ4ZxvialZ6uhAjKes0cNqsWemt1BbYw56Wbkfs16nX/SAejG2YAoK3qisr9Raq
sAD5DM6GOL4Xq5KPkUjJJU3jGvaGuPNSuyPjvHgT5GTC5k8Pjhua6Aidh1yUu6jqCRD1oGl6tfDu
3TB5Guh4g9wNN2XLjYHPfGM5auOT00KxsimG6b1XXDd1ui/G8lo40zeguq/OVA37ckJl9LH6Vv48
nrEaXqf2dONBYx8IVOo0AepDeYLAG28ODGkxH5bSoWICB1WvACo+wDq99iQTBI90syWnnG2lzK81
KU9ksno7ez4AngVnV7IWyccUypUy9obINPYhiR30UaxY1JBHY3cMy6bQ3DWeuozOeN80oMwzANgd
osC1WQt10TLC/VSl81uwcG418TKk1pPphs06B1+1Q979Ec896WZik2EbEd4So5W+zT1I/QWmxNaL
3BEZxxtuOP7psBxXIie+gQ8BoO3ydbD4L4y9d0WIU7td0gdV476LtgmYzdxlMwR+v6+e644R3Axp
lzmpveSKMrunmmEMrmVZUNnxfOpmPjD41HTyPdBi5glicoLV80OMPn6Nv2beETxE0iEJyJvYNi7e
qBHfWk+gykx8idJLd9pclIHR0ZNaXrgSiNpDWs+V6EpjQ3JFHQBPaG96B8Q5wTy8I6wO4/Z96lHl
AOG6JHp50Qu9Qjlj2MdkHmoGazYhBGIRv2rWwertk1wYixw19JWSLMAio6XoOl+jbSA/xstgt3na
BVfch1pSgj3Iagwxw8NYjiu7Z9Q/yS5obPuQdNocDHXmbvqEsUSS+Lt+9mMmKWJbZLAZa9VfZ7Ex
JeumjB7ZzrmbmK2IzvQw4OlVgdWV82MENHjt2uN7j+uKZwOCa9o6n4rsWEPTvp2mZmWWW281SXtA
7klTga3RrlVqQPAiOiRvQ6jcGacss22HafhI2pfRNyeTpp85Q/QyhcnNJKrPJmIOHhn8OBmZVzJk
T4S0fQGOpsZpDO2ryW/ewVKNFy+qGCvoWKGYPdyUkM1CrXefJ79oH51kNK/chtCtpuWwT1gWsX+J
4aNP6fsM9ndb2qXG3CZi/GJp6G/ATqol785KrI8+Dn+KueE1TrZeZs47jlBjNZQs4Nhrfpuo4NNY
30oPsvEUDo/Ks1BHPGUj3L3BtZHe8a+tKnlpNNxZSeq+VS6LKINk0bUh+m9mffJZ+NGT1ybf+tjz
BZ39VVTtrjQA1np01Csyn3ngSmL5jGGi4YgPqu6DkIlSYJSsBrF7wjHuzrUhYC0Nzdm35XlSGjuB
OuhF9II1syIJqr5yamDycWloqH+qS5snxyzDk2iy0KtoWrJuuI1I/lUZ98KsjYg2pMHr0CWvomSN
ZrnaR5tZ3VZN1bw3lbiKcYD1vXGn27RzZWZAqGf4QKIvHz/eeTpdpmI+iLCxELgP6ybnZdemVeQ4
z7XVPaWpnW6TzIXllnBwuEuI41y91tXYUpyPtPGoef6ouf6b1Z6/VpEWXHBKsX9eeD6oBSNWlNq/
ZW35P/7tKw6//52v/7MGNX+gezMp8QT6Qez/v5SgFklBqFf5X4Qp/MHfK1DvB3JGE92asZjNYLf8
owKFbO5ZtD06wnALMvp/qgLFu/bXClQ3mN8BLid2GMY624Lf5I2NGgurNiqXEZE4G6ogU6YE9RAx
Yj1ZLU+v5+R7y63Th6kmMaCgzlylIn3W8nPpEB+AWOJZOUuVVIQkt+dJfjW5qXHtN4T9KKPKHmJk
c3eqmN8HkTp7I9eCFnXFUzll9RUQRsKjwqy/Jrh+up3rob/1Y/Upk9TY96WFsEoxzeBYX8dT3ASp
yNqVmOlZW+OrKi3mhUN5a8kEW0vt1o9h7DiHMtM0Eib0NdjonFTh+baIrvLKiUgssvYDc1DLKDfa
4LsbWY5vSY/hzYn7rRXa2qYeYusQpS5XRZs/uSHTd7tc1rGd5WyknRgsed03W2fl2S2YRfCylzaL
CYJw9Jt41JbxPh/8abY+M80H3VrYZDRxV7dGEa+sxi6gbIpoa6dZ+BE3ziciCOc+jK0efiZw784g
A7Qeav/EFMI8JlKXa73I7uIFvtgTMMovvyFIbfqc5aQg28L3vDbmAvJYHBNRX4oW0m0kr2pTZHvO
gWIPGTWC98jf8MtrAJw7LSXFdBzS5qWauIKTIe9Pg+2nkG3nclPr83BSrJbPbpPhwxrG9DQ4mkfq
nbfOR2lsC/aYW6I4/Sv2BCRxVcVDn6ZXdaL3Jzm59dXoQGtvG8d6nYD8rlD5kJ5ROCg6OrDqO4ci
cZ0sAaqOTlXC4nHYKbsug6bgUreK0WWX6N3HRmVdIXACkZkb2dH3CuqCedIf9XQsTx4RbjtE0/lt
0U7n0HbSFQRVe6UhZ+K/Z8bKyryf9kziE2+Nv9WTmnVAV0XGRW/VdO/n6A1dJt/tCPE0bKT7c6ja
mbWbyrZsIj76dnQZ2wBoszrENUlr3jfyZLhacuG1qoI+LsWm8Vt9VTnlcEKSVV3i3nvUDAmTlH5m
G6d656xFylUaGoh08rZC/BrBhw6ilJjrxeWJbgAhjjE8Vxrj72Cae/ddtT3PoMfy0Oywu0cwbnkm
gJYde8i65L42w8qZjfwKZ1F5cA3W2TJFVlh07N3ZO/FOu61cpUqxF/b8T7POy23pl8YJzOZKD+Pr
jljlcEiIYuzTh4S63VgbObyGKLPSo8zm/thPeJ5lhMaicMM0SP05Y7CvDiHBJzc4OqG/am75liYJ
oZayG7ZxJacvFpTVcWydCZp/s9HbhLC2ZN61OTcvCUbuY+WnJ2QCMyl1M5w9w2gPpj+xP2SSeeBJ
a4gyTaYXyXI/WmOUYqzTkDicDWNxWQ7TlScK41g3aXtIod+SVi3UNUb5Jg7yaJoDaTqM1WrPzu70
clSbbqRtaunx8bGwLwpdqFErKYGy52mSX3o5zj87PioPTdWhVcjDHJFLHI2vBZImaNV+uZFdHV94
k6o7m1xUZJ+YJpe64nWMWmM/dh0aDXDgx8o16w1pCvFtPrA/WstEZkdtSeQdKVduKrN+1PF9b0So
seXJws7lQY6rgSV1Vh7dwZ5+1l5ff4Vhql+3I5ubFcEF8kMnx+2GeNuWjUDLt6caRlqPT8YfCQKL
lqWT2xNiwB58Hc5adF0b4fjTr9GO+GVJ0FdJXfPsCMJB+dwnhF4O7ACsztVvoNobVx1CI32VePl4
3TYmliJbWm4PCgWMLLBblzFjjrlqryeJeI5CSZZOZcb7KAaFT8I08/we5t9d1NTZUe8lxjZLj+U1
6GJvLSJ/Is11Lt0Dbym0v6ZM94YZqXWYNBr7xMitgXMrb9f1eD6bXkXXOTJZBuWD9+HrfbrXvYLc
L7/01lGdZAH5NxvVtG0A8Zb8PjbjgFfltzuSb2EiVKlWyJNqskSx4qyYMbZHsyhJWi799F1WZN6L
MmN11sUkANEsvnWGbgKwMYlXFmav7xyV1vcJwaEE58ldUxF314BOJw1MsmPU45FXNUTaxOQC4uwU
hv2nQY8JQj8xXmTKAboGM9utabKZw9ghs13mFBEzkayL9iE94EvTuYzdmeVvhC6jjZe1GJHIyKhp
WKbmFUSv8eQ5I4GWBcN31Cyrsg7tte2FLcustqLxsNFKGqWzrks7PsNVrt45WzgUSnZjDRPbdZdq
XlDoBWkFznTnoUqYFyHYkN7Zeux+O2myE1w13IiGeIgbBvPd1CFgSpPbKOsviTQ3dqr3V9BuISTb
HcvGLsHJ7BVgLkZLwY0ambQ73YQaSXXqdjQx/uhdTFyJp0dvSUruL8j/aN1HgtSikaiwWGgLLnnU
z1PWqNVoFsMTbvcM9dP4rhnwiuvRMe51kWR3nop41/oZu4WAK73V4ORA7te40byrPKyJMah6rtmY
5DYrQ2BXcwScVemey14r14OFQqg0pp7dwfhhTwjLSwmLhqSSzUQyMsR7QfTXlPFhJ0FsqLhlDeRh
H7KukyBfmPl5V5MbFp+1vBoRNCnzCKJ43OrKYSxkEqVuO4Pc5K2DQNQuho3ZknTZRPmeuNLuLN0U
hXdXnkhUf5Ol+2W00duc8kRMPNMGQKgnBgAmy1r3Lvfd8jPSW2cloRks7Vx26dA0TjN56j4j8ovr
Ek4yOyHBZSE7COQ5/r5p0NZYk7pCv91sTaEzf/Pfk5L4s4q8NYzLQxUUCBgdElv2aae/Z4CTA9LV
sxwxY8VqKopnec9KL79N0hwyfKLp17lnNftwQEoZGUN4qVzuGhBCu0z5zbrKzLdGAlq3dTXS+jMK
a6YzgWnm++TbKph71hh2NtrHuRV3upHcjAWLeJj6jJ7+S5qO/zvS8f9nmUqOs7h5/3l3chO/f35T
UP/akoBS+9uX/dmU6D90pPD43g3fw/rzj8G4/wOvEyBkHU+R6QrH4Uf9vS1xfjD6RpKMWBs+Kt/x
H22J/YO/udCJqaW8P77fb4PwfzkY/2tTwljcpbHBMkRLYoPvXsbmvzjHsg4mOmWHsVJefhMR9Fh6
RfO3B+gvw/hfh++Ozm/7q5L6z58C/4GKEHSz/ttyxiziTE+aFOidGipqKTRT2iQ20NvxZXvVjZAu
oUuRsIIa++E6AhtM4sCymx/3rl5hU1XE4AEg9PdSwZ3sikWKoVR/BO/5UIp5ulRa8Zx66Kf8Mrwv
TArDPkc9HvrxV1IpgmE1unJLIl8w5U2aMBBXXnhvFpKcAZclNsLwG/ICbxTi0iisEEkjM5cGqfTx
KnbTbYspKfARH+AodXeaNU67fhk6tSq8azXD31RJeedCLCxcrofazzvCu9WrsfziWdLvykg0a0cM
06axx3SX+japRlN46ObZXbeDFa8rr3JAxXpXNrnekp6JO4+VgCaoNvSIhoW1y0nk4U/uzHsv4+Bp
FQcwdyyKm7p6sAbanrSc9i39XbQoUm1KWrcmAsctJS/4uFcmEDg2fs1Wtr3Gr1xzC5uUekqzd2WB
qABh23OeOtqKFQlGgWGiAnPa6VCGyzcfmitCufc102Cn9745SJF5Tm+qc8gkCGktanUzNnQbtqc9
SjbksOV3rek8kHRB7A2qQzO9dL13cpP2QzXplzUzziElRU3pK665M6ijR0sHZJPWNI/o7rfT0GxQ
gjGqMoxjjLthNdfVxvBg2qqYGHXeLjvX8IkL7zVyCiR+mUCaOYSE5fYPs5l/i2SZcmdpHoBFe5FO
8kG7M+1TQRJF4kVHe3aPVmOJE0uC96yIBnSDct4YBsrU0cpRpPnOXctIfxfFjPHMqHceQx0pHLbm
6gYN6hzEiqlzHzNns4mpWsW61R6VD1hBlraxm2ZSht1ofpGt2PUTQmfok5K5tshZMAHAjgpuulEn
ByaaajxIHvPIytMenJFHbYzMn6wlqE+0HrFCFCOwmGt34vknQ16VbEUITybgE9bB7GBhqkdJtIVm
ObuytovNHPOJ8nyP7KF5RBdYj1voG58lbzdzafvRbPhzXka1EpFINqmLVI+qk8/X2Ps7SVLMna2p
csf09Vov7Tu0wsi8mgFxUsQATyOrpivFt9ajVBo9kQdkmdlrJ2yNwPZNRG659bP8Y5ukouTMJWts
kYGRUyx5pNPYbja1xoWnPAKhqCzSdZeQkZuQTcQuq3gA2FRQXrnfhWCY7ceWuDg5wTXJROE/uO54
paNBOfalb27ExArDkO1r4YS4umrimXJZv45JZG/RuKk1CkGyG2ez2tBJd1dejemhQZ25jvAD7/1G
xfcmiU91GW0ZYQehSoJiDneRniDUH/ZC4JxqqBfxQaPld5l0K6Pdxcw5VRiemRjyJJf8s0Kn2FVG
ufZMPm599RaXZcA6Yifki6Qk8g2s6KQhRZqfrYYRFXFkrmvLX8vMvotiYtzs+ZyUaGNjcQlj49Wv
x00TF7ekCkEspUsvxUdhh3dEcr5mnD1ycvaZ/DkmclW4Yt075Rc91z5H/Y7mj4yk2CBSI6kPWcqq
y6lPZhiVK9cnZ5zVXNDkWrSWenLxk48hGsqtNdrvHaeIMRHBjYTEWXHBVUGZUodpg8tWjKjqzPFY
H6IlWE3kVVUVgU886Nt6brZAtc6+qtFyTJeydnat7VNUxYeq6YmNqJ713tuGXhn4hK8UNi9KNpxK
oj0j/uEbWJc7IkfpYGSRXDUK/0thd1tBMO0w5ButqPyV3mmKZSp5Mm6o7nqp7pFqf5qe/WC2IBPy
RQ1PhuW1DZhx2UDyrxDtbZT3dCK95WxtMarjPA1nLyWCzDn6YensoAd0jLA5/ObKpoSfR8kQucQJ
QWMwjh3NADkq7C+ml4Tc57VloTvJ0I4nHBOrFqE5atdC3zc1+J/aZc2BueQ2Edm9vfhGhpnMrtpP
Lk4SsjHQw68irxB8WCce25RAKDJ52CWe2Us76wETHaF66aLTIHnKBtYt5tpiWZU+aMyPcuR9DdCB
zdA2aPj1d9vN2T1GEobDTDMzy+YOHSWeG5TBtIDEwA19815L9IvRIjGsGrHN8uxtIOxpNRTsDqIq
CTdp3pKckWZEaSS3FR2gPoV2QNSpjRWCECW9xC0/Wwz6nBB5bH9tzv21U6HqZeOxscLUO3AYInaL
ho8lzsxK9TuZfOrZbiZ6Sor4cwz9J4skZmTH147RP5K+G/OGEf9ssCOZrM8+R4g3OOlrW42svnRk
d9E0dScUHsnKyvF6xBoJvaE305ZK1ozh5N/I1FXrReSeN/lLMs0YuR8nOw7MTv+0x+qDWNwIzdt0
j0MbHr8bdMP8VHjVezVO7wRfIh71jafM6iE5OeFtbqr7nuqbvuqUSy8ii94nqFkRNz+7CrqS0T7m
JZJiTSNmK87rDzkO/4GT8jev5lI0oaigaAJSjZ3W/s1KlxZZQ/dHadZ0ebHJ51wPmqq5+y8p7v8f
L9t/Lb8teDX/qmRfvTdxFn++t38p2v/2VX9W7O4Pim62COBLXVYJNoKVP+NJnB8Eg6Bh8dyFULOI
TP5esBtLwb4U8jpAAeJJebf+jEG1/B94bYUPHWpBEnnAAP8TBbv7h0f3F1viYrPHwOsL3/MW7rv4
TckibCnsricjqWvBmniaN1zrWpfdtb6++FEsueM3xUcZZmJT+L2+tyvd2I16PqDQNNR9MhTNNhmB
EnqyjynP3AaIUNYeM7u2DqA+nv3EL45pNcXrpMLV0Hjze2E6lI4ZNpHM62IWvFxjoXD3Xuw8+RUK
ebPTOg6jNN26bRyeENuwlc8X+89ochFmytzUCRFVTV+1h3ruPsQY+y/14OUXSsl6C1ugCVRVeltp
13KX1wUlZaFedLvusWbjt2tGJO95q3t72aken8TUXk+t7W6GmqHoPCFAjBqkOUOG8JARGK6gvOmJ
EMnqra5p+DXRmq45dqIdR9R4quyc2VuTJCiUhbhyJ+o1o4yJoUdDzii4v+pS8J+6khInQEcHXiiH
xbufSPTksX0t5lA/YGawg6R2xrU7WlO6njonvVNcgBYzxd67eMplegUxrHyeMhdhROQd/ARDglQv
sbaNmuqsR8VN6NrHRtknt+7v9ZglcI/aBF07EQK1g+rGv5vm8lBQGiHNNJ6kNdN+zKxWMRcOg/aQ
k+cdTNIbdmbSb1xWUUHsG+kxyfsXk+xoXBAo0SWmeRS1YU0W7SKVy9BzkkSPzxbMUs6oSffq8kM0
w4sbtl+i5ZGJbFfbVTweOzuWA+Ns7iUUKTYjnd65I6pJBJitn1shT1Y3BBMRdRsx2uatsJy7xsoe
RO/xCI2DVQcyStUm7cS+RsOyLiyUvirvkOqYZqCFxRd5afsp090jcbRWGdS61R/sUaKKTLlt6hIR
BIKXYHImZ6UTYWOb7Lw6dZG2Vq3qlvc+DeWlRmi2GkPnJmEgPIlWnBoHo+6IeICB5Kcoi53th8zS
C+/LZM5uTt0+z8mbmaxvMWmv1mwfZd9BOTaz01SmCmFTXKDCnXdaM7+HzRI+VjPPmpnahAnIKM8+
DlXaYqItcPGRiKv08g4pWiDwT6y7gfvMNdUHS059TeTjTqTu65AU736UvaU4Z8rIfxISyHHcI6xg
DUP/w9KvZP5GhiSmAt8g9914RtD+jbX3bCD2Kfw024owr6OVnEXzELM0PId1tE9TnHFyKphMimna
2JVp7fSkCll4xYDYV5ErcmfVts0iktVRqIfwZ9NRzqei1fWDxWAXzYhHvKjn3kyDP+y6FBCVTWAw
vuLoWi9QRklnIFtXs82buFgi2e1qWVOQoRYMqCvAvKGQG6MvIfBGTlrI/mHMySP1amR1OmZS/ByH
yOys9WTLx9pimWRUmFRXYuLFjVJvwCHrtc5PC/DvWjm2vktS6d+meWRg4zC7gZ1XY69QK+1z4n1X
HulszpygmqKbDBo5t3gqOYuQ6cXAUUOKyazDbVcTzYvpLBgxBpY6tgGrP/vTjKyu7J2NO7BCC1MO
nGnoMxJ/B9ZE9RAewr5/nNwq3Ni9TTOuLWzezHhmrus+I5A9d123wScA3V8p5xD57H4GQ77Gtf1t
ufPDmNF0KSapEirKgLFCyPimzjCv01pTnQ+ALCvkaPRd2kOZus8MIHdiTiBziSsHe5suqX+XeNrQ
uqjCfzUJMWHVmdhrMYUfwqtfM5aymzZfQn81sdHQtwStlG8WeToSIU5vceAaGqooY16GDw5GhYx5
oZ3TfCMQq2O8wWVENSujrcPG9DpJW3MX9nifc/Qn3cpW1ovACWDn9bawkjTwjYbxshMNweynMYoe
tfgC0+SRXVJ558fT4hyb56t0RBGxMmVDYCMY1Ku27dVpnGPebIx+QU/bl+cJK7rCMQK/UoiSZLfp
mxuvqONjmedI/2JA9lBUq4epbD6gTxzbcTQvEYrAoJ6cp0qLQ3BUSOwH5gwxLJG16JYdlD8OpBuH
X5NfupuuTd1bY8wVmv1BO7n/m7wzW44bSbP0q4zNPdIABxzLxdzEHsEI7qRI3sAkkQIcq2Nfnr4/
KLOslZysSiubvumeKlNW5aIMEgQc/3LOd5ZYHKPs4fUrvXgLzVUTG6+sfcodsraz7cT1yrRnkk68
4TJFRrUPqumeo/5+BNiAeah5iGXElCaUjyj6b/AvbpOyadgyoVoXrXxMHOcUd3AS+8h18USb3Z7q
4qp1jHDVB/pgFNOXGJbBjZ+zt2+zdDcnOdDAtrrvsMRuVNjTo6bmOg25QzvDftM561C20dmRnyZG
MeE9JRQMB8+bGTP1qM+m0FksPrGC9BD91AhtMkJSaU/67Chnjmsx2C9zhug0mUtj3U80gbklqTKj
d3ciqs8fuORJIM9FA17Fz5oXJP00eTbvjrlZ9jqEJ60QiH6Z4+HNjHELWCWp4k7lYBV2u+PAKWR4
ki12fqcs/zByOtd4PTZ9nWYrO0TXVfoY63u6YoQNz5HrP/W1vJuzKbmxZX5jq6Q+NuXUHupcWNdY
5u6NDrfEbPEgS9lfG8ZYPSgVkRkcmczDxieJU+WusYMLcsd3afNOc/oevV2GAL0opu9VwmK58txs
3QhSemN73dvVvpr6B9Df8SHJ+PIqMycENxyTm5TlxCoU+lsflTbFDm13mi9OF49RYiKK73ExV8cG
t+U689j7pZ4eCFXS5Vo6bFOLtFZEJPKOKay02KiJAViAMgCnJupKl6sahzizhlzs8mh5ObhevpMo
7huWimvH9tJNiTFsJdS4Z5fKAs4Z9r7HWLBIR4VKAiaF6096K+byTDenbl1/9k/jMvToQpukVTER
QZ0OKju5XoMONo9uioj2UbYRxiFjyNahMNvHpIajU2TfHXc5viO5GRX1BOLpvcj7vWkP+7biR4bL
mAWfuA+VONtm8rXszS+EO9SrzGk2Q+B8qbIW3mZZPxfK5UFsH8dUvjE0ak5FRRNWDATfquLbQEuM
SZEvMpvWlmr1hsS/x2Z+sKorPSF1piS42GT3dlX1lA0Z1n5lNDsikcOrvM/Gre1gHtAwhS5uZhcP
8ygjJG/DE5CMmgcyeUc6bW7HPr33nKA4hLp5SbrgnT1Kt8rFE+t16LvknmyzngPBsMHRjg0PRy1T
92pMIUAPxF3js50XNkb4zIHq2jjTB1xrrjM8uVRaHcbtVROE3m03qgGXV9BsHdZtqo3erdp9pJ/w
rwskwpwi/PtnGetNbbAbj1IxrpOm+E5o8C05wcku6Iwr1eKYwMucw/6If+dl/VfLxf4nbm7Ah0q6
s3++uWGgz8z6Tz0gyea//64/2kDrN9+xiGa0FtUYvdZ/toHmb75pu+TQ2mSUYXahdf9HH+jwt4CY
ojUjCJCh858WNyaQNEH36PCbSfH4d/pAOr3/a6nig1nio1gdOSRJLvODX1Y3uCrMLq0MpMeBu7P6
ThLzm+xruIlH1tfPRSJ2RtC+1Wbyggf3ksruGFD8rAbhvI9WfqihDXlTe+00zTUyzEc7L08MxVd+
Yu3DHkqNE/kwGvoHpeeaVxjKM4WHfi0XOuPgtcPGYaewqvyPqN/m8ZOf9bedpy5aMpK2Co4oR7nr
oESBTaAmygbjWjUhY0ezOqelfR5r54We4t0eDeKYdQqaQoBBbXcpBtbrcq6jNW/KnLAkj0kNBUdM
BrIazWFjlM4JB0q/aoxx2qlxCtejIPcdN/3aqMSxrsdvXl68AletvwyefZmdoj84Dq0xkrGL703f
ggb82eCNzzIfr3ojfxZOI9d2l+mtdqNHjJbfWdG81eTirqoa4ESUNq+1rdFdh4jzxxLJQ9Ce0QKj
90IyMGQRxnpOsBpQQu3kz0EWb/vYu1Nuq9d6DB/oB5pjCxSCNMUQ9bwcyy0NJQS2uUQzQDxyFeAX
KaWm5ypJ2SiaO7SB5BehvjlSIiERQWnNjp4TSTjntiJXLG6mt2FReUc1Zte2RCvbpwpWhZ1+q6nf
GVZ464SbaJUTiysG+TU3Z1C+5DwboocfKhFzobfAwS/1g0CBvHLawXgP0ImVfVlhesDTiumDX91j
ZMVbEVXHxFhEWFhsRUn7oUV7RumwzjNMy2Y/c0JHOS4wJ7sD9yIA2fq8bT1G3Z5lMhJviXN2q49o
lEQF5z7jhVIjUagI166I8eV7W4nIutXdAn/S1XdbRNhELez73M2kU+9yLW4iD6ce6id7PRftS9ZH
l7yK7jvTxtVi+lgSjQ1ECnT4FZ1bPJximznw2LnEY5rXkYiONUi6cdJci9GgYUME4NbZPVOfMzrU
o6vCbG1F4cNg5exc6oidQHVK6+YKyVmH8s265JSmRN4XIETcCOXTXPzQonG5iweA2mKwuMod3bZb
vroiu3NmD01cbJwtUb4ks/fisjxrtXDWpVNfYsj8g2pOY47Gua+xDjHsywPUiupGNfC3RfLVJTN8
nfqtvSm1JqFbnYMg3KkeOiFheTd9MQcbGPAEV9eq3HQGP1ShomINyyE9RLz7Vvjxx20qvR+1YTAl
Qr1Wy/KNVPaNVB5Z09Xi3D21Ao1JQNTKFDxbfod+S2kwe1Y+o/9QzMata2voLYTtbH6CZSgx3uR9
vZvTSqKLib4joRjZfM0X5SHDyPHVrkXBMmNMqo1pWuRte9z2AZaxlTDcJ0ZwLH3G+Xtbl7T/yWOn
9U1jhoRn9OX4qqb6Us2sjmTUTPGqGGR0aWPnpq96eTeN0rkVtUzum5Eeax7MfWu4Ecs0rz1RA8TH
zrdhe4Q4zrXZIJGh5Eya+Zk3vs0kRZ2KmIRMM/L3QTeOe8kaTIAA8jJAwUXJzMIzAm+TAmjcwBZE
zdJz+7ZZRO3T+m9EtvwwKvsEumZC8Gh29FJjTS+JEdsyWFH0TlMcyeK86B4wR1+8RRqmc0SmvUKV
vyqMGL3HsnCrl0Bb3yrBbrUsGjxGzrZeDls172vDOrAJOppHJ6yvhxpnFtv8k1HEFyN0eKKJb80Y
b+c4CO7DrMNXFOSXwbdDbMz2vVl0x8WdnmW+fHKb0NcHFrnDLghNa2PXfFfY9YP2wQ1dcJoQ+emV
eWKJJwZXKkIy2vJpavdgMPii/GQIsSchlxGs6+ke5mzjjAwZuy6enpRtls9wSOVFEAOwTkdL4Vxj
a+kzYlsxCOP0D11YbksOYp3QwPeYAbrhiAfi0EZ0gh3tpT/mA/pav1L3gWPd4qDj1jV6/AONLL8l
VlYdCAVqL/Ni88HAx57FmLEgLRagnA2t0RDlOtTHvLU9iFvhFQPhm6FkzWebrYfKabSRIAU3zAgf
o5DmRCiZFtu4JRptD5xr49SLM6mLzPiqx61k58G+sc1bP0hvqsXOZMr8o18MTqIquKfwPHl4nzyT
zgUvVMIEtcQbFeQz4obyjNxs2+CdchLJPYWbagihA0n8VXY8eA8BgT+roG2AFJnFHjY1yB8W1gP+
LJ8Cdzcvjq3FulXb7r1YzFzZaNBtLf4ua3qxfhq+Uu/gLBYwCy8YKZ7HBG+YZ/qcFGSesYCL8Y4N
brWz8ZKZ/TBwL1LEMsgxcZuNEyZ/jwlogC4AN1qX2bf2Yk/D133SgrD6DudaWCPWiPCyxVai1wnu
Noexr5EbTyClHNA1eXWpvcRHiVFODxQDYucuRjlvscyNZXeKFhOdudjp5hG2xGKw8xuYT1VCVEDF
SHGTV9N4yhZLnos3L5Jgt/AJ9Xj2fLx7E/v5tbvY+TIjvlZGuPWc/kom8g7jP0QbHIAW7R6mflyB
YrEHsrNNN/BJhptUjmxlaxpbwU+T+wUTtFBX9M8hdzumQ3/GLAJlp15NqI8TnIlkyN+NITKGxbJY
SwFaoeuuZ9yMlcDWSJlnrAZjejEj/eCP/a2HA3J0yrtwsUTWOVAeaOfeuvXNaAdLZtyWi4kSp467
rrLoDFmq5siIsOBguRSL+XLGGkNLNx3jxZg549DsXKh5VuiGiE7qw8SmDrvpjRbS3eDSmaFPDO9V
A1TBaq27rmQvmemLjAboAqH+iB3uE7V4RsXiHs18jmWpW7k1HWXwehl/0AFVvKuqo89zDLsr8Hdp
BI3N7jCA2TMIzNqgD5yqkjsrfNO8jmE4GWdZoyyJitn7/9LfQp+weFZQxbz/n/9NU4En/V9upM5f
/9eD/pjV52bk99/3i4qMNzIrJqRkksXPP3ZSwW+AS00I1uydeKRBFf/ajBBHwjNNuIEEl2zxZfyx
lHKc30xhE+cryKwQvuRv/RtLqc85OewqYS7wKVTyqH09i+3Xr71IlAyGalhlrWJCXVmaczK4fnIn
8UUhfn8VHkVT4cgXGeodc9cX4nsgRdi89MbEOXnYiQv6iSQ5ee5VV+1tXx3zsd380uDd/r4i+5MO
zf9kwfn9y8SvaC0BAb7pfVqdkdRRGh7+uZXP8YnlD5HLkgjv4iXhEj86fvE98cofeB2IFUr94IsR
ynOSkdCad8OZJLHrsbeMrVcWrDGgxjYjuLkkzy9CggUcHHZHqbNu0jlm9Q+UH5ALm2P/MYgGyD3L
PiYoKAOZMMtrx2+NKzHnxs6NmDlom94ljJ9l5gRbJs9PPJ/B2mLFtJqDRZM8iHSDTxayQkcnFgr/
KtLkvpMBBl6Kcf+ut6IfQcL7ZbYl6mXZTGtXe3IdhG62G4LOIlyTAynEMAMlsOsgxCSvKu5uZkFX
aCFXyfA92EmyoSrhX2mkm9wxaMKK7Kl39n4evvppAFWvdL/ZjQ/ZQk7rhhsMC2gFe7ELdy5uCKh9
Oea7jtUbK75zH0d7uKQgAJ3oztPqa+hbIE06cTUkyXdPz29jF+w8K/7IZd2uhzHOt0UVPOGt/9KG
5jeiY1+B7ZHlMnvzumoiNlWtfdXPxlcZevc4i4M1ZdS0ze065F08+V9VXvjbJDZclPsYToD/jhsg
cuFucICmTF32GifpuaznbW7NLx1LGWXg68OTrEBQIre1Sw+LB7qcRAqKtCYiIHpkTt1O1ak3wYr2
NhtT8wU5OTxrJEDUwtlX3vFojqieUZj7W3tEhdGGxi4t1UPPtiSZ+22pe1rFIj/NVg8axCe7p7Nw
8+TI+SMNCIoF5RBkR2/kczMumJ+kL25DW1sY+qqLbigjau1d8ppmoxQ4S/p2g0LjeuaqYf++ilRx
hJT9NfGmZ2wB38JBXPdKX80L96ofvGt2IdejM97oDqxT6f6IR1iLEapGh8LdT8ovg1nDzzAMuU0L
b6PTWG8drzhHwKHWgWKmhrmcxRHTVJs96LHsMJtWtI2xo/RG9+lW9gVTMVPfwYNMj5nwah7q8lmb
bLKSIHpJm/q2dyy1h8IENc+H8mJPs3mohHPUsOPpprDsOpl5Klo50Mn64dIiv1mi/Sj99BxIlnFD
ru11o/LkIAL8N2Ye4h6daMgyQZ+8OAKw3eenPnFuwdCsh2nC2tb8EAlcV0A2RYF6ZymNkLnZUbPD
q8I6LxneZgzl5Rhws/XyPIkEGMJgxeAZrBc7nngUJy45bmRWvFl6F9o8PJN/R2bGzpfFfTj0KMOz
q6KH4zNiB16NiflDEdNp5rBfrHZnOEywMxOzna9Noui/DjifRIpUXpAEnRdnh+ajd+fjINFx69Hd
97GEb2NusBg9R7l13XO9+8p9tkbmlON8qik3N5R0HyJmGcZdiR8CCB0hPTgIX0TVPkG/4SXfv8V5
i+zTOVsLNajukO/oAofTaB+CVnyRkvBdYoVmeFtxMe0g6WAwAMSox+BDWnO3VIPXmRnDxmH6jw7d
lzYy3h5JfBYx9eEMteMv8TA3GzhUp2qcAdigFBybq8loD4GfXwuFO8C0mATkncna1NsHNGxDg3oT
5qztGVvoVQuJEfNC9eL186o1iq8Ym98lX8TMqHw7WOJV8Gxx2gXDjSGZRCFAFEPyrcc942U2Aru3
lOwtM2A0bH+X7Ue0SDXNr0FX3PLrMXCMg5FXjGGUsegSHnoVn+fIfhF2syn6BZBGLcQW9rZt3I2s
MNh3QbVr7GgPr47f5XHy8XroFk8E2USVsyJHm56QNsSWS1vIDJ4ZELiQVQYzbqVUyWNufMT86pLx
OM3W3pyrrUSL2CGyFQyerPrNdrttC3NYJN1mZAWpZ4FHTW9m3iElk4w0eHeAS7bdu9MhD+jec/4i
FgfsmuVVqfBT8tU07Aja5RbDxFz36BmAawfoquhnmGqrvU7kHnnWcx7MD3Ho7ivC2Hoz3fGsHltH
wIMH5iy7dZy/OqxU+PrCXZzGT0Jpdkx6z+KLUQLzvXb0dvxa90XwMuv24ATTDWpB2FEzsxym9IbF
HAd4nKa2LU5weHZtXO9sQdJRpfa8SvcZtz6Ipis/dMhNdpJD2cPoS/vjDP8IPxL3J8xSDD5mR0lR
qV2bwyeIudwLPxn3VMGfh/y5TzshqT2Wf16xRUUXuMaryYoWdaXtYsAKzkPP/V4AOB2x7DQBg/ix
fKIzYHCYPQyzOBWNdZPm2OPCZQvQ5idreaVb1qMBRH42P5zK2GjLuYkn95i14jrh2PG87khzuh3r
eQMBeptCPvbdehMAB0eri+YXJ2kgWCUodo792mNTXRYFiWkWIyRg/5H92g3tveRurKPmNOT1CXse
0wBAj7WLp0sfoZvuTD994LzYiDgGt2jQ64j+UlmMaQ3sbWEFgQV5cL04Y8lY07Ozhr99i+3z25JB
aAX9Tai725oqIoDfV1fTpa7K9eynVF8dB2B6VZc9VRitsNNPR23Q8anseZnU0WvitQWCE7eLMPtR
aHA3wO1cqe46ewYpOdBMs1HJJ/tEpsqG6SNW1JL1e7yphTy6fbh05RuU0MiWS/hn6X7S+Q9Q3SiM
HVALLmBHFsii651bMHggLwwDOKRNwfKv67/FZfCrcOpnkcoc37fJEHIo//5cpAoR0nR3XCop0AL6
dH9fWMkyh7j9f/ucT1VmyIi1zE0+BzX3OqnsTeN6jKTK4S4Ih+PPz/qvXvH8d9LvQcBj1fHPNzfP
H8VHW/7aY9HhLL/lj07J/g1PTYDThAL0pxbvH52SZf5GBgIrG4w4nuR/uUH+sbZx8frzVwMTf77N
hvVPaxsvEKYETgUNAA7Av9UpLT/7X+7BpaWzbQAA/B9IWZ74tLQJVSVLeyLjKAKV4WgDKLeVoJEo
PoSZfBheZu2Aj8RHUCn/3l3585NZGBGtx3/J5fiEH8AqbAztsglAiYGyfnire+Pr7PoPUk1/E1Nv
feqzfv+sJQmTb1eiNvz0WV1vp344c6x3vD43/RD+YB7xHIXVVof2RaXVtNaDegB+dyoghCajtc8d
/U6T8jeP/PJBny+3v+QvOyZ/wH/150ceNUaHlJNhhcXCq2gQY7FD8vD6LruG05ynlyJu/iDE/VO/
019lk5AbhDUfehmt5s+gpl83c5nUfcXLgNNU3ggTDb1TWvCCBhQUAVuJ9VTpXawPpttdIl0e/VSd
2pR1iY6+29ral057HFPrLhw01RBZKqpmcpq4/q1w6pPKrXNjtpy29rvPof/Ls/QXTfJfpUjxaHBz
skFjyxl8Or18TaVpzcxnmWnillqcxHF7mCeGWqZ5RZ9yDWubr6YxxXVWTDdspr5FKKsO//rr+LTd
/HkLYYDDnuY5i/9tOcx/uYaxl/kVQnpInIvDpbaYO2bJt9pK/+ZzfiZvfb5FAk4EG7E1sDlzuZd/
+aCGSh9V1/JcgPav0mLHQ7tvJTyfyG4urQBJlT8rFghUuXQaVlDvh5IGP8viI1ULeUON9W2S48eU
2y+GAcdBhBQoflezutMVpo5mvgL3Bs7ZBRpQdcgb6JmjMe/PqgE3bPrqVUIoB1AWMf7DNf+vr+Sn
194fV/I/v8FPR06SNBjclrxHEBXBCzq7GS1ZHRxMYBegrMv8b+6gv7r9UUMA6XWQKlsQJ/58Rf0w
Ib/bwSozRvF56lXbrVBroJoYGp1vFBKkPJHQKOuSe7gEQNuskgXeGQzPZceyJRcQIlNG+BWIMjGC
mkTO0xliOk55axz6IlNHL/eTs1MG2W2NhBNdUPp338XyVX66L5aHl//IZdz2+aQ2uo65zEzAUO7R
fbW+dyRfpy62JQv5lnm17ncppL8kqAlyGINiP+KlZAqtH+PRLTc4GXa4GnCUQzZZhT4bAwfzBMN1
Zj/kv9yMOtoAK/ujIPinh8+nFwwYG84bjndScKVLGO2n5wbcossia/ZWhRWKXeBB8EerdN8HAclv
3qMRZXcWOOFVm4R/8yQt5dMvF+z3T/aZQ1pCSJLgPn0yZA6eAh9ZsV1Oxa4zpmvc/PN1bRUPKWud
Q+w07t9kXqPC+IsPlS5p4IjreXfLT08v/uwM0Ah6qL7x3SdEafZOt0kMns+3Hw1CDp6iEbBfOzfG
VTkvxu9IW4jKW1DIwZh+6QNlXqHv8e+bCSsolIVnUbu037p9hKlOj614V+UYXko1GDwvUU4/xiWI
Xy0vbNYdq2paffWt7GeWR9rM103Y6CtG+cZeuq17FAWexWAEtzHhqQQoW7OiTQdWmYbFxCohIuSl
Bzq5Y29yYyfF2yQqGO5e4l7DH3xNgebgkIOZArHjR8lMxgHn3HYs3IflrGlNGN1DRltbZnug9t2p
gtXwEM1MORE/W8dZGXCyi7bEUw7AzZ91vhABYn/bpbXtbPy+FBd2Q9Zt7o6XpEd7ugmplO5CWcZb
Gcz2Y++7wzNb2XanR9z1G2bQZB00U7lJAv8ZArJkCx+f0pgoE+DV0dqNw/RrMcX0ZLGm0w6r92DG
2leUCT2gk/jfDbvL36cZ0JeTyfarYxQwH21iU6wwY+kEHukUWRPU+IhmfMGf2LZTsRINp4MHTA02
Ly8nCzTcKcgSfkpu++gldEeG9cqEulsb9tAfDIgosIam9GKSNbIbUqyWCgJ3nk5rIyXhl4FeguU2
+SaKJt96VTFBOfRR08i+3RqTbdLSsZtegPUN7i6P0OPWwntYFEvazy6QaMeKOsnWumE41LXFXRmr
ZxXQ7oCNv4MblP8wszgCntaSFT/CCnPczHgMtVetABCbV1bDN17bPjdGn0fXU2wxMCAJipSIrgEu
09W3qFkkYX1CruDbwMGBznfV5g0cTLeqzggsq5vMqhdWN66ICMX0BsqH82GSIgKy2s97dtEJu8G2
UPElz82FGrVDQp1+a/gpB0aiL/wInW3Td9Ma+foGRYRa9cgnr7zBbVY2GviHtnZJPppaUghA+lXm
4KyCodkncZNvHLvqrkzHP/Si/pik/wgUpnyUwVgdotyZcGTY7kCmKxeLDVJ7yTR23mlglucLjSJQ
HllrksoWYtUSTXFhX5EwLbC9x2IkjaVHlA9MwXwQ0DvJaRq/RW7bAOgvKSdr+6FSzqmOjOBU6ybB
s5naW4B1/clpGMsof3L2tkMCi11n18aECsIKErYLdehckRwzoZ1QxUdoI9aPIizidW/vjaVKZLAG
oEa0DvEkwlMtLhRz+t7YEEhxQ0dI8p2iaw9dVZKuOZWyCpjoVKxVa9lBCjTrTSoLFBkZ1jrbwxOt
/ZbWHvbFMxMnoKwwhKrX3p9xvAyZ3lhTSZaHHx4CJsh5KcBThJV/yOq+XyvdI6kCuoIxYAaRDc/P
iyf2iOOrnkpAfy2AGAvdQ+1AvZpb5nB2OB4IsPwSA6mbM6Qhjh/u4xAmbNTMH0meWUeU+GjV2YnC
Pn0QoxMw0Wiyh84WYBYN5iR4mTsGIm6zIV6A3G/kEIOK3pwMb3pblfm6WiID6sW7h43wxl1mHW0b
75kHQL91XWeFVEe/NPNkXJkdA0YrDLbWhGnGztjOi+sc28iWGDQosU14MePY2zSYOg5WA8WoBKu+
6vphx5t/5Vrqw+kbjdkhTjaAgvRNWowHq5cX8CSEF3XArrLxjZKDq9Chv9UtdvYUnxcLAHgrUzpB
Mon7defVd6V0v5cYOc9mA/k2HB860dxEptijOsGSGSDRr9zgKau7HUb+R2eQ1ypqjaMTz/YJvjkU
VROfCRpb+A3Nm8k12gQKIXQ7kAill324buJ4k1YQp5oZZmjpiXu3YEGQtj3scURF7oDm02n1mZhK
nvQBYe4MG6UESoO5Bc69LoMd5uHVNJKHNMmhPxmtf4Hlcp9ZrrOpvJI8goYhZjYYh8FImWYmLkiy
yEcO15jehQoN2lsOCYeltjPuByz/dskTx6DZPw8SGHKTcrVVm9X4g6r2MKUpj3Wc3rXaJBWlT4dV
SJwZhBM1XkWmYsQH7H1FoBGGH9zrsjPvHXyvxDng44pM+eKHldg1gd++kzyCjApdsSfIkXINnYC7
ZdFe5uUxcNXLrDzKvDZsLnFpQvaBMx8hykMoZS7YAI0/YzS3vqdSNtFGCzhuaB7CguAXXidy4/kT
eSvIeWpSEvZkhUGBopllNuitG82xbtlpgsi4SRmfefb1oKdu66Ayr4Yk2ILA2wFr6daJz+UsgOdY
RpHtmgmZmD8EATofNN8so0gDqV1vO+eMqUa38jYqLTAE6eqAjoqr45PyMjZDtyk4qbJBPUssc9s8
t+oNBwjEKTe6cB6Em8qOup3q7GhFb4HImXWKxP2+TolR2rJ09FHUpPPJDBJvlTXkYuB+rraYvwaG
rVbylgFsWI2EIHxnn1egCXrLe1WcejX5lzjRN+PgH5mJzDtNqgUKnTb8XqW6Zg8WiScrieNbZdbW
sw/vgX+eEBnEOdWDL7r40YdyTZs5TTuUneGhJL9viiVc1rk2T52L/sPFgHKuw1E/4h+Z3rwOQJ+n
gRo0c3sVGFrjgiAR4tVwtL1ra+Xds63Lj2GboYb3rP4lijuSEMsFPdZZXYkDHhzZIHob8mw4ncmD
vOoXaNkoi26lFpAZ8/Z3OpdtpnihqcktT8mCPYuqctil6CLxRDflW9dhWBiQG96imjtiK88O1Nss
LttKsPUBrJajEzupBbYmFuxa+pPApmCxxQuUrce0PENpUyavZ8vgfVwBcEsz73sj4/asfQKkJhOg
n1ez7g0W9JvCxkgDFRTHAGHodSHBjbI0Zd5uCvPEmxiCnBg59JFBZYemBTDnhpH7taUGVBudfPEH
8r/BXaFSFLpbc92hrv3k1Rkm6Dri5CBINBLIatib8y5cIHcql0/9XI+3vuHZBF21NFMKKB7T4mqT
lG56cjKcU0ZhPiS14Dh2zQHDCxN2XjXfjATQHr7LeWvUFJLNyFa0X4B8PmQ+szDGh1bH1qUJjBaf
TdAGO3uB+SVR+CNU0FdCV/wwwgQbY8NJEWcQXDUbz7t6dhv25CACMfqbT1VBZanNZmGxASlILKCC
2nMeWP+5x8kaSXEwE8qFstNHWzGgNyZnCV6sWXrwbtyXC7bQ6ZGlrasoQoYmRvlqCkzsXTlU1/UC
PTT8DJVR/pBoowUThdQeXZe36zDk7gwuWZuY/oV6Y9xFk51sm59wxa4argzcLtue6fPic6iJdyon
cK66fEHciwYIVqOOC5hMxloRzYRIGroTLIi7vGNnnNBwwYuNurVQixckFQWJLVV5B8IFMmTl4cRE
/OmQ/ThV901A4YWq6L5XA+lEo9AouWR/yS3Ov7DEiUcoV79t4sx5IJPlXS6ASoRYiloV5xBcd1aY
8bSXiYngUAFartOIkTzBf6spx0PXuNMtHl2ywvyGEBdsXWwf++0k7Tdj4WYWRob5lZCnDZKhaC3a
/HkgVPgYyFEcnYW9yR20SxcapwGWc2HNbBv6AM7HA0DJQ7YQPOcQAWcGZasUwXoYNFko1oC5bWqr
J5TniwHIWTnCwfmWx+8xgrytWSMkoGNXC6DZYhsX0PQJRBZabc2oKE+yLb+b1dDfwVAz76IqG25i
woz2Uekhrcgz7zkvEJlB3T00UJdcr3fvqcpaNKKkPis2Tzdws/NrEqOnTSXRQbhsx9eRnkGQimvL
T79kY4ZNszmPC0M1hRKy4IGqQ63VXRvJ6EoAzVqreeT7ImP0RqbsJAgtJPCptR98KG+s4kFrzQtk
K+qAVg89FXpKnqNKpi9l1i/PbqjuSgBdox23a2GUR1XSKU6FiQqh1aAC3ccu1/mOn2Z5rBo2Ac6U
eu+6CaIzUHvu1EEUD36tLVxG1OmnYHBeJJTWR6Ol/m9Mdy5eo7zCnTWG3LHUYs5prIR9atCIfRk7
W15lkdOlnAuz74F4D5A1ztbwlpiZeWd4bryBhf+FImDj6iqkEeKIacor2jLzHNcmMPthZvTcw08d
rTRh7BQ/ppqXU9cOd4PymtchhwNYVtbXWKUMbABSrZA6Hajx+pOfACgrrBtRx9NKDARR0S+9hnmX
bN00Sw/eSHhSjqQNu2EXPKGhrG9iuZzDXtCxKW9XeUuGEPEo5TaykGgTKeRFEneZfkxd0koKv0Yz
VwQH3y0fxrHVu2Tqk698C89BqMYjK+NzYY2vXm3nH46dq0XHSNZeQIfeulrj5BwpRUgNKIOmJyc+
fnDckE5OoKx0Cyfd+koUp3pSTDVT7mOgJWozhuTslcNmLIZhXQGvsDRhbYFooJPL8VxjfN9OsE52
s+bwslzX3isMZbxMQb3PYXRJaC82laKTg/xoRbR0GQVdU7G5a3NYVOMY31aUbLxqMKFRoaMWsIkH
NO1sr1vlvWjcfTGd7i41bASh02SSMtUU9Q6KR3zBu4XLPB6LH1UxGOuONMUbk5yybRUNFw7A4Oga
2SFEsPjCVKK/yMrhKB7JkaBnJI81n+5Myym3KuMS/wd3Z7IkuZEt2S8CxWCYtz6PMWaMG0hkZiRg
mGcY8PV9QFZVk8kqUkrk9aLfklKVdKY7hmt6VY/G04BDwGsoSqnD1Nw7lPEdjRS7/KBldJg169tR
9/LWtdLoYPUSVAh9yKeRkHay6YfWAMwIYfyD2z1Z2zHLYTUU9hqBNFh3EY5gH+Q7uVr68D5myaMr
xYFxLunwgds4EmIwKmfYYFCe7olhTjEXossRoYzMniq80rjHluKDKhrNZ4NhoqaYmNIYOdvuqXGT
ceOE09XFVc9EDEN88FR5SGp97GNiLKKZrWM6etmeyiXzRrOAxW1Wio/czHHb1p2HN0fYn9NgykPO
m/AW4WDe8tIVFAfXrjwYCYdd/J2iuM5tI2+zOiSWHTWZ+k01+59e4P1vzGh5dLf/5abv5gOBUf1+
0wdb77c/9I9dn/2L6/rw6wTURY9VAfudf5A6rF98oAqLKZFZ2vrVkfjPXZ/5y3IROiS3eFqhHCKh
/tMVKX5hw8eHkKgS7D7YEP4Xrsg/CaKu5ZqsIPFEunA65KJd/m6zkNWB0UyZI0F5psfAI22uaJfP
rp1HWnAe/1v59Y+f9rPwOxNrcIZolOz3wp3DvZ5U3n1R6Yua4DdhAgr/Zq/w7/562PhNgOrsMgnD
/fGvB4+VPvkGSWYoqGdLLmI8jMw8yWWK/maf+NMGgwAzzBXL5Jc2Tcrr3Z8+yVKuKoFikCHrnyz7
sx6vWf+ELvM3f6Hgz5/jgRf02VoifcCn+OlzWjGmkWxyXhFV8hjg/tFwNbFJcLppbHFOveTkDLQe
R+7n6OBOF1b94BXjd3q0cLN28RfZdV/omFNryCdb3rNPtcP/0oaC8lqELXPW27gc7qo2vakG68SS
azWn1QclBt9av/1mta7AQ159m5cogwogf6dfcqe6JG15ypycdlI6inhIM7nWzbqhC2UTAmLDG4r/
bryzk+R71dlLQt7DfC9xiyeHgfJUNwHjl7nr1Cju6oY0e04Ap0O3SgO99YYahgjDhULC8rL8Vdfl
zTwVzwXsg000Jw/W7DE1BBcG2FsyOIe8xGpVfx2L6jwtO82C9tRSz/eNhcBumBXzPCH+Tewm9y05
Ktf2LvlYnahw25UpVXHW+Cp946OCbmaG6uh4w5Pr9Q+wj7FNSfIBbXCBcntFRtrFIn34632Y/dN2
msvJY8MfQHUShDtt+6efWSmI03jh+c5yO9oELV/M7PfvZdaRZ0rGlRFTEtyhNVFKz6LTai/MMgTX
jWhn45vRlvOVlNvG67o9eI4tze2XNEzOGYn+SEyPnbBiiItqP9KwHhTDS6PEl9jJXCDc4Nwklp0y
/uLZNm3y0AK83JkPZU0l+kSPUVzGZwwCa/TOE+iO3ezKI662bQt/mlVo+FtC+D9ui/7dFc8lD/sT
vg6bwmUL+7tHFKWkU0CNMVc8r3NnQvxoMH3KpUvo9a+/9X/7SdZieXBN07F+7t8qvblrk4mnRVd/
yWhuyS21MmngQkBe/80neeLnpRA/MFbj5TfmBIjp4Y9/qyYaKMAyePCOOSauIfEPnk9HMtU1Lr81
LtvveUxXMRiLM2Ug34LZM4hot/sgbr4DTwQTA/SvwK+qy/o6lST1B67cUouT5ugez8Jb942+dyv3
3bg0ClJCEd960iMd2Cd3th95+7xKSesTQAVQlz96C8q4kcWP1Jc3lGByxy426xGvF52Mz1YaPrMC
d3YSo6w3lVyUPA1k0Cb408t7Ap6UGDKmI6dmX8YS1AA1YsFIIWPWn8RY0NJIDIZFKqup3I3v06Le
AJuLN5QGjCj2aFfMxxl+JPFVGdPVa4MbjlX5lv+cZXStDlPQZODyk6ts0GnQjDU2wvGZdoS94VLf
E8juZrIQ+hIXMS+yzHfINtVxrNTVbpjytGAXlYwMk01lfHVmjzCr+BGL9r0e0mHrJzR5SrfY+DJ5
SvLwPimMzxwMjRvRc48HHq2cwnQmPz1ODMqlfZ/wZBrZYOZODEwv0iN9UXrXKVAprLEvFWgiaG3V
ehwcqrM6sQ2D+ZtvVRu20nQlBfY1C2x1sBk3jzXS5dqXnLbI0rwKM9ykrvFEihvrsV2fxyykiTOi
/rCiO/IpGHx6AwtNw1ROP70nbrIUJEtZ0kpchK9lN0Z7bXnXoTI/4Gzs87T4PmrjxvMbfuSI9VDW
X4j3AjJpH/2JUtkBpVfr8OgIHUMJn5NtpufbRmEXHiP5nOd+f44Y5iGb3sCt+prUto1xkG/CAkHY
09QOmJu+oqGiG7d97ZNoR1s2G5gsfKsJvNFce5nUmGwkZarSiO6axD3mmc17hGN42nZPVJm+VLTi
rHh8c/GaFFaKZjFrh5hxqxn3M2eVm8k233LCYLFtsmCveBhVmIhr481R1jviwbUH6t0rzeHHRsLx
+HUr72kqyruqqhHp2u/4zL+PifqeSV4RE75IUqFc+qVyj84g77iX3vl3AFFdoNscuZSZ3VLxjbZC
/LcwJdz88geMb/oqlv8yM0/IRyduuQ1EeYzAmq2iDBOF0VVPorG+lyCHLg6hgO3cCapUAuPUg4Rf
/stLDbyFmEbXH4QcYL/aVJlHSeHsPZzXhLTT+JnjPqprNBp4UlFApWl9S4oEQrxnNls83C254BwS
aBA8ekHwjVPtqfWjLbuIp6D0bxpprNIqPnqts60lbEeVvhJdZKOl2RaREuu3uvRe3Mg40umASTvt
z1K7GMyzN+UUF8eHMMOjsiYSk+udE7c8EtJ0U9nTG014xQpjSkiGw90iHLERG7X/kIXlA9sPtsCI
GWuct0jo5W4qer6suQFoS6or6QETpkFvL/9e7m/drENtPmWi+UhccbFrzsUZULP7psn9Td3M0TbD
WrpufLN7KEOCOCYBXzYgyS3iwZuFszXDp3+AoLXJh6RZU4HKISqCKdoE3okVfHpPyBh0S/dlstQr
EFd/35jxVdOzcqL3L3oemR8PXjhPu7CtV2JizWCAsO3Ckv7Vcuv0xBficpel42NhWsdKpg9VZZIX
SVkIjU8w0hciVeNGFWCl+KR9arji6lp4/kUNNCDU/BJReFcM8jb1QOykwOC8TDwzu+X7Gdd+kLPn
gMDkzGJVmvpH7MeXIi7OXN271m52TWCeq7p9LSZSfLRAGEN5oUVyG7do1MbkHZxWHohAH3jDPTmd
cRkybzu2wXbso6fZDai6ZR1edTGlxXpf9T5dftF3R5Xrds7XBJ7hpNDoCjt3R6tFtrUs8qlJfEK7
ddduku8MrXd9YxMWzmAaVRvXBRc7gQEYgoPDtnUsF/w/a5+me6Q54Zayx4MiyBESTwBLwo6QegGr
bfGVG8uHa7VLa7NZW5CK16UoTmU4bCR4pbExLkHY3mFJYRvjxcdxMvaYIh/qRfelMzhlwi6+6xKZ
gp1NHFtbHOqbMWHQh0kzY8v1cmQf/jmfOXjjdeIkQCF4suMk9BJ36TouDzys17SpXQg+QMQ2QI2O
+xwJUuYBW6850CA08fMM6dc0Je/kL2on4oZqXooEgrIzJPjXO2dvhfFRE2ZgS2+SpRoYRrV87Bky
yZPlrIW5qb2Qr8adPxyINCwTEXOibUKw1Of1MBTTJhyIloEPW6nUkQd245j4+7tRjVc37a8l73qt
FEW3wV0qWRu74Xkgk3QoUlB3uhHfeMTW506mt4bRfqZps4rH/hk1mLbbjhV2eIqr5gTa6yz49i2j
oRICBZ7cABtBXsH5ncrHIxG5Xc13SmvijSqM61w75whfuOnNtygf94Gdvk44zUAH3QwC8/rYXltt
7ipSI3ZBP7YweGtUOysTmybO9l6vv6iCYRExTziAbLvpiu55zaL4PLo0Y6sZ+M74RQ7DYg1/F32x
DbuJ0K7BXNBmbJfDlUV8AGvChNDnu2A10AThH9050CwgiZNmtwzIyVX06iVQIHT4NJtUEBoesB2n
dDGPhfdG5e+hiWyLNsipkXH897Rs8F+A+5FxkhxilowjNIa4ZqE8GjZdp/gXzTq97WA/BGpeh+m8
HcbuIxuSI84DmNbGVB2hwva4+KOVAUEpQ1AvBoAH4biFYVBtai7gyQULZ8V03GX+3jbAEw96Z3bh
QZZcM713MxS4J61ybXuM3aPaSioea8VGthrtb1YWv/9aT7IA2uViiVA5rTJs/BbKlWJ+0ZfOAIGp
rf4Y8XeLaHnex9QQFtiLbDXcWAMroYkwFQmL8Yai4QNTyiGbq3CD52bVgKorYbBMxbfch9HdUGQ6
1rTq4XohddSNR/r2GG1IbAwZw32D26CmfJJZbNhYXXvHK2aTZwHZIf3ZwkzDK7fvg+UUiFdQcOlw
YCi2We0R4Jb7QQeUXg1cv9TD5p26o+sLnnK0KdyB5kArujaGdWMCYEbUJUu+mJDskeMkdYtOmq5n
p3tuRf4i2R4h2j+kUbz9m7n8z1O5g1wA/4jjp4u99I9Tuay7mgGRFU/oPcbJgw13PvEwSr3/9ceY
/2b6/8Pn/CS7yGYyc9/lc7rySzbOEC6/8Jqx4azjmtqqGfYVWUfV1H9z7vjJsbocK//wuT8ZZ1su
kAnkOAFN+yGD8BCiixaD+JtPsX+SXSyLcxpKCOQfeiHoRf7pYyzgBN7sDsvhxo83NG+tuCBpWmJF
SE6t/Fqb/ZEq8HsrkJDGDZGvXAtZ3MjbNVBP3CmhWmN8Php1/tWyu6vZNXcxaZuQslIDDje3r1yz
ApG4rViB+dNlTMyNWfnPlh5fytA7dpp+8krQ2GC3/TGcyMxBSnwcevuzJN0PpWaNLv41prEc7MU+
qaO111SQ0L2KlPz4SjEiMSkTYkH625fzPy2m/n+UhlhuF46v/zkNcfkAlfh7ifQff+JfAilXC6AT
l8JYsQRg/iWQmr/YnI3RP/HoktkWqCD/FEjlLz6OJKLm3uLf51b9vUDqcXYiUS4cbKYBfsv/QiD9
syZgSo/EOqEKaFlAh/74REiziQizi3NudI304jgwlKTuxlU1uZybdTU8/+6bufvNi/r7APivnt0/
WFRdHOUgjyzbdjCq/vyBOu51jcIkVorwAmcG7hsz9sxN00FeiReICy85ZiaCT7ZhxznvJ9fGVuM8
yr4ZuW2ifFOKsltH8CzqlJxUCPuEulBPMi7Xkrwc75iqS/O1McRQD7PCXY3CS/9Gqfzzo8ZEDiW5
L/j+SGL+/AzQXuBUlTJXYpwphJazhFplV5tgKPzjX39nuLb/9Nw2IQw4PnEAtF46G/74K3l4lFRZ
z3DGWNJ0EXPU3CRnKhn8XWQPVEo3ZJnnwvzSeskyL3K8mvvaPcXhdN9HCmOhHcyAL+wDpQvGJbML
tALVUyZuBcNDQYEstM7pWMuuOU3aLLbuoPqvZa6yXWzrbA0u39n6Nc4LM2ueJNUaBSeNxc+w4Gjq
AeYO3dChgdGwmIJVP1VwgF08aYjGKLfVfJF+is9gxOLvUNJeQ3mk7LyhXqWjSiP3j4YzJRuER2Jn
Izr6G2k42roVfNhxaFnetpNe27Pu73KjatdGcgmpm6pq8U1ETXNWVX4qddvtKU9f66i7jeNhZ2Jc
W/l+cpxTHOtN+dBBrMTA/DSm47uUxrtTEvTg6AlwyGxmmi3IJHGgsLO3tEmmR/y97oYKZEHhsfGS
2uX3uBtyJq2eMdaqJ37vRRCEYISbC+CVjGxjZTjDvWjLbwy+KPKc9LEJ+iPncMu4jrK8673iMyj0
I1McFfUQJNnrO7gRHBSRNijmO6sc09OQYzmSXi/XuVIyJDAPi7kXo3tKixgkCFzHbao5orftREV9
HN02qDh7yEj6BnMMjmfiuPBPM/5RRLdVYuCQgZt7DP3BhGDj3mS5f0mlCPcZ4/02d63hTmAUZrGO
bwvsZ/k0sy8/Bzgxdrn248/a7+ujnsaeayOfT8ZM0Rmcp54VpJ3rizPQEUCPqbuD/T09mlRqkL9w
7mD7w/tNInOnIgiYdlXXG9MiXt6p4Hms68c0UEeR9tbjFFjFu5cP8d7pa1g3JnZplab5l4gxjnpH
/y1KSwrtB+MRU3G254uv7mTdQKaxev0EG/R+zDrBDWFlu8jNOXMFmRg2vf2jg/JtNw1OnIDWExmJ
d79PsRYVqEVxiko4jAS3SQhe0x5SDgbRhvktIJsbBbBWa4wdLKyzHQ9GCojpo75V7Oa3iRHO67xG
34kiRshgyt/7ojB3Mm2MIzaG9Fmzqj3QLo3QmmL42ygHuSELC6qKvKjBfVUWB1zUz1FeULrqhw+2
o+k98TFSeCVlzmGdysc8pmQZoARCRRSItZgg/dB0RK+a/yrnKvpgUuAcljZTfXAMk4ohMdtPTVDF
95aksaDWmfrMgmTGWb4Q2RurfqSSaC9soj1GiXtLibXDznztm8NjVmD6dfq5InHr/GC+TyhuaJJT
3EhYY5kPBbWohkMx2uk+qUbjSQH93IMbR+qgL+vcj9NTHMHrgSv2NkoC5l0YA7lKhLefIVSYdKXH
/YufcGgJp9oMV1yvql7X2o3ITo/WEeuF/eRUkaT/W0TtezljuVatML9HVU1uXZrqpfckN8TA8iO0
kZK6+dMvwR3E9gA0C76Yttj6O/SFlk6gqKUjcsG6oVwn9tiBloWhFhbFyWMZQ7TZB0Fqk9ofJC5X
SCPeuTKAhYg2f0gkLaj0wicvyMUBa7Wp2OoIXSCuk3njLw21v/IPE9jlFs60nko6TAZmx2k3gOjB
y+HQJ9Jd+YY9rTCZ/6gS9Q79+w3Ps3VufStm5T3gfgi8O9CHIx1O1rPdjsVunMyFD1A3Z0wEab82
4xI/XQA1jKAkASYXw4xE6l0LiKeJiZ2SnT2KG27DPWUj1mbiSuFfHhJ8ZdXpYDoeaAYIWmJVU9u5
t21fPtSyn2FtWWu3d3f14J5zX8udihkJeDrN4rVR1inyZ2uTCD3u50L+sOrutvT1lfQANYJeDScs
Q8q51p0k55IM+TZR5XDJLXEb2FF5jfjJEYfQtixZvjtzn2HlBKpCdTARhrAV1dvkVlQkVlbdrDxQ
KuXCogZVl60aV/dbU1PIVAIlOSsHZp63oJucYZ7eFoM0FfE+rbYRdS5B46cHf8TFliZhcWAR29F8
6KJzTdG1VyambZw6l6Hiss8Fz7WEHMLcZvZFhN6nEUA3HlzUSLsq7S2VR29TwaW9nrpBkgLg8JoJ
m5zojDUtcnHi1Q5dTX6GSQmcMrcZXTTchL7AeOKw1uumjzHzv9d1rLAOL3WYSu2Ea3TnvulAYbtl
v0+lc2tn8m2m82U7cqjYFE3h3ch8BHcToDjNdHQqJag3T47mjEpKo0RzsHRq7PIZZnaHFXbl2hDb
JsdO2IQqgVbW0HDjh2F5mV3l3RQNIZm0Cr65hWTESmV/ytQ2HJtP1cY+PwuUfJzg5k1ik3fos8X+
CTFuI/NJbIU/iC0VdSAOmmsGcYH2sXnCRqwoyBGq2JFC/9R9+9We063yqVzTc9+f+wq/T8di4NJK
jL8LpoTD8KuoJrFzl2bGyOAEUrqtyVKnvJ249E4ywVqm2GWq0qNcIBotzt1RB1eTWlJbglLAt+ae
pjh0NnEMftOG3IElOfcZDV0TW7DzOZC3gX4g0PRw/Znwfb20hOOeUy3lURiFVDYcgeB9MQtZYFIG
PRGqgzdZ7rmtHJzm8NdBV9wEHMGNKFonU+uttfJDNs2AWhll+h4eG+NnP6u3xNbJLjS4HiM74eZs
ymle2R4FXaQSecRYXvmQx9Zn3vC99EWLfI5isZqk4a3s8aaIgSqLvizvtRoicgDJ8IZZ+Ug8NaAK
rCd2kzY9TAvWm7w/Sn1xu+ShI3EyhyFBIMr11i4P4wsNqdWZvdg3p9LUZCq+ZDMLoMfG2AI4EXNm
ZDZ564Ic4pK58CbKoD+bY3hDjy2FPjqa+Hki94i7j8oNz+RpOt0Zpn/vUtGVlhht3XhZWsTjA2XE
KJ4NQRI1KWg4WZZuOsz24MTpRyKTsRqY7Lay4gZrnQZ+c7tVQcvCwKp/pF580AE2+6QWGpqstm+o
38EDnBA7GFIf1ZH898rKi+EbMHzgS+UyF7lEYTH8hWzWeqL8mS83LWYhegiyhYUOO/+x7I12Ww4o
MWbrwp4vsmBvRfWnD6rx29QO9ZEpJV+bQ4ajezKd+dYxSunuO+WI6tbtjG5bW3N8xwP/OZl1uuNG
HMloD3d+V0E+YgPBw00F4L9Vfk1MZe3KjLdNUSn3mpoxgk9rqWNXJtPK6YaP0q1Bp1AzvMoUqStO
ISyltCH2GJX9U96krOc42J8Z9+VWZ4wsOpTcnnhZeRBX0t3FIWrUyGtmV05eTfQj8G96RR3VAELn
PE1gBrMc1hQoP8t7nrA6HGZR+3dB5RYXFPDygxb44OJ6pXVkd052KA2lifd+gFNpWNmd5eenbLDl
YxEqCyo2qdpmYnIBKmTCfGJpdLLpEgHnarFbDQydPpTdUH3N+UbeZMO04rNYfebeSc9OaDm3IZry
mW6XmkeOM52nmuhdQWxgr7LUOWHBkGjuYj6MYgbZ2PrlDggg72kqIzlANI8EnZt30A1q2tPlDPGk
iIZzgI/1WPJjs4i1CLdRjAVWpkPpMFCxQAkbbaDepkgxMStOEfe9Oel9HFTd3l+mtJVDAwrG8Em/
y5YSX74d99wBZdywR2q/9kvZZNUa4Z1Jw8q21F2PFcGoaLiu++aLZeb3k00xHXUO9FVQnDzsu5Kn
Lss629hwgPdBARO0NDcT3+vNUjj7TCXxUiOcuPWq7KSGHBtaN399JFwEtD+eoi1Ozxw9sVdxh/wK
g/udacCC/2azzjdXRAlheSVN+s5bK703TZ4CAhQ7NeVpvAmZJP7mk5dz7R8/2YTgQEobdw7Tn/WT
hDiPIwdLj0+esupFLyNYIs1lRwLR0wGd4BfQ8jELDWsA+/9vtKX/lUY97gy0m/8sQj2U+U/wQu+3
P/IvJAcsdFZ8xOy5KMWiaf7Dpmf+wv8T8wmVVgCwPaSu/ytC8WcAeQh8HJRqLbn8f7r0kK6EbwtC
Iv6vHPX/CqQOBvHPijH6Ew93pjUHkKL8KbDe+rEIcoyiLJ2Jd/HgZKOSXQNrqmhrwC/K7eTvY7ub
DqUVPFdiOYzEslsPoaUZbpLnuAc7yuv/pkyjZ6Nof0Rl+80L8DrN6fjR2kwgee09uZy4Yozjx1bK
/uzMUMlGu+B86SEyTerBxCHMu0zhPE6G76bdH7x0dp+qbLp3jPqIssHOZaQYJA+zrwVLqAU+sY2C
T8g8GlZnG64Q2agVMQ/KDG8KO77vuok1az/ewoy9j+P6GqWjOENeW7a47PCr7DRbExCCUAerzMNJ
jbWMqtnGOKeD9DlwenQD992jR7fnmrXL1sP7u461txcjvIKsY0ZA1BcrIWbAWgsdW7kx1nsnugxp
QUrSLR4aWd22A9tIDqaX2A5OdLtseYCfhkx8yQb/c5iFhELsvUVBcjto9unkK5X5Msz76dFzGZqH
mR6UEEsvUL+ljIQ6St25F2OxbfBU3TK/MGWxT1DuTs0mvu3YOZScMF8naRF317DHHZs2h5FHacsA
tW0K560eyre5lY/SZIeYWRISgZVvG1M/5x7um4Jq7zXzAA3usN3roWXXObuvqR2SL4ujxSQTurdJ
60HhK1C4QWQlmzjs3+bB+zZ7VsDq2KcFtvCfTNGpbZcnr9Pkv5HY+9ZEztVczHkZwpXJ/hKMIhEV
WYzrSFhHe+ouXUeeouxY2BXz+OJ3IRm0oLEx6rj0cIaawlUrgPdLmDg02ANPKeExD/ihnyaPVo4T
39XFq1F2H1GCkUJVzottJO9WrnE3Rac+RS5LWvVpJhwrYiBjO8lEhaHdfRJdfh57ajW1dUChFWzT
52wfyuLCRRJuyQNGNPLkdznSwFbEzSWNzDcpoOUH1ewcx8Z5mbTwtkNvWZSzYrAulUIcBNDutvZz
6NoWq26/ORvadNZQL/Y8+HOCNgWOh4Q3p2s3kL2s6EuBhWMVRPlXu/DkUnmzoB5bLCT5+GHMCdhk
WbNiJnhP9KPex56+0a7Kv5D66DcJQa9gVBNjplPSxTHLS1Ui2zY2L14sFGD4aYX1S6J/DWgsh2ig
nWD8HGJ5UTmOK4PKKRqQSGWY2fTaL2GkIilafFmQnwP+mlvcvGArh/7BGLqbgCfJOwXuX5TIg3ON
X3IMwENqq36NVEMPHlLxanbnWxrub7wxjddDyXyZQmFUXn4QlKniVYJFKbPnnvDKSufmY+FaD3HU
HieiWJBuTp12Hh3bh91nIC15Hi/5vo6JObLqBgPC5VO22zSc9ho1igiJQyPsbMM2t4YVZN9XaRbU
B8F0V+hI1LEeOHAd0Q7I2Xl4aubga5SmL+myt+kwDogu3FREYYnhizO9K3TJxdV3dvj4epp0T9XJ
yxIJW3OY/VpRs4XsWX5Kkv1Tg0GyIaPTaf6eTX7ym+DsdUT9CJOIrj3Df32TQ3RP0VC/1r2NuSP0
X7TfJsTfqWEyIrpr40rhkqs7ooi6rXeNdsXOqLmr8GKG22AOJKx7B6BP2dz7QfJDjMG9QaAQwlIm
72TkbwcsaAcV1Sc/oHonc2jgU63RIWPTQZ6J9D0V3XyUmYLJI6Z14I7npI+/+pmcLrPCPAcJABtS
JVlGl+6ZHKJ5HQLOuvim3syR+CnJ2hpKY33ky5YHDQGhzmA7uHPwmQjjY3ktQqZDag3SEleu0MPG
jNtyDZFpH0s4+kWP7RT7M4wI39yURkUINDecL1Xk3GPN+4GVddpiNd6bXmruClpeYchGe5EN3S7m
qbMxIapvWuXKVxqL0m3TwzIlSM4ZOnNvG5k8YA56yikMy0iWrSTjbxAZL/2Clu5cc+vBiJg7isPs
YWv28cvQxQhilvk2AhmyIoXdhwaNLmX61S7Y3ClP9qwV71ix/6h6q1hZZbHh3k1W6aw3kYpv2Z+A
MaUzwrAPgbIHWlrNzTAl311LbzwLcVt0Nzrrd3bsQsrjGctMe87tzN7LUkUHkdreJu7KjYjne8dH
GkF5Qr+rO/yHwvuwet9ct466pKZZ7mcH2mrguORFK6KXXKCPId/Y0HJIHcOTQ6vdasj7QxW011BG
ipQad2MSk29PvWk3m1aHgxl6QREnuFBorDTLGTw9D3bTzza6dO/L2huwk3RnNw6uc1ONe29cgNwt
aT2kwh+FCvaZi+Jjiuq7qyUhJ3oaNlWQ4myk3SMJ+03Pr76icOD7WJvPLKLWxXJHLJF1JzKIELOm
YB9PfmYGGk5ohkbdYN5Sp3FsE74OUfiEmcyl9lvlhMO66YZI2caAstx05FwC1724dWUAqAcM2Ljd
sQ25S1O3eiiSyd3wbgMPiPNViOqrvxQfSCw5HA/va6tjyZAlV+I5tIWH4102E2pWrAc27hQHd2Xp
fma9aHGLxuegz5xHD25qZ+gftqHOaCnulkapXSppqTNyks6DMMC9WjdgSZb+adYtYa0hZzIpgH7X
WycB/sxT8D4ZvAcTCcvzu71JqHJjRexumrk7aCrqaI4wN7QhIvpr7wXdaAHzVvZaN8UjaIWnyI5u
hes8sjN58K356JXMJBlqHYH3FcfEp8LsP+oRjmtB/cyMBzPn5MoRcEZXXPWmXGhkT/gkPviGnjox
fxp5RLy1DD/oS1CbzAnxhuHei9REcCN/F2SgCJZ0iMr5PXV10WbKK2iG4aMXty9jVBz6wgcxCZgI
u58ZDTvlZw9+Nh2EB7KV+PQdocpdpiwOtHgkTffiaX3Bs3CRBqyEHCRcRECk1f6pX7YzItLbziZl
PIEiCVv/rY8qGtfLazqXdJxY29rjvuhVytO67TXZBZCZHqb1oJm/eDSYNxWsgl5+jEHwVC2xYk+S
plfp0gJgVfx28Y+pDt69pMfQ1N9k7bit0BBH7kiYpmqSj7NPT59LK3tGFeCqNDpSB5baeqk4auos
G8XEYRVPQMBuEje/Zcp+DjXNstNQrdhrcZV3b4T2WQxFX6UukBY74w5g5MYyR6yFQ3GpnOrBbcSP
Njb2UWq/uNOMv9bgUrKsHeschSRifyv84k00ydNEhYk29fuswuAkM/wHroqqxxlRd20sduRuCiDI
YpCcFjsrXkvqKO2KZ85MerykBJsbeXgfQGfwBDQ3WaxPRlAkR+jggCgzFmMC6+G67zAragf3Hxbs
F5OK+3WXhhdt4GFrBA2dvcuAxHncdECn4AuPN+hoNtgvMGI2GFRI6PDDPNKzWwNj/xREVyJ6JxLB
9NMJH8+myVPGttqXKRSfGWd7Pi6ed8noQI70W0rVJnQZT+inNF4Y2n16lyjYWUzlN6Nd021ZFnc5
aNFCduEuKBcmlvnhZKw5vSG90UlJbBP/L5fXEfrMdpK9WBU9vD2QbawIonBXGNSAzL4/7mAn1xuK
hXnnZjkZ9vobq67jAKRjremBg/OCpd7wXSBmbkNneuovxF24DbqklxLR68TNQQGOsoODAndvKmFs
wK6VrIwyXryhTakRgYqSI48ugo8qdkDnim3syM2IYpeiS1V9eB2n8LHzja1OJhpOaUhoqx2Jv7OX
Z4hf9gnJ4xAMfPXpcG3a5MglceQ/YZM05sEJwkNv1TcG1sTAwSjFwvDi4C2lfSS5KsM9aEjL9Vxf
0XMPFY4vH2SBxYOaEfkiDLUvzbf/w96Z7UiOpNn5VQa6Fgs0ksYFGA0gJ32P8Ng8trwhIjMjue+L
kXx6fczOnqmqUbe6BehGEtAoZFV2eHh4kEaz85/znVR5b0nxLorJxwURAEs9tEt+NEc2otpisVqH
IZMZdobZaDf7ZEq+KYrufFzwFLcn2LfI44KFucYLe+UQY6vJJs0BSjJ1td9RSZ+SevAQi61QbhLP
8uu2pm6r86VBKh3ARD4MwQivtbedoARynGK8pvA4wLDBdMAKyh4QdZYGhR2yqte+JPGLqMxy4rDx
z+7wHd1z29xYi8RX3Pu60R9UtDbNpTAjDAsQUlF9Ugd27RTJj1Iyp0FT4a5X4XbuTM0vE/HIBwrf
fHHOWaT83mI4Qia4RyHfW2R8eCa/U5AH2CYmtzknHOmcaH6dWky7mVq8LREEd0fl7DuDqQKda0jP
kcGaV4aVuC9CLbtnPa/PPInHRwK4p3RO6gdGdcMjB6EOYZfyshw1VAgRXduIO8Gf3Dn9UNjo6fPB
Co3KmaT2rb5kBPopEZlanHkZO9CCKL8V+1nZ3yrxGc4APdwVZuvuYVwnBxswj2IvM/CUToldm5P1
3cZYuBkKBw5AxL67aZ+ydnytG2NLles207qzQne2ePxBsg+47pBLcx8MCnYVKpmo9JxyBrTqKyn0
kzu8agvc8YnIAdydMnIvgjyW1tEcO8PYesCIsnHxXId04NJ2SZMZ1cJgyFBswRQIK5y2Uxjhy6/N
coGqVVsWhl7iAPGFIRqnRowaIVQK96te9xOx2ZBi5NwOd65Y2GLk76UBQWHldxt2/oPqU/zaZD2E
LM4Ef59yz9kaBpVribGn0RGGB0tkrqBT12H57IxT0KAoJKxXbCchZJhbNgZB64AiM9mWqfkce9YN
Vus7S6GT6p7mHjlNZM9mQefKpislOPYYf0Y4x/v/CqHHBGeN2zFr4mwNC+ubLM5eNE87upG86O7i
T2CqFp7TP2Wo/4cNYVKu6tnfluL8j/zja/vHLpG/fM0vLc75DZgtGVfXpNcQyyLq7i8tTv6GCIcW
ZxqGgR6G+PpXLU7/TeDP4qEC2Q2/0Zpk/aXFmc5veIJs3dXxU/2lfeSfMIShuP1J4cXRJF3Ykchx
mBulXC1jv9OW88U2e8PuiWfzIPymhdE6Yqbfz8wrAyz5FBG9mxuCoAuqksvcq4g0DPSjmbx2Yfot
Zh3Z9ks0nBc6XI9srUNwpcp8bayyeLT6pj3psG2uCe3K3J0ederxClyPhcE0MVO0n6aZI+CMknwK
l+Tcse7cOrHuNtu4BqC2Mzh4XEwGoYGN9+iNRTB/JQfvpDurMKvQn03oNTAjlTxpmpt+j2StbgBq
GLAIVL/cG5pm3bIZTZpNlSYOVAHIgMou9Y9paKJD7U7OTRgyt8zmzvvsAdLvvU7wwKz420W2DXRY
fdy23jrQdfom8JZZ3o2jzvaefwaxu3ZXZDYsyhEaz4NXCGvbFskHZk39IWF/4pP6H6dTDYHGAeAW
S0zECGJBOocaoNxF5Z9wwvo7IkygQJJcx8KM79o18wcnHnjGTBFawMjYDXwEGhZbrwPKJA+jgQ1z
7Qocp7kYATEYb9m43HLlfIGwDp/E7R/L0nxjaAojog7roIuUhdlkDWDG88WWQ7+lePJkOu0N34Tc
WMneK4Sps63h2L1Ubm9wvMoF/Kb4qmscYISqzbtmNsZjRHiL4/o4HmOnY24nMHpP03AZyvbLbPcJ
5zseuAh02GYqB0uQ4qybt6p6NpRbgUhyMPF5uaRYOzHMu0nnlSpFA33EykVzpSZ2LUvYjhDESNmr
aR6GfLBLnArSC6jytpbwux7m6efStORrJld/6PAwHsFxWUhPCfuyaAD9VIRTdJji1jwsXm0eiPWl
Z4aWw0urCfM1zswQYTOfKMtQ0v5MJ3ZTkGPH6lSki3lo9IomBAqBL4ujh+dU9jQYQmY7UMGcXBs+
4qAqx5ma4yWEIGEOAk4p41GxK0IuG93gSMZAODpEnDp8uET4B6qFAxotKEWa90eOuduJk+BZr1J5
bwEkecqsK6on38gpvXGb8T2flG5QsSFoSSCR1XURSAePk0VtK6otBgE5ocloDyAARGNn7behcar4
PQdziPCgYzJuh280z29jjc1sVqKkDoq5JUd22yRnV5rJozdme5oObmOzyvw6sb6gZOwHDd+ZMnl+
EN68QmcV99zT8n4coMM2WmbtE2O8KL2f6KYkdTevcFl3cF1ydU5ybKxiDBp8REQ1qphsG30rQtOE
T0MjFQ+0hFJIgk0JZZuy0y5l6j+TJIoQZXccJWxoJXMP8ZhXQQV3Du3UuvtE1+kssFDAiG++QSOd
tkOThvtxwIAHKLXDx+c0O2pAitvO1N23WWu/ulXcH7HjNBszpoddVnPlDzb3tAt5nyFuEp3HngL7
YZQDW1T6lErLeKGk/hBqFXAVWCRB0RivlSGRzdxq+shq2/N1cEWA0LzyZCziVXaJeTRBoEActruD
HY4J1UprkaUqu52WivYJwggojVoX+zSt9EOMY2fLBK5HwFIhcQN9OnAhcIDVHHVXNCWrZpPeDQaf
bbo2F4dUGMdrlzHS/H1GuTEWj8kfXUXgXNJ8rNrYI/5HG3JXpd7FwC7UkFI3KUxGLOZ2XzuU+7VN
ObTBhUqlXdkHK9J95OiA6CDYuxQxdyNDBza83PA5JlNzdOR5XpubI4vXL9Y25xrDOxtQGp5L45ng
BukVqp8xbL6VuVEeiBo9Jgk50cyOvltxhNtHci5aG6SZWJZPwujL29akXCFfm6ZVWoXnWFkdKqad
vJZ25e3hd4bENykuIAea+tE4snvsKJwYFHoApRfHKU/boDbFo5kLKzBjQzDlKO0WjLZRPadtGrPa
gVohHlJq6/4HXkyVh+1d1Dt7mkO+ymyy/RLLxdbEmTPg8/1ULvZAh17Pvb3Y1oEgHixNq5JXmqdh
moeSjFCJ44yA2nAkTKj5EdS7aqNU69yobBhuE8PqzmVNeIpGvGE+mNGkKT8tl/YuHzXtmXal8ShF
XJOrq5MrMuP44hRW9dxqFKSTw0INTl2Pllavct7rfkGnW4zhJo3reV9rEanxOtI50kVftDHTbud1
XVMZ336uzPjAbt991BwAq1jBESANce0Mqqo0IT66TisCJdzulQlk9NVkIVynMyG9PDQ14JsWSYyZ
JnXHg9Azb9dQn1uH0cBoZqgok8XG8EChKgs/qWnIsIbcOjoVMi08s8BLFY2SSplBUyuWa3KiB4ZU
uGs6D7pXCox2o5xIZ3ldJPYWzq4Vnww0JoI2ZubcEt7Xtsu85DfEuVErmVqcYFH4Qi9JFXEHP/B+
8i0La04vhxmdnLBedtSS8KxrhvGYz/ypW4hp+Y3FmottQPCrVMVzl7A7p2XK2kOf7biWXDYh2IVs
mPDzcmEj3wccso2tmEEbA5HYGRW7lCbucXllZ83hUFYBcL8xh4WBkNSBSmFDEjtSNdlmKVH14Jv4
XpSXsBFhXNrAmXEy694LKyUXZDnK1E9DLl6Vedpbm1E4Zc3TpW5XHy62EQKJ8iOxwn3R5u9S2eaF
7FF1iiau/Bjt4A72SR9EUY7cQeR/Z7ZuvMtdezx2EeKj10zhY2sJ+p4heTnXONdNWtH5sQYCnffa
xMHUssmFAY5kvFBwFf8f2fn/XzGu/338Q/59pM5//9oOy/KHwMjPr/j3uAh5AodyCMIdHAL+Y05v
rswcAWfb/pn6EIQA/no4IC1CVISidKo1XMAav0uLiLVVg1cjXgJTx/vncDq2/p9jDzpc85WlYxpY
UP5MGGc45KLQ9daGGqvmmNnV45I6Z6sv2Pz11j17eo8UX2fulYaUUTntdHR65MaxwnW7KcxUXGdt
aHBQAmRpoAYcqCsa9kOE+1ekndjjOhjIByB45WP3NUZJwSYIApnKvGhHO1oJ17lqt65orW0G/nWv
MJ3Ro9c2waCq965yPPSSkAUxh13qYPGkxvV2PWvMJLH2lqmFQeTal3CYjunClw5t+j1JFG4qEWFw
7ZJjV9fubnEQvPsW+59dGY8C7PwePpp+dGpmpCylLdRFr4SIReZfqx6KRRwxY1NmFE2LzxkK7nGm
YZuEmwo7uKcb22PkaQcUBPsaWWTTem26MttrRXumZW1nhiN5CvkYhrVCUiEqNkhxL+jxM6bICNJm
dcha3bjXehIARq2JwNXza1y7KMAurGmz3iHK7NNsep4ACQLFG/GG1eAloyKMgrHSv/QUVW9UGtXM
XoYnz+40vxdNtI2K8aFn9fCBacf3eof0LEMb0iIIIyXKahdP5LfdWkf9dmd5WxGsecnioQksHOBg
vOLvs2V/aVPvlhwlVXnxLAkfhzET7HAkWzpnyVWatRMIi8d/P2R50E3F07B0hN7G+QxkusKFTnFV
ufYOJzECaFnVLo3aSXNHaQl7wd5EElHahNdLo5wtbDM/05XYN/HyvSsjnG5S+1Tj/EnXlD9XLLVu
h5lgdsb7uGZixVhY7suxSjHhGsz8cv3VmIzsJNvix1LJ6hBOCmpQqtEJL9MruLebVou+xTL5wayO
T6x86+3+kkC0sGd5wgoGL02XF4qfzrmZXNpxvh8UwILennDpt/G2RVyCOfGd3yYyuufGDKA080V3
Wo1jlXOquVl4l/AP92JsEbWHtP9M5Dw+Di1sg7pa0elU7Gyo/b2kxP6fC0FQPFPaClDztPuyt/kN
qq6D7JDjK83P+pwXh7jrfDP94FDrWskpMknZxkOyqUe3Q0qWB7sdL23t0mPXFOtc7SM3pLpoae7s
J7vPPeh7C/jxrCCNhJyZXcgAX7KB26E2qa5bNkri7x9woKOBYeG/i21AmvDfjJNQ+te8KeMDJmHn
W6WAAxhrGaGrtfk9plXe5WLVGGuz1TEBpiI5Vfw4mJDH6cWT2kemZfphPcViYbFSiIo64q4hmqBm
H9AqRlfeurlwtUltopRcsJ5mP3pjjM+1XLY2l9ABHOwVY3O3t6L+u56J6a6psACmRstHZJXv+DDa
PX6gLdXjhcVQaNHeSRYR0ln0ad/a7nRpuw7qq9lwXBk6vD6m/W3SGgKfVt93j/3oFdu+yuMLARpa
sidP2+fzeKuG+K4s3YfO4W1WZq8hyy5UWS+oz6FUxn1kEhOJXEAdRun0Pu2j71XFqa8S1OMo3kbV
VvSzm7h2uc1UYHUR+y0TNRXQNhmCfB3Bcg7chONwcfPQxeywDrC0SgY8cQZ/HOOB9YIvHYv2B4nj
PhhNsgSjBXW7S2nm81TtF/lY7QZtrE+wG7W9JRhFx3p87wn0xdx8dVvFLBDitVl6tzpeqM1Q58UO
d6269JaTHepBIcmaQ3MIR/Ga6Jx4VUJNdkIQHuYC22TLfdQzOhWXvnkK7YyutxCnruIkvJkGM911
U6ZDpSYM5E3VZ+zqzsaU3XQcI520Xq36gJNwtgHEqPyYcIVet/OOCob3BplnG9Oqyxx/+e4u6tmY
Ze7TS5/5nXDoTfBa5+DGa+OkzjsHg0+pC9zTRjMfLMnQp7I80kUW4PB5DX10jTB2YfWzwTV9JI/d
3+Ha5SRo6dlDuaZHmlpe3d46Ny5xaZWEpzwCXBsndwpHmjnOOyvh6iOCMoVkUQq3PCdNgtzALM22
vf4Vp4TJka1Wn1ULhjzs2cKVTvlVUMMakFCiOh47isVWn/DLrEhRIEXkHbr2CC6HPDBVrmtaps9M
LiGv/FbG0n61ienvscw7+6TFQT1VS3kQRG70nPu+WtIrVh15diZyOfGa0EEhr4LJ4OBqLHhWSY5Q
YC3No7Omefo11zNbGIpwd57qJrov1sxPW5jbQdYGgTN1H8vMoc6CCvh4Vs6BUULp86tnNMzMHCoX
+aG1oAida5O5I6VBabTvqrZ5KkgQQsHlsVasIaRITBx+CfuHgF4O1ppQ6tasEiq3e+wcWBx4cu7s
NciUcYEcGBgyeG0Xl1ABV2GStbeGcjhKJ7ryhd0Uj1Nmv3km9BqJGM+VNhq+1k/PBlJWaCA+/LpC
KDQeMm++zCGIh8R65M3lu2UwHrWc9FU8aJdpIXjfT8lhiYHrpF3NubkrXrsMb3Er4N2mUnPeeCsj
i7OVvYg16AURbAcaEV+6FX54Ho9pevYWQB15EehatAT2GhhTPdGxGZXmOsRSO+lYDP3cUW1AFzr9
k9HyqDw0KyV65g/OUKA1cNJ21piaIK8Wr8E13SU8Xs7Ye3JLfYXdQ9Ekz97HGOfxfYqkHwCMwDg4
Rq9xmdxA12QnkVfZl8G1tcdZJMNdpMBAYEbirhOgeLgahqhFvBgZLrXFl9SBlVehKZCKK67IZJgw
9GnYJ40dbxuVPTi90ioE3+hzbUpdyuQuSmHgxC5LfKi9jBOLU7wG/Zw18let4T96hV5kB7KesTBk
UzkSlVpzgtaaGERnmG4Uc86DCyEed5Ku78K6bE4pQVMgECP369CNVN6OSbDEWODdNZFIDg4YvZ4z
KMOuwkUbfhRRXO071BHs2Jyf8jXRWNEAE5jKiw8ZcUdD9YDvprq4sa1w2OKiesvnRG2sJL/22YCM
uoYm56x6p45z2dPrO120JqOLglP2ptbllySm7yJbw5fpGsPs10Amy1kVVJ7NvQZx4Dob/dfJ63jc
/v+z1M+C9utcf/63//LxvUjKIOkA03/rf3+WwuMu/u6wZUsIOfn4l9X+HJV/cED/+tJfxyrjN0Ln
dDKB2uMVHQcv819mLt5vjFR0i3Z2LO2u7v5+6CJ/o/CGmkokQtfQzfXI9VcDtIlrmnOQw19IQQhf
/DMpfMqK/zR0ERadVZRcSV4Mc7bzp4R3R7BAW5SLFgDC7cgpT/fbJX5fYjQbEO0wHrz0afRQSloN
TyQbBiw9OpYHlz37ngdLg5hGlDbOl+fc7O5qAy/10I5PWsGLRhi0thTezhTyGkp9GcjOHhyPeSTq
4RjuzFhrH12FV4SLG7eClh49t/3ghvsSLqZXBHMuliA2lulWizW4RYk5kJKYM4QaDy8UBdBEGGvI
fBPZx29dQxNCmWMXZs+S9+gP2aJvU4+tXZYl0c6Gw38KUx7GaO3aTRwm86H1yE4tRaf7onjnSTch
Ly21X1fUxWiyy3zb/Qm6o5N25GAj2BQUU/ijydhR2ATxEj5U/GVMnC1FKCaf2OYSg2cf+CyEyo9w
KEMKv2SylTN786QZh5sCzlJXfw5x1994Jl0eGU0FG7vLo3NdfkRLjEouy/mUpbm6jRYg+3omFbbm
RWzj4Uio+9USAptAAu+4Vk+mrIdTQiRyUyeZtQ3RureLgdm8NO23tLEZUOv0iuwLlJiXKFYPVTUY
W12PmosHshqujqaf4tJlwh/mdCwkYLTlTJdINVht4Q/YYcl9cpqj1bf5uphssNwyAhikJNscLaWm
OyuXlE5AkRyMFlyXLSx1QycsNmkHZwUIEjU9LtTOBcrlgKNh4zlUYtzX9qhupMYEYCMamd9QVLza
zkJ9GKGzASX38J0TQutaqsTbXm83+Cta+jNcIz40VmruhAvvBmRa4CzTc1X2eI9vYYjNX9BWn2We
iCdV2zHFTEigTS2yXWNbuMljnW2B3fyIbUxAJdVZfeIyBrdBAGmrSNX1/Hg1HQyTiYTWxOoHLVvW
29C7L21lmnsIgA3DmrEMGqOobqFfoiVqDNHsyOARMeBZtRqmVVFn3AAUpIinm/HHYM6j4cEYNX8B
a7upEDQhroX3vQ4vqk5TlfkYaQws+9CnI7DdPHgbmNS9XPHUCbPLbbkyqxu9Nw4DGOtEsucfFoNW
mdyEcj072JjGGkcgdRf5PotazNYYPk5ZMx3VSsruy9WQstKzbTDamoINZi6QteXK2MZeCW4b2ot4
Ybfu7ki5hg9cgQPnsRXRXSYzht5lJXejno7AFCN6G1xVVZw87fY8RhxWcN9aH3ooomiDDKCjazLH
si0aT1S41HsDjZdBm659QdnHgTL9xIpPK2Ec0mL+pak41zCJVnddhzGbnpLxUEPTOP48hzCspu2A
3XIxs6cyQ0fgsJPUQWnLuM8crtzShQ5BsjE74E2ef6xdB1dsaNjpBwkvE3/3egpZu7eIUMPYgx6f
mov3mjWk+Ga7nBmElh2CiEukwBL4qIfeag9NH8HmIrIkA66exziOHtKsSnaD41lgxkHeb2qvfDQL
5sNzrB3HXsE9A7NkMbnyGXyfzFQ+gMVj98QGsHEV3WEjvuwkNYDxlpjVrAUGQqePa7v7l8WkD8qe
nGCYnaBoqQtNrbW53LsLbec+nT6ozpyJY0jnwbScLkhCaIGA4Z8ob1uoqVE7Y6qQmRz3TJXWHSei
+bxUHMw9LZOHdLXFqqK/j0Gg+pExqC9MqaDRdlKe7F7hbh261cQh4VeOmKc2LGHfUqBc8aDTUd3U
C7XwXqrhK2kIp/fGTCM0QYGzsYAds9Lqfkbluq9A8VL5UsjXTnXlphT8wagka2vRX9S6h6E0J6W2
ITX2esumxxJRFWipMs6tZOEoy64/V5ZMDzPL6aHTZtLfEMYceluAjDD3yz76orIB5eGL1IdMfZ2A
zfmLNTBdsJ9Il8onrPFRUM1yesz0pN1nfaafe4+ubMdzAwrh023VRf2RacXyMUeR+24ZE9tUF/s1
QMjFj4eBuLDe8GtKvNNUaBAG05RxW5lpM02O4bTjzNSeOLvV59DWqlNYFDFftuTX2alnyL+9fosd
lpFK0yzjJwOvljMHVAUhqRHt7EEdygJ1h6MsGgG4sasbNfgKelN71Vom2xsKLz1Cbov5WojJpgmz
qTZhOL+Zrq3fh5bW3VRtpO+9rKXq1vDEVyK2OrGUDjgmzo7u7ML65WkUpceaxNUNpGIkOj4/ybGp
oaE0FfKMS5xkc5Iyz7TaBx5qN9rI72rBdkvdxnBoClJCXcUoQ1IHz/mJX2kjaLRtF9x9QCMiP0QO
oU2H05oejnibJXHJCmcZrS/DtVIFamnfiI3HL/apG7WBtA1NmRq9lE+j8RMuwtowtNt8GNNjOZus
ehzo7we+KcBsRiKow3cFKNlRFcwRQ+tlpoqGUUvG3y/hs3AGAA+5pz7IE9HF0pEjZ6gB1qdtNaSF
JsVCTZ38W5NG84lYaLRXo6vf5qXhpyI7OlmKAdIoGKOTIncduLZut6ijwb0dVYIar9bOViGz0yE0
h7hHLQoZCuwhXmu5W1Hq3aXXeYN9BIpzkkX2QP0d/YdaTnVoxnbF5B+1k/K6yC6bNm5pJWRCJHvw
uqmjmu/aaLlHazCTs4xH+zDbYInHFeCqM0s1KpRpx0ZOoWlIHSlfs3wxhfeNPc3HyqT7gX4PcjKd
LG7HEoCeQeyceShdWholuH5W8ZHqZfwwt8U+teAJ2C0uxDDnjhJctHqoxftIwG3s6P7FFHtyx+ls
RYJNkwtd3hluxBy7gHVDcU7XxFIcu0GUr6PRjOI5berIX5REwxabAzQVYsZt63XGfuiwFAvWl12c
ZuZunJ41tribJvc0HGDyPo6zTxGPb5NL6QSKNv0lAkysCvE+z1EBl3vyuKii2vc6LIiIO2+0aMIr
i2TLNmY5RpOh742uhqxrJ+cxaQGkeuREYKTRetl0Vz4TQRLKHPdLityDhtzeMKPlHmFQELZIHyOK
OUGZsKCSkNvnzoLOnHedvSmreQpa04Ok1+pHq9dsxaxSE5eBlWJNWzD4L+vUrybO/3MIDWTxrkgT
NLRp3Dg4sxvM5y3xI5L4eEHtpF9DLO5Jq8vHOkbEUh3g+Qbkub8sLVCGUhP7HuLt0WAiPKWdeQ8T
LsF7TLHVRI/Srpit/Capq/FaN/Znix0j0CJ2urI1JDgOY07Queu1qExvNMbrS+e96EXxrdU0jOEA
jw6mrcUItlyXo5MZN/RkEv5AIi9jdP9JWu/AqctzYzQw8wbGKGfKnDqeC9X4ynP8GmHs82XNbg8U
S7/HIB49T3Z5rxlLcsq1fLzklvUFznn4MjdmdKyISfgE+mj27LXykNaW2vYZYD6G6J7LyKAFZ4kx
LOgab762ocYcnypXb18Nc0VEJPJuNR6YlIWUr66T/rCXiNmHnlR7BkMTMJAEzqP7ztSi+lrPHXPn
3s18w7GYXcTUMQWelzyEGDvgnoltHtc3bodhlzKzZw4cfAj4l06MGLDzeBB44Q44w/AK8vJF6cML
oSQxBm3W2EDieQwq2C63S+QObwJzP8PYo4FUHjSCKkVqmYYAlp6zsd1wQjLHwk8zLVbiVWbq4qT7
gKnBaKHosmPvzQi0Ewm6ZDxRoccEG1E+2bpWWJzAaLeH3snf+2zqdpSXpmx92ZgXlUpWJ/HZNdvw
7AIC8SHmVPeT1GfuU9bCSk7VyYBJDE9+ftOI0RyzIpQPgy3v5TCPlBsMhzml8QBtlgCP3bKIivZL
lRaPBVXtj1wYMGVmtgLQJ9gW49hrL4K7cxOhKRKRa11+gsFBYzXABE9EmaJFPgFOKdvkrsx4g96S
3beoL4EI03f4Lyg4GoY+JuUNGacX2tS+ZFY83XR47xypEZTRvABL93zVY1pYRaifepywe292v035
nG9XwOEwJQs67joTInpy63JEG8wiPbBdg1XYuOwb6mnHuBkOVgOXl8nLRyd6Tlqakwd5RC9Po5fU
k5bDF2iuUHobR7AVb2zzTpLfYMbVR4D3tYENed3ivU6pn+3dOLrXHfMHvcY/9KbbubbrPOEInw6V
HW5irf9eV8ojRVmCl3Uh0DrJ4zTIfJvMlEfqTXs7WoRRnWoeg6rQmkuRYpwwi+h1HLLxNHtUDwHF
rMYdYu2Z+f/X2Oa0QuxnX0Qw2SWUFr46u4LRjc60OEjfaxQkS2qL4qM2QZnKWYwOURbfGJlb4dR1
e8rcZvMLmUqCcsZSnhHk4t2YNnx2q+t+WB4B50J7zOkRq2p73hoTh+OyL7SVYNu3F5qRyTvUIn/V
y/5CcfmOxXdDDdDV68bNmOrddrElDkXzIsYJhh6gZT8zMUoYmKoPuDnzQGqWcW4s06RagKgoImxv
BJBNmV9S0/S/4fr9xwb716rgf/+6+om/VfXcJlHc//Sv/se//c0X+sMXdf/280WQHoOP/uMP/0JX
RNKDfvhs58fPbsj/8g1+/T//0b/8l89/RLAivf539Sof7MZH+Sdz8M+v+SVUyd+YdlCOYzkuBnJL
wAL8ZQ5GciK/TyCfiQyhfPd3BgDxm9RXeQszscG038Y4/EuoMr3fGNjzBRavaXAWkf+MUGWs5t8/
4h8wlUgHMUX3TBPz8h/NwTM547lzFMUdTfFs6mycXDaIREndq0dDwxS1pPw6S/ihbr+NNGtu0jR8
6JS5CrkWBI2o+Kx095Gf8pz1+jU0Gva17c8erDfaB39QyAEMOIWZl+bda9nV4KX65OtPNfVvdm78
9DD/+cfA5yywOUuGRdZKufidx7nSJra7JYtuDjQqINr6VmFE3hjxzwCC2maSlbaOXDrnYpPhgDnc
tuBI/LihFKvIfpgJZF+Y+QOwJK3FSLQkPDrjmj85tJN5KsZBa0FON6wH6IEg3dz3hhDuRjYw8BMn
PpeMBX037H50S4FFzlTnYcBHVzrNWzVl6/gz3xqhdWPJ8ofpkKIZAeVslCevIuMP4WzD73bEVji0
YHfEnQ05R4ilmB5b5jB6nqFodOaTVmLWyBs6VcJIBDaZ+g0dYQ//i89zlSf/+Hk6CKsgSwnj2PZ/
omEOVW25C/UCpGnYxtTTRRfpk5gkpbhEx0kSAr3iXY+qvJeEQTnMHZRjMFwUDy6H1Y2xROcuFw/2
OAQF7kW9VJdF+2jI00CIS0ych/ny2hfGsceR5SZEbtLoHTDbjsyQzwDz2SssDG9gntrxGI44sDpH
XLUm9hHIomDJx61DFpeWO3HMk/JJuuEHRst7VUbfGYPRGmPtY6WdQJEfzLQOLNBMC4/Tv/85rXfH
nz4muQrajiNQ3oxVT/79ZbcovL9RGZuUpSe1HxY2IF91O/HWx7a8q8Lp5u9/v/8pWIMiLSKdrkTb
Jh72pxtWr+y5yWuHMXXn7mBDPCymTa+v2jZzcVeiSBbLSLIT98KmoMl4U3p7GGY41wXR99RrLouw
bodVQxpK873RrIeeXYsvJ4mARK1ebGTwhWXxtecapGKYj3gqvWZjh4Vzr7NJonqesTWqw3SqeOoH
htdDGWucjDwnYUt3xs2ScdtJh/0wfXXD1cgEyiVVezTRNWRzJPOkJEadTdr8NKRNsytKBvQbJAIi
U3yLUxLqqI91czNbVo0znXFylU0ckRNKjOdSU3sTKo2ZTHuYpugtFu+jXdh194P7ONdgzMKOO9nq
TBBg4xiUFqQEauiJWktic410rpXgDGd50Upu5uTg8d99tIeKKR6un8KhEQqnvecnJSV+lJN+M5y6
PWcD5jx20DAvmG8GmlF/zcMG+5M2pXdMslaEFT+23kRYJnpM3WZDBY7p95QTJrFG3wIf7aYq52/1
yni0ppnCZpPJOHXt3yED3eLB4GCL56eL9B+NjogaRTN8RzlyC2L0iUb2+YOTPXZwEy9FN0GmS0P7
ogz7Uc/n9C7tnYfYdp/toXxJx4qNmmt/WutGVrWUKpJNS5nRQ65IwgOhjnlDAI1Np2Fgg7XOBgct
cvTUbo/zzJyxegVavoBOZNpvtte26dnAV813L+/eqo7of+ZxmF9bIWdFCSO0jO8JpG00UwdNO87J
ygvGoaF8s5eBLvZ6pKWcCesGsoIZSC/6sCfA+P+Du/NajhxJl/Sr7AugDSogbjMTqRWTmjewYpGE
1iIAPP1+qO7d6a6e07Vjdi6O7eVMWTMVEIj43f1z1YlR2nsOGgwGYsAkrrV1jNh5VAfymhpBwbYi
T0gSmvHzFCycCnJJFXfnvgHd4rbVjRZcsaYNi2LG2LxFSqFeUPWfpVvOFlFCZjRYNKnabYjsWcuo
a5qNpPIzi8tDltIQa4zw6EZcytRAXqzUeXBqShfxKb2OTGQIWYkbA7rbmGT1prXlSaV2YmWanIBl
bR1NtSjYO4dvlYllQKbYQhKl6MlwFK9SkwodJVmNKiytu8HFWJ0F8QcSsNy5HbM4C4MWE430rkkU
8hNIAIBN7adAI/zaDAPLai72Q0FnZuaWD3bEsKZQ+coVDS0DjQL6aE7deS6YuM+oxRgUnzNk7so1
MbkLadYHaejKmQEXZZKNXzLy6NzpLCT5n4xR6o2YWfwIxENfqC7PqkmEcsVw29pnvRJ952uxv+Nq
X1ZjcahzyibTSac2Y8C6gS2Gi6AAE+dkTE1psIclEIToWEE17oLE+c5GmA2AnaSIuGX7pGdNvDLH
SN0WJP7PakUxLQDkM7kPQhLlIuuq06gwO+4m1Gz6XyRHwqrdA1LrFlLBXZDVxlPXqDbbcZOEINV8
BJe/al97iRS0bx3xetMhLyz1jhpicrILCKPvgVT9VQbNVa3KXSOqlKwJHkWUudNsf9qB97rBoWbr
wxHgvkgNgd/IB/teOBgumtyr5pmID2vCT2CiJKGRbrHsgzopnpx6QECimlxq5m2UWcyOwEURlyVk
RYwGKwo/G36zIJkFcuU1UDNkKRCIO84bkhtTTz1IlbdK8LnHNC42bEQUMhLTtfExfKgEnHgYzhQa
CriXEfWpRTEqnANLm/UqPY1GkHgZp4utRKtbmVrSwhmBfDbEJboBhgj6QemPTkEt0sX5GaQQI+nn
RGnERIYTkCJ0JuCQ6iYsm2RsmH+DvkWyoaYk6ZKH1CkM9hn9I/EfdVG3lnFqNFJMFScOu6DVGeGF
M39ZDSY9FpP0RMVAAAZhhcGJQ+RojHRKMHmjyCva6aJ3Hhril+dKF8VNx/e3HMM+5y3RVwe+HT8F
78gKkFVGm8W2yxplR0YUw1eumesRrDDgN5YR6Ny5pyjlcYhrzsXIj9wVnDADJ6Qf2fRfI5mqR3X2
M/gWf8gA579K9SnZRYEwlpRnP9AGQmlWi9wTdbga4CJjZtTLmbRXvydKVp7HNp9zUgo88i46+nPR
R959ZFnxCJLk5BggXAvI6ku6HvRzIibruRFWtON2myDgzh6mgmgJp/LZn87QRvKbRwHZX9rTAbsJ
zAnmkIcbXWnHdYYqQ9HtpSEP7FUiXkWp4HcZQYKSTiCIryesXX5uqzuCNNFB2qN8dDIWq65ldBwE
UU7Zl5hueVkxHDV1WKDl3rfUhquEUTtH+szzoQCGIvNw4kLTnSMouRtBdCXGz/QjwJ+h2aRr5ryR
yOUWBpy6VjueXGZe36ECcjGnI0m6BolW6ajPmManrPPLfVKaHivP0Qn079jy4mUL/2eRkcNYoyjV
R+hMZ+AqV13nyMEE/zY1FnQQSoYoZWd60bnGk+5Oa2nwfSaUQEXzPMcXfGSrat6dCOxMU0GZHrnq
hYJXpVUgqTANSpZBXZm0ILNaR5b5NtrzzzrKaWkbDr5NS/PXfkXxnNoY5WmcpPAsVk5T0O0R4iTx
gtGg7AZvl0bXUP2WR8q5JV/sSPWxt+0jgXnDWY9d+aJ23OTMCNhfZXADdfIsQXuB841rLW03JnEH
s6nLg8Hcre/jZxeyOS7mB6CUE10wQbNNFWpOjB8IdLtAZpyx6CSg1mWcQy3Osa6MGJAYB2CjKdEQ
3GbgJ1dKazGNwZOTBdy8ti6XRUm6GSLwEynvZhOMxQ5L1aVRnW04kiq0mo5AmZ4ir2ADakdy5d1Y
z0aj+W8DeCdXiEVphr772aivLYevjNHVq5M7W0LP1iJR8w2ZonyJ/AnvQfBtOgX2xcJUH1otvaI4
UcjVx+UdsOthT1dHsY4i/aW0KUSXI/jZfhTNPqmNGyZsdz2lJkWOFQEpGhnlHnrS0onxhRLxT0tP
qwlGxlM0IiMy4+/igV8ldh9KnaK9LAzWsmVz2UNwp1AJv5U0zGGhNUW7sgv8kJoTlkvFHMholZe4
7pgcZwoddoiR2O1wudqVOA8h/gPa3tiEmWOHDt6a0coXKnu4gbLODT1pyT4bqsnLTHFO9Gufut8x
bMQLUpuzjlL3kHWsS+/0lMSl9k5Tmmd4myun7dDY5pz4uCaYfTR7bdv3NXtQbKMIgE3C9Wcq1whc
gWqwzvvMn6ULVlF0NWbo9lwb+Vrzza2YojfZRhdst8veyg/q1N2rlbGZ6Fdo8rVBI6E2wa3POZz2
fm6CWoAMUqnpW1zwy0o1WZF4P6OXrzhFbAUAsSzU39wguDWT9jJpHcwpiQEiK7iCppsSW0c8AUso
audWqhsVAHNGBXxJu5apoMsV9kOc50dZB3Qe2nsTenAVFN8nB73ZDq0tC+hSiGqRiOo5hjIqlAmE
uuwWOeWPsXQ+m9R+lNLamrF5FjPSB5dt52tfeaM+GiAXxpFyJ3nzs/Z16PydWwcfjRbc0S0xH9rt
RVZmoTc4JALja2skF/QWqu7mHfXgBT3pLxrg9BCQTFbfxzWqtkZJtjo3bnarKkhYC7SLrhvHaQo/
QAsvzVLcZYm9UVT4H80mhfRlVDrqjL1zwFn0jn7sK5xmrbWVGDHU0dpQgfcqjPoOte1o0EAzB580
Y47s5T2MfLgDqwiW3WpSIKQzjH+rx+SWRWPoWXG9ZaIQcnipYfvnQvGsrrGWvYBa0pMWVQPIE1KV
DhtvGgKcXnnANLGjzZPBQ8cmNZGzMSZiIexwsy8DWZR0BNgOznROnYbo1RdLB8qncZXSd4gfI0ow
7mubVIE6Ueukh4MufCqJLJBB5M8g6Rpc7jOxIQiuTolAptI7PPO+LhhYdxXaaZ11NxLh4DWMY+dS
YRChg2SQXevA3tkm4mcXfQ0ZDqS0Ll7hsVzzkv+hS0Qt3VynanRIeUYFQ45YSJOmlHDAwvpcq6RF
OCU+S6U2EL2tczsqZ8NqntPKeCEZRkefbF8Ij3MpT7yUXlMx17P8aD2fL0wtnsd8xkaYd0pH0ZQI
A+eHm7xscNUHaQSvkM9olbATrQpbeBiySnZOEF66wTKfqKEDJQz9dl+yb7tEVfOijfzlcnLPuRJ+
GbU6nJ1x4rKrnPBQVekX7lHdw+1OL1vddC18l/BLgE5bSRPKRdPl06lzU2yIag9OgwzKoNu7tIi+
Ykop4eGWp6r0j0kENbmMMknwo1LKB8DlpDcY+ldEUrT2GUu0xqZjUt8TIoUNwVG77D1XS6ynCGkZ
01BdMFdgkRpqd9h0JcgRXZYliwa3utEl7yXHGTTqcN/LOOHMKeW6VuYCEZ+pmwrzbofnEwGytllx
6ILz7Jj/kjIrUp4TUnTbGtQZDNFryNe4ULqE8siJ9pACNzki7rTO6ggbvf3UTrXN7UIwZcK/5XDa
N80cFnKPvN910U0YbkVzGWwoveGAE/pmuMaJfCepp3fpeVHHZgdcHLjzZCVLIxT9suyZVEDKmBNv
nLG7Ej9MN3W4LZANWEWrY94btETotQv6ntMSVyvbtabVle2kY72RZm9eZT1edcy4rNGGJAinvCqc
mpc8CQ1SEP5bB6gepbgOV1XSTuwJjRQc8gAZyH9hIyWXRh98yS6d+0v2QTYXlbCW9APAHVEhabo4
REXX4OhmpqUld2KsVhw4N45/r7nFPYaCcu36vCJ67gsWyWIP/mS2xcXo3oO70evo5CrdW2KVH3Z2
04rYqweXuZZ5mHT5mFTBOhmCHYErNjUG1Rl9CjA+JL0437aoV4J+xAo7n12Zn4kGv3pIzDt3MM4u
RwP8UfbvPeH/3bSP/3Ki/xcVYPNZnL9ln83P4sD/wLG/hoHzH/m86zrq0kh5+sw/4S79L05k2Fb/
4nT9/S/8oQIYv7kqrF54H5BkMGaRw/tDBdB/MyBMuuB6cabqpv4nFcD6zSKSB5GXUikiFnOr9h8q
gCl+m+d/rqM7JkRxmqj+ExXgJwa0SiWVi6UdTojlqDrO2L+OMV217U2ND8uQr6dqBZigHMjgBxt1
jLdAHNblj/SX8otppv5T+PDH65oGnwP52bJtcyaX/Glqrxhm2fs+r5tYqsEQwyarW9SwFEs92wTd
7ENhy6v7C8mBNI6mk6KW+yKI2JhKHjFkMfQ0uWnYAjD+vGJmfFcH/zniuIbXwcAShJlAzvF0DVaR
fPrFLBaH8Z+Hv7+/e34YnSSmaejWT+9e6AMLHN5agAblXkK/pX5S76659TXXUY/dri6jtQ5LN4sB
qsMKHFEV//k9/KTe/HgLQoX3hTsTrcj86YdLWvR/zccTEiQuCNFgJwNlCwrI035ZAa7//eNyJaKG
qYRIbcf58e9/+rHMykrVYeRYTn3Npas/+6n2Ao77PZ9QH9qVCD9y+5sfDytsNutCp+u9yXZA7UDA
cmCksHJhuneO0K9+4OxAdKx7HP6Gks1R6+s/fy+zqPbTb/PXNzv/+5/ebJMkYHEt3myrfUyTgAsT
PNvsLC2k9ypOcQfbnkPENOFcmSBvR0+wS2BK/eL3+RmDzQ/E+0AN5P5Gl0LK++v7mMwKO1A6KThg
KZVOnW7pm9YhVY5VCyU0NjnIANMY6VIOql9oE9rfLw579pUTH2b5UPWfNTEd4ldrDwEonJmxx4MV
lxktOFQXG2a7t9LolNC2jErlkWq6xxuPHSY/DpYADRR070qcHY3hV9+I+De/DJ5dFQgdap2AXf7X
b0Tt4nLEqMELs4m3BVUmMTpXkflvFt2LxG4fs63F+KrAI98rwf3I/jFxQCEY4dwXETtLRUOIU4Kc
UbCxr2PUpr6nGqbIFc81u/dygqtbFvkxdIJNEZHCxYrXJ5Rq0+mxUOwRtmiR3KUpQmUyTiudUydF
QFAGOJe+yobjkq31a8ppr1HAKIS59Ucy+HixgvJQlmxaVBfhs07l9xYeoIDb7OV6+F1thzff5VbU
o7kJLHlxyeqs//m6/vtCjSz3f788Vuy/fnmlyH1jEjQzm+G0jCr/MShnJBvkhT6kHS4KN63DNioU
Rbb451f+CSI1X8joWzy4HM2gJe/nV8bw3nZ9zc+WqwxyZUTwWeOcDqAu7sp1DilnMdds/OJV/92i
YwmkcNMyNE512hyz+NN9nJoTpXjqPHrDkm4PbN5SJXjEy0qSCyYnjuhjpxt7xUWEzb8pabbxQ4fx
Nic6dnmM7fMlNpCb45PbosvkECntkfDoo5P4uzbFgROYv7rt5t/gT5rg/E395S3/dMtbY9T4QcCa
nON/DaxiM792U0A5KrtH6Flvlax2dZAilwfyF9/Xj+/j7y/ObT+vNfMq/dfvi0O1BohGskhP1doZ
w0MkD0zvd8LHcCPGZ75KLzHVc0tehDaZXzzQ/82Kw0f/16vPj5A//VpU/vnSnV/drplWmlwberrt
dfvBzNtfrKx/3zrM3/K/XuqnBR6MHnMdwmt4VzlP9ymZXiokISz/82X/7xZRbGsgPublCuzCT3ec
ytNXA+LIr5k0FxUTXulw4x3sXGcgKlEt6mesi4ep5/mbs4Ea8lvc92diaGl+35rF/hfvB9v9368v
25pvQpuiWggQPy2gMADbGgmCySez7/WYAN413RD6KPzTyWtYn9r6VaVPSOEM0XfPk7JPBtgvKhOa
xk1ffAYncfKIeXhTS45A7Le0nK0ez4I0VvGb5RlPbnshivq9JRMwvlnDJTU+6Zafwe0p3U114pXO
uMAlfKrCfpXd1JCUr8LwMDA5C5nmd7PtMYGZTB3JWsCv93TpqfJhFDWB2ljdktb58gdHOUL37Q51
WVGXHb1OlUEDOnFGWlcu+AEqA7XXdN7TXuz8XBzYxNKUmZVUDvsA4sOcb2GkOmI95ApRCuoK9UsZ
WwaDN5BkRWjpL01QfsnAB2ttLW3siota0fXFQBEOJY0RordKbe4Oy5hGXZo8D7RTIqSYbBwkf6K0
vuFRX0GU3WkS2z7llMsSl7KtVQfJSGjRusxvIUkWmywyil2V08rQU1y1dkQmdqIx7tAs/SW1g0B7
wlDdJW14SotsiwpIAEjLLpWNs0txwO8Q1TZXWk1HtoZsdO/o2keUjmQ3+mZf2tcyp9fbclA1xnJh
MJXHdHRp1vTQ1yutzYuVFqRcdXp4I4g7e80uJD0P8Ao5M/d35KtWQ5IalG5iU/YVsk0G2fUKRSCO
rKt0P6mP2oacs3EFwtF0O8aYaXetR3dVKcOjJJ2c5+YNNZnmR/XoZ/5W6VUyaWkJiMpMPKXNKiZu
n7FzY3CL+RTMHvk8tHeUT3Y+K6qVdqj9+wGcuY0yJxNsnKtMPgY2Jj7AA8vezu1NraCflT0/eS4c
Fz1MNiaGo4IEmTXGIdCiEFmsKOhsiG6cVRDIFhHB5kDf2By12wdytEvRXX2ABEnCp8EHvBCwx0BL
SXovsz2s3BKvuKp6Ju5mY9wm6T4WUErUC91SDmDE7j6NGr6nYVf3X05AvbXyxFj21ucZcyhfHApQ
rlacLqY4BcUWUvkcaAYP4iezuacIbj8iixJYtw+I9vtucja6HNuN1MfraJybdGfbW8YvY2Y8tBZ4
q2o55DxA83udHhRD8czhXsFZYUHPm3AlLJnqj0+1dSnLjTM6R0Lw9BuUYN6YBqgPZgfRFo0o2tTI
B+8YRP2o2QfVtXe3mnuPyTEynw28mc14r7You/aJbNlmSIYNbHDzkXeOST8d5J6OlXSdCST41iCz
wzYo1yn9riB7YV+EBg0fvj/A3KZEIP6WgQnou4Na8dxXHfDH9023scIGYmv45djJ/fgQoUbqfnZO
GuQSs12a9rig48qz248633UAgXuAy9GGY+4yHr6XlrOvwW2Z4RlNeCXEXewfivgUQ1APK7zLq1JP
mZCSObJcyFsrxTiR8XWTcJfq3IjBK+nJrRzngFG3FNS5gn2DOlcu2yhi+t2D0ssqNLeI4yGzr0e1
bFiRqulOV8m8J3Qlhg0wKweryMrFwRlFHwH7xMwnP8YIPlRjL9b0rQr3MUdKaYJ6nV5LuqycikVJ
8VTtZNDmTUmJ3NKJO3tzmEMWy0qPV2JjdUgNR3w1xomkIPxsaCrbSPlu9B+96i5RIsr8M3VKqsiU
jZMZRPiRxAKc1eFOaxNs/klwAO4wZvdOfkuno9IiMECuND4pGolxttNxu6j1RyO+S4kl2sCPV0MF
Y/LoDnBm0yfEqppc5Yzrp4mmjt/E9FyNG6v56EHZItwjHxxsf19fAxFs6NApqmtEVKN2iaMpTyF1
GQ6MltA5cRELceofNDypU3dN4nM5+V5XmN+IrR1a36f1BnSzmV5ADNXoTZtBZ2EpkUTq1g0Xdm/W
5wjLDDBnknXaMYHPWFM5MOYf9fBstawQzuQg1WV2hDZx19p7Y2Bvzng0f2L2t3JGQkVL6ivhIB/Y
ARTdxUVVTDhpI3VzcWDsJSqxr/qd3p9cczeXERt0lgWxp0SuZ2TQKhqPVq98phOl64hm5MoUGErw
xBzUISNVmXYPMq44Pz4EpT/MjhX5FNaiPoLfx05UcAerqoxWCsgBaD2Z8YoZfIkU3jUM3MH15n62
Csy98loT/vWmD6leUuVkP+lTdam77dQ/4DDaBwokNjm1MJAc8o626zXjJXnG6BVvBie/FvpJZodJ
LmvzSifdKh0hERMzekJPXFg2FGm8Frl7LuqbrX71CM00vEblKj7Gb6mkdTttvay7ynHruDw9pqtg
tqnIQ9bfQntYZeZdZT2YfBagC+0h5/OU+1CH70NsoaQxzsb0zei23lJHSjkRVjK6UNT8ZiXvxnvC
Ai9WokYf4BNOdCk2C/x4WDO22ReI7k2Hd5sGpIafP9y4kmgzCFLq7YaDqFaTFUFIkOie6uNk1h4W
K3xqKJn+YoJPxy24zca3IvGcgMfHsz/LocswfOvimb0JXYA/nH22Jn6ywgA8tZb7PD3WtCNVhyG3
lsnYLQt9Zx9FCEXVcfgx+Xn0YWoX/N89ASbD3/W2smRGHtjXsH1IDcbpBVc9FTU94DVF/SB4cAET
2u0dQ5/O7HCGDQkmTK3sIeKTtMxx7SijvrAiIFVVELdLrbQYqJeWdq59YhZtzq0YquV3rRralzjr
nxWg/2vRjmBGBY+qOM5LTrWTvHOdQVskWjEuqtp4Afv95lbOtCYwiUPFpdq7CaroFAESeldHUW1x
1t2rOU2X7YSC1zgkMMPKcU6FUVOsi503x8IHTq8OoCTwbTd3UHYJdlqp3JixSo9gOQyXCbj6jNZ0
1wRjoz1g7u4xGt57RWsvWh/Xp9zqh11hNqZnWsFLFMs726Ejs2/tA26emifgUD4Alu1oAUraJ1j9
nwOZ2KWRg4FSO4hPIkGGsxOA/CAzTlDqvsNBnntdiLfZdfCm43RdDwIE/+iA+WgjGexcH4uE2pbV
fRQT0Kp0882SdbqT5hxbwH22EaTjri2GBTg3jKGmpPW/FwWLZdVkJ8vu0JdksQT+s8M8eIloNZqh
KOxIa+SpPDXv7YiCpGgi18CwRlkKtzEemTqsB7pG7hwYNNsiKhyvSQra0Htkc9DC4cY0sSIwDwuP
WeCzF4FhT6uIcRpHzJaQWts1cZsYigZMGqMJ4rNFIHPm9d7XmFswI5bhStdHhYWptpa1A+bMLVJ7
RRxn3TSiJExRn9QaMmjUo+rO3vJlQBwaCSKM14lFqqEdDXqWSxxfBMZvsIWA0VToZ5Wi+ktqPaED
6sBgUAE/f4A0dHe0lw1WtMWPfJrSRUCOYbGKiS1oXONmxsY6eXrawoHyK8H7g+jSw2lcNBE5f7Ch
fKJc5RKXIFNZRtQvzNI+fkMoMoi5zU20fnPKAxgejhW9cMrOdxTOHAJhf2A2RBNSs7k4LN41uCM/
nCzR10FmvFQ1INeigO+j4fgXrZ6t8a7+eIUQGi6FJCljlgMrGdFHg9SmRmafuDRV0aIcly0NbN5Q
j+kKvgfHiYRjZ8G+GRETt6MhmB677dxMrcm10s89C6WgWsAHWUf7EPUJ2CNZMZv+IvGVnZhPzo1Z
FkeMGFh2GPvbVuEWDcviYOGc9ey+Y9rrmJtUTW+tOodllJYmL7Ev8+A6+TrRXEW5q8qAY3BXfmuI
ZywrO73B90Eits2DkEjHmW+tNVBq66zMybbXmDp7Zzs5ypdsw/uggv2Sucm6DaDBCVgMfY91sdPx
oTXSoueuG3KOfM4pETErdcHYi2BV/oABAAdqTQhPzRKvmDks8YTz0UXbb6PuhGHrCVjw2vRnqZjA
7U66xsZp2ztqVR0v7zr3WPTu99ZG7sZXEY2NsyoI3S5jy+YAMSvMpkGnSq8UEXyL6C1L8F3JxD6a
kcAC1J/0Xpwk1RHObHCAkWZ5rg0uWvWRfIUWffoUc4uWLQvu+bnftlkYifqFqMhy3UfE4XUGPAkf
zY36bdb29SFu6rNDqDIbdBRffadxVA0KfMn1NCqHyKGUzRgxmrfVRJlWM3nJFKCxTyGPgRQjm0QE
b3AnLovWnA0A2Ynp9Iqx/ok+KKQ1gcNQpWYzMyv+hYEtkxtn2TL294J8YrttZYdApj2BPURxIAX9
wYmsQxWLszG4lx6HQdf5T5SAn4MJdKdOH5VST59aY0ERLxvPHYnCjaprLYK2OkaVAeLCyOkxMniS
ppm4iyL7PTO0wZs07b1Mh1catwaucf3sZ81LWw3qStXZAOUVD7RcagJNe3S2fsPsK+Cq7xqtZOA1
CDTLzPa6hK23U+eGs/TxWfbU/kWReS208TwoAnhY/qizIdd7gsktjRxRSimOKvyIQb6uMZu2V/7I
ftuoj5IdjU/90lpRq2wdhqTSpwp6xXTQtC+8Hu9qAxOEcNNx0tq3lq+7AkWCRtNR0RjcYle/6pb0
zCz5TswNiCRua/McR9mVEYbX8fXBRXrLjGQ7ZM0lhfUe8Nxja9yRpWL8h1WtPRlOxCNBPgPXRXRf
QNHi7h64W6pHi8o0kz3HGD1o8bBU9MMkYN4WGad2bVibsfJC/Rc3av+ipc1hwlBAaxOOm4JOMCaX
x8ikKSgrwf5QE+cMt1DVvqs1o6ss2yqj+xgOOWEvY9+GVEZXRuUplJ5H2iNCL9wQ14vlbiLkBZll
WybxzgR875s6Z3zijPj2+vzdVfsbJMDbUL3FsfXaAENyjIEd95SvBtV+DObnY51lR2gdC6GDeg6t
DGBSWV8V/BKJWnm0obg8HaD98tmqsd1K4vJDihtSsufJ/JubMgA33M88B/igUH6u2CthGVdr3ufy
nNWd2l6QtX1iOrrJoeJVg3KTXXc1tI6TAr1BWmYA747rHYB33CCBei18PO9p+0QKvSyaS5xDYHP0
9aASUHfz4OaMClFf4vYlZOtC49R3P5Ryp6jON5qFtGXWBxSqqHcqPIYy5E1g6v2yBvYBXbjXVfKv
irl3CvtkO0D0iKebQts4htinPGlXQutOwmKsVtasB45JRCYNyr2RiI0GKVcfrJMPLY1KoNTnTKPf
pVgACQYOWyYvK8dF7OHw+Wm43JhdcZ7ZH0ki7gwmTLZyZnRz7xsfjH0WU4DoyClObe1TXq7NoD66
urGDorYacab34JnjOeRc9cN69MOjWTEJc8q3MNO6hRrRjpa5j5mqce1lD/hBHvPGeTAM/Svr1cfB
UNZK1nwf6m5He8m+79ivZfdl05J0b+pbpdvjtg3lxe5fbIjXiYH3K5j2YTl8C+S8PDN0wED8jB6A
W/SuMIk2TGnz4JKx101FX0G5B5VeMAoEJJKMXhS3t07Gqac4xiHxMzA+dUTRe7VrBh4hQRVwlyQc
0eKgxklj6bOn2MgR7nSX8jgO90lJhDzDWTeP0zwq2vDHNGG/FriNVqnrnxjMO4ug1kuK2AwPS+t9
XuabUBHbvBlOnUHUIbIEPXUIKqe8InRh92V0ngbpvwifwElg4A40Emu4hh1KHdt+vD4gkWHbbHqN
eYfSPdCAx06YG8ZTK706RfYbndzXMsavmAp+tG5pUrqJ1Xw4ce/xQE0CMGQYlJHiqoVgJEiy6JD6
zaE0TzG1biZxGcxccURwnW4iv+lOU+h/o59xmRsVxY41Vrf4iQ++NHsc9qVZvnS+j0/OGhlHWWun
mDg3FeF9UTJcoETt1KXZu9vlsDAemAwcJ8W8MI2FaNmG+wHO3rIS7V0kGSq0JW5L6EvtNqKQe1C7
b2D4KYyy4D8VjXMXBTAPh+aMOV0Ql1mlWfLR+JhNYkPe25RkQZ97NU2QUR2E7y6tHyoYM6Oq4Ttn
lcJ55B7gpdKn6izyARysshs+RXPxA4xP2mfqFnu+AliepVJfq/4T0FFi3fFcSIObEVWe22xZioMc
HOw6aXY+saBFzoCJ4bHGVheV/lzFAEQFPxmn/4kxpNPXG6MuHpprKJnQwkLM17p77Mb3diQfss3s
h8ZdZ84qwqlScRT+Xe/4j9wp/2/Wk//PUql4QgTCwH/dWXOMgu6nypo//ps/DCnqb7OzhFiqZqrW
LDL8bkexfzMhpqFWO+RL52bpf0GpTcjTRAGJq6IrOdr83/wfNwpJVttSUSbFH//6n7hRNN7IXzUO
fYaw6e4McLNVHh/OrIH8SUhSMk1VE5/oR+tGz7Bl1ghI264yvLqvdqpenKxg+p7I6jKqyROGvJb6
k3kLmTOIkHfZgEA8jPWrNpDCioA9MiE99y6DhiyWX1FB9+5olMm+AR+80DrxoEfPosCTW2bJQYYN
VIfMuFOshjZJvbkVvg012k6uYqAyQa+Cx0CnT4CTiNWDOPqo8H9kKkU1fj4+/Iic+m38PiY6C5h+
X7UF40V/DHZ2R91WNGHxojiRjbuO7b/wysx3CHrnzy0TZ9fyGX2RsFE0CSzG0B8j3dqFwzOoKIpk
CmPJg2DTJRQux/yu3jjYipeN2P5claV8aIFtdUVFS4ck5tAl6x++Ukp1nVUPwA1ECKbhxBJ3VuZG
XjNQIWOUFj10FlPAcMqYikpn2k7zvK/SMM6hS3CKx+lopyblGgRoRUS+IejFQmELrk82FZDBOg+y
EpebNpCYV+cAYJR6Ei/vPvHr4Szr7kOr8X+2MDKWAuA1jWx01VSdiDZaHa476F1+HhxTBD+PiYL6
Ili+tmYdNAe/rbZDpZfrCWwHswX7pVGBOcRWuRmHMcQLWK/7ztjbojZ3eR1OG+gp+DBTA8xID2Up
DL8Ud/gmlX7N6Z/RGN1pC5MO0wcG11SnmfVTxb4Ux3v4UqrOLrbxlmPfPhvUqeacTYa6+p7Q3Yvh
f7Q9Okvn+IbLKYJqiYcmG5wVFW/fbJKriz5yH0SmMWyzoJYWiJQL5JvxsdIdHkbNRPRsCHDJAhpZ
TikRYxHMpl0dJ/WP6wDWV760VKVa6gA8znA6ixUTdbh3RkQcEKNpzPN2YWe2y4/EKEXp5id4nkZ3
HVEqphLWTiTMx+XEKS3tc/zBxVjv2hx/g4VN2XOH8MmR8XvmZ8chgU3E+EO//Qgjh43G7ryjJ242
3k64qoF3wFbCnuof7diurm1cKdsYXCB9mny02g7f60K7CyQe2tm7zFojVn1pa5sfHtw+IoNN9Kze
JYSnvR9fRxpozKJaTqVLpTVpetNApMxkjv3YJF+lQy6j49m28Esz/QFXFxOOFebKMFE0Qhj/m73z
WLIcyY7or9C44QptEBEIYMEFnxb5UusNLDOrElrLwNfzoHpm2GyjGuOKZlxNTZfKygcR16/7cQV7
jpsx3wG9ey+M5FbP2E9hRLdwbE8+5ZTrLhJ3Isuaw5hB0WgdLgKbk76VeCtqnM/txFdVuQQyyuox
Uh8FUOvCaR+AQxEUQjlmtsP1/9jSCrsKs/qdRNEG7Mvabxj7C/REQLvNbRb2amtk9cTgb990pfnd
kD0Qo7/ORvmNFzg4OSXRoEhUh7h3jlagNlVHdq9q8HJ2BZBA7OHmFVfLMhTnsNLpbFgZk/EzaWvc
SgTxvIHy2xlGTzpaza4BVLSOI3KWpbs0Lhr1I+yfZb9RMsQ1nbmORPDo4IP+9cnY1tSxk4ixEy+2
4HCiwEfUH3XWc5Ko2F1iAtgOTvAkKiM92EiR23Ck896dO1QDgKxsw+nuirGuB2GWrKmAYgVncsgs
nSOJ7AfqwBHHw885mI/SdaldF+2LFJTZTsZ3rSl2WTprgP6gtOqeUqUU0I6/kMwLHxRHzG1oI/Gy
Y8gxRFCQ05okHsM4ZoStvG3cg92NnYrvycAnZwuIWoF+wpl9MKi4hGm0IargsVfKHFqJDINEePKZ
ZXSEGrA41n5uQAmzsEEYuzqjlrjDes958ctkWR8P9m1OQWcTTGff7U80FK7shtQcTTLklcRVrPNn
SaUOhPZbFeQHEAbrONfcna71asTlT6eyr3pyUUpxlczes526834SFPTAMbvAW053CWZ1Mp9nv8t3
SA5HW5GlpQQEtTc3X8yKpRua38ocINwvPnk/YY9Vte8EyZ6nntpEhWslGcmLvLnk+JJQ3Ax5eZMo
f2MZ+W1rA/u2bfYF49kRoARL/5j79sVmG+8ggcXEK9gKsIIQKA/vGK44k7MBENNS/7uuWIT11nC/
rMCKeO+1X8S551Uk772JPVkovhxW3r6P/Totvx2dbFOGAorUVgOcvcTz10MUHSlIZZbwUM8Jz+Tt
vplG/uT6tpi/gvDbW7buASEO/iTXdg5FxguqbLzHRLf7mPKywDFfSqR4EXfXINsOvR9slaEfgqK/
T5fAU9XtzJDIclqeE5N8D+fhzEFXJSTWLIp1aLO4N6hwSr6omXoOBLOj2Z8Lo8W2Lk9NmUFmtF4q
29+6U3fNMxeOCjKzQRY6HnctW2+SGDuEVqK/cuMDsMqAyA2uvp57dQJAT3U0K81c7zsTEHXefU1j
el8W6dHp4oPPU08VpO/tFoDddDJJDcGT0K395DfWuWBOlooTBLq2OgXtPcQE+hlZm3fGzRwr3nri
Ctka+YQv1CymqzzHX6AbyYJujjlDlw+ND7WsKt5LQYdf1dSKx//MeIM5F2HA3fh5xd4/NV7ckYi9
qwF9h3Vr3NSzACtF5veqDLPqgN6+IZtwscsGZbfsD0EyPKQzmppm0gCvoMVTmIvxho3Dd5pm3nb0
mojdjbB3GoUV3xBRVFBJ87rOCdnZAQwaJKp5LbIwolrVMo7JEggdI1K0HRmFk5wwcPR2F92XLiWV
fTDhA5W4E3qLKgVw3JxTclheQaAeuQmi/axAThQe+5d4oa56AwQNa1BiRxPcMqBnjwk+7HXi67Nt
KHGyEvkkOy7aztNsNqm9ALYF2XHyLdSB6D6vumG95LYKbSC+wIpbJYN942Wo7e3EJdJWk0sEGm29
sKfum1hBt3XFkHymTq5fiA8yscKfAXPN7GINkWSMxYfoNvkhcEnDlQN/Um8QrAh9vUkDAnQLrjtu
8RKMBF9XIzkxwlCzl0FTR8mIEW+EyNFmF1Qa1tTqmJnBp2sZdJYy92kzDrbjwlijKNShET01oWxD
DSTMKO0XqrKMfUsAYF0M9IPDgOLyg9gmh/o5WKoWexnWYPbI6MEZ8s7anOIN4qTaDFGSAWdq70aC
a77If1ZO/mmPrMZzkEJEFzvMg0YXX02WcybAtq/GdN51tJwMckvMPr9kxh1AI6CxsRVs6ilDt5b9
Mg8SvihnhrwBWSHNniktOJYegPu0Zh634eOvM9jxckHdxbr/DCtoFTNoUNZSPR5Mm4WVGdvfLYEK
sGK+zUzbf+Ou2JP9vLer0eQtzD6e7jGAEiUxh3Hh73kx5OHY7TWMEjhztseePE4MNpVTSO1M5z/z
SynOWGh+zlISbC2EP48H/U6ANlwh4dSnsg9p0B0FVavmslIh51buJlaPOEpu/ZqOV9oNwLHav2hq
3cNSWvXmiaqk8i55x9ztHsnmQLfI6A2gfApU/0jgFc9+RlYQqHIIh4E9Y/6lq+rKIA1zlYk63Zq0
yISBTeu3w8rJtPwfZa4/RFB+Kbe6VpwkuL+4yYIATj62pnghBbLUCBVlx172iBDF5Vb6Hg2bLG/i
nH54S1HJHFSBe+Mm5VVcyuBdtRRy8GEPm0mQx3Y0OX2wqcWxSYBUThU8eCNjRVRSc4FzkpNBDqGa
KPhCKyA3drEntQ8c0FQU0OsHqtg8vqSl/LgbXksbD1UQ9VtHQYcFtIKmmcltqLBrkpqp93XKqoLQ
W81TusivJ+w8sAk0LqCcL8ZulbkyRRJvoZWyL7eobMBMZKxLz3jLUzYikDpj0lMg4E0fxaYsaOOz
aw6TVoqGmVRHuh/fgwG0WIrlacPVSJiHwQJdZknIhoPFm7wSGHdZngSV9Db2AviIDea6VEK0sL3s
jXqLbmXUzUPofIU+qqEZ3kgFNFvzANJCHuKheJ4W97q0nIdBRu3G0CGqCHFm/vUZcJE2ajaqh9rW
MA8CfAqXhh7rYE/etor4NEO4G3nEwsfvg7spmO6Nhfsps5lcUgbioUO8M0acP17W6w1kNkG9YZg8
0QyAlE6Z+yYfxvxC3bpxHHuOlINdbAAU4VPpyX7zejxqpSUfG06TElso4EqeN26bt7ivOKvhJTCA
2Hne9NFwYFjlRUZHBUJnv3y0JTaPxLVwqwzGvp889ujudZuk2Ro2oX6pqb6kONqINg17CBoiEpCv
oAh0ZgLKZ0P/gw+GGsk5y085pTy3c8PnxK/gKilnSjybYR944M8ak7Eqng5Vq5t1KQjoO32lyXiQ
f23JUlxyWuIpSnODk4+nWkQwjiSFgp47b2q13OdjUW21S4qCZ/CrU6rr3AEKXE6yPykSIQB4miMp
7nCdVel8XVqTQ6ERD40QGZzbJryxB1LTlHH0RHQTgAY0+hKTk6+Eyq6NCZ+JJTNUMqM+jEsVQiXu
Q81aVFTBM8JHtZ6i6sIO9gowI7ZauCoJUbOsbKO9ATByFVGKuoLhcVSNd+KE0/Ce5QjZGxUrk7B9
qNgBrlOPixMIhrGj0OEnyW0q7d3+VaYsyKrQNclim1/eknglTWYfrMqZDkY1Q8stPOoCh/hHj089
7YHBxHRfr/Ogd260NoYL3x8fQzwOe1aFwSZQ0xWvXYK9cXLvJYnaRRR5Spl/OQwyGzpFsLClBcqB
daMoNu0tw8cM0AHkEAC0sQ9a3RGlj2aW9kyVYLUyraB7cxsRMcoZ3WruK7U08vIs7qZT30Tq5ldv
i11VIbUK4FDsnJuknEqAmkKMe9zJK6G9D566DfwLHgz0lHLbDOadEMmDSOXGlOMxNdy9vzgKx7E6
GBuOu4yyGQn4erJhEop1LGxvo2Fzb7nQN41qFZFW3HiD38yX1ilwAsYoudkwUgHZ40EIPJkCPWC3
gndWcSNqbf9oes7/yg/qV4GKcugdjF5dGE3rKMdk5rpKA1i2OZvOfp7sk6HxoVd49tEY1JtjGZm/
LfvUuZpo1VmX9KVzu5Di80idFi26bG7dGqE6xe130JRfyxwW1OFLUVA9YdQnq3E+WMWPrMIoc9Ud
M2wwRPMCEh62pWmfbMGHUdKXfLEGc/8HKfD2dz/4PxR9fksLaNf+8z/+ycyPvAYCWbGo4cXvmo73
JwtxR+mXydEDrxUUJhUOX4mBYFL/GMvimDJ2V5H9u4/67xJq/zcS7P/ZGKFvmbjg/wudtsw/P5of
f4oO/v67/qLUWr+RvAAC6EhfYPt2/qbVer8RKwLcZ7mCtgklXGTUvzYIEh10JL9NkgHiZ8gH/k2s
XXRc8K4EOdAPlz/67xFr/2z5t/hrSDOSa1QepRl/vpRKiXmyI44A7akbz4kyP5x20Nh8KAXq23T7
h+/Nf3Dh8s37UwSGa3fhFS7xBnblnuUvX9AfpOFwJilVdT5nQsDC4SoP6/vUUuOxrVkxsvi+cmwY
095Cmx6K5JhzQB6n3Loo7Yb7ZmFTt11uvoqFV90u5GqvwV60agfLZF2WdMgJzfRRVba3N8Fed7/z
ryFhWwsTO+VFDI7uSQDLNoGQYINTFsZzSNqqUazMFro2fXbY2HyTyj9i4x0E7l7WwapbqNxRO7cP
REkbPMhAu9U09o+9toMtkRaAPjHBgahx9cYA9x0vgKJ2IYBDYKp2XjQSa//FB08K+6BxzK91Ph6c
qhOrBAWToTK5skRzl020LheJAKkbo/Cl+YBPSJRy1c6Sc1+5cMplHrmATlieLvxyz8u68+AT619G
l2oVTOLTSxfkebHQz22+5Vcq5pFmt9YrqZ9ylS209Bbp5YU2ZH8XNAtM3ekc44UPCMJ6nE2PRq6o
VYyUPHVuPyIxwRUAG2Ct/YXTXtUQ2x2eZgvJqjNhnsz60rlG9piXcP4QgMtTt5Df1QADvlWp3inK
Bze8ykDEW8AB2V8xZY6ChuAhgCIHUl7w1s1QPwiij3OuNn7BBpj/CuGpafJyK61k0y6I+pRfjaIA
tr5YAPbcaOHGMEA/0WanN6ztxbqt5vFTLPz7diHhx/2cfnDcnu8UZ4Wb5hcyf1ro+cXC0XdNt1wg
/ekqSKDsh5wk4Ag1zh4Apr2PFxo/MnWJHgbqA3AKrmKg/Z45QFTLTfkihthbk3Dybx3OatZC+/fT
Oju3SwNAC3CSau90OhY2va5doFuc9TjNsj77kj7dr/heQ5ocYl5f1rW3WFKj3DeoHJCUDxje+B4u
hQTwe27jpaIAx1aBkY+63ppD0T6eR+fsR+adVvfWRL1Bm7IE5KVLe8tz4OFmjnQ9bDpH3vFyWcYq
46PsAuSa4t2Il/6EZLwQ6Nh4S7MCnpZDQ9UCqS4ORUv7AvU26TaikIEYNOirCCAgnxP3nnxe1uNK
gHxyuG9bcgwzeJR9NPRY3dzs3tJ4UlbdUgZhYLvaxf2S/3LkRouJ3ghovy2FJZgj132Ve8BSqJiI
W0ItIbPSJjYqeT3C8EEthQMDH5t6igkLtSONTenMetjmDfprspRZWJGrv8el4ALaEwuWZazxMzXs
1VKEYQMwug+MYmaQGbsbMYutWgr8KPmOD4DWGNAVqECyOda+VA320VizHk1wN+JWEOU2yzExt2lx
HWpcXW4tshPp3eHSz1P5qgx0Kp5rR7foL24lowMiBygL0lQwVqbiuw9npuu6Ly4OR7xdBemHb63t
f+MxRwJL2aZ08bIbAZJQqJ4gQN9sRtkLNmAcMaNpim6djgWPoJGR3fIQrH2/iq6JuQ85Jllqs72u
jC5pzrSSuNkanV3szYr/F0PD2LUK8ZvOlumqiMxHN4/yXcOQkTmwu+qoxCgR/MB5ESMtlmIFFXNY
+7FdnLwuXnrq8owYgUMNoWE+VDCOt97INryb48euah2WSgwIHbk+fFc81rzGyX9ic/iYTXFFqWcF
EQHTmh6Sj8bDaWMO4sNP6NXx85x+NZdvMfz2x7qg0nXFFFfRKmvQtFTLujsaaX2coThuyQAMpzlM
2pvR6v0nXIKs9Vq3XEdsIPdeUsijMzYFxGvWQnVh3aQ+FnBKlrC0wm/0ctLocZxCG6mtjynHxzTF
qn3ruvHO7LgXg854oF4Td7mlCPeMM8OFz97CxAF81c3FKcSKG1c6ONhujVE6fzZnIHmN1xFaH2oy
EzSUbxoWlVDAGn9blFn9ipnAPHGlyzfsccPW7gWV2o3UZ5FLHF4Dmyg2dVl97YWLbMbzbpOGGlAE
ReNQzLvmMLCxoETCoiynjgF9V2Zj3JuDNtmuNiy0Ju3ASiv5axJzjskCpPWnVeNEW/WuXUSnJGGf
0pTcbCFV8DkmmKS7wchoXbtUa3xImr7J7dIJOCYM7tkQHhItXws5cknO2CYH20sOqv/op0FvyHkS
tNDNddcS6gU06VMtilplyjA+cUvnD4HRhxd659AQ1bCz+fQv9LUij5mIa4HiLF0O4l54k303jWb9
LKmhP2B5XEk/ecfOuYxH7zXMLcNF+1ap7K+6aLF7ed6dEtEIPloSN0ucYJvZnbu2cPOvxkZOu6Zv
7FPjIBaQ5r+COYdWmkn2zkOypISLz6nCWAsHZQsznRUOoL6dm1E1Ds1lW8YGhfEa6lE5T5+VpYez
YPW8C5flCwuaKwbT+GoOFtvy0HWQweYclm0N3Mbyr0cZHqGfcg+OTbtTJs0nRG7xLJrzkN3TSGA/
sHMOblKaVCC+ZbfaLsZnxTdyNRCVuHLL0qU6tW13Y4Tm3oK/WxtGALBMmdG7RUvFStuaekopmzs0
M+y6eJdX2mnk2phlu676BOfIKDgQsGHS23IKhus0sDmEDJc4y+7slBHUtQWtN9LyHtNAFWhPCVVl
2v2Zo4g70lpzkAE2Zt4TSiu39NbTYBh58N1Aha57jwyQ1WCHbWjLueINuE6FHT5nXSWOUgFBAouD
vS2vA58Hw0yRLlA3O86s53TW7VsaM8yS1YnNZzX6e+D/MLnyujsEooEUIUZ1NHh4rybpZxvLxLtf
thgXJerexUpqRd8GEKEwYwcf2LjyvEm9xBkI4UB0EGUC6qy7LlWfU17t074qaAb2zHVXuHsI0MHK
yTFAj7y12Tik3KWOYT1mrZQglFBE6oBNa9X2NhA/tu62WtpeWao/uSMPKEA+xYF8YAYEj8NQP8eS
BWTSnlVtcP7oWZ1IXl5Hq2B3RaELrpzBnO/6ph9XXCLuuZPyu4DftqmyMlqw8vR7WMy/4OqGgLR7
xRUq83JvxyZGmzT1YddVzXwsFIktC4LgeRTg6MhMY1rvIgxGC1FHnfFCc681Lc+owKqe+oaQWFk4
+7hEkt9giC6OXdQTUeAZtTZRnrrRD2FMptn3LAbeWD0sZlT16iEin3QaKeR7k16esLwYgXkUQ25/
DhOPBd2S/lqxhHOvmyL4pKQ4XVkG1RpemRifOmujV7NpmzUCGC7WicwwcEILHpdNTB+mJ4aDU4iS
dGFv0/HeJVTq0BZ+qhiZ1q3K6X1tY3vbOuLnlE09sTU1fEnRcbzn8byf27Y6yUTDhPYheHouCpUz
juACNX6ROCmQd6mPkPt2UUgz0eNErxiiyBiNhLiLKNwPBiAAPuKYuJ4JxhrP9h3FLu2u8mfEKrJN
rwm8YUinWCwxrRkaPFmYXGVN1d4WfqnPXYJSQVdYYpGVcfXbIPJuZ9O2emJH0+/zGlFpFPPEvz9/
AOdDfsQySxf3VT/bx4AhxbPH6ZpaxP657KaCq5yLfh/FxseY2PPZ8KznLArdV+QLwpKES+VN2vY0
O4gZDX1ocl4D2NebD4Ac1g0pVEJDDtCCInXuRNfLGyfpR+5TB1ladMHRHA11O+liosgt+uGlc7Pu
VAz8SFPagVDXcxkyUaQsUPLoNQMS/BgHdUKziuu9lr1v/ARmzEOjn4xPCkzrtWi0fjR8UqhTgIG9
pj/x0o8I4Dm90Cvb7IdnbK9USgnistbUAk5tp5sIr8mc2NYu7RG4fbwPmymID40tHgPdLQlfu1/1
Rga0uNVksmRmiW1ZU9rJsa6Ktp4JGLGlHA3Eo46olSCX46N7udSx5dverMxTkfgkPwUI6AqA7THE
3v40WHN6XwW+dxXgvn+ZBhPOG9v/va9k/7OXFqVlVkyzctELua6bkccrUNGa9KNTn4Kxy451Dt6S
vWdDieGUBbfkplyyc7N5osSZU62D8eNitzLdkALgiFXEOP9Z9E/TELGqLSKCoG1AInTgkdbbGFn6
Lp8fQuoLj7UxQsrCIs+uJ7gvIkay3pEZjmff3VtRNl33RpSfKMdiW9AnzVXuO9H3ZI4QoQutb6cO
XzEykffkiREDRZY8u47R3co6T3cDdbjjyreFhslr62dv2cKLvr4qrcU4wGF1A6w05FvIO3keHLGv
SmfYMptHj1EBjKMuAIHaWQMsmWyeZ1LsylMTWxXXa6O+8bYsRTCQkBGX7au2bxaptL5zAOnj38yf
+8XbYvbNuPNGaHIOUUke+NnadOONnQKhFilNhlEVqG3VpxSX1T8gez1lwu323hRgPTBxsifutDNc
EiSMeRd4KNehGU08yblSssC4nzk9zFBDOusj8MV0jHgLr7AUvJoxHM5YFz9FWKzhOL/Ekf4yzBGK
bmt+y+BhsGp71ysq7WxCRI5xNub6XtJoT0BIXWt4ZOtqHNzt2OME9WW3GycEYyt8aR3UZAJ9ECnV
QdktBO+Comtj3nciedbhnBxCvP/rX5hvmY9s9+qK9/nQZndNEV+ayWX3jwcXlxVx+wbKe1OxwPjl
R4JpmkOAJjaSjs4pd42bImDPPzeTs8oXwK3ZEuWp4+Q7CJOXyLMIHnSt2ow1Y6AXEuMTcfszb4Yr
lfF2V5IdTDdFxrunY30C1ITFfmKuca1x31GeGcRT/2V1s7zSGtOt3dHU7VfYAGi2YmHkW+umac+V
K6vLaDtUD/dFe0uDWHaMmEm+eTCSzGyyGiMJWR2qIcDQR36/lS1WPOVX84ajYbgd6nDr5RIylcWr
dZqoG89Z9x64BIhDxG7NKwYGrtAqwKUcQQfNqalemY0sd2PP+5AxbCDMkKsbgIYhl2MUP02BsZPK
yk9Bg1bNqeCuoQ+rsouB157i7Okg1VtKek954Jcr+sdBjSL0Jj7fhZ6il6Gwz741gGOs8h8e0Nyt
sODSE6CLdw0f01vSsSg2rOxYOcEpB9q6zZI6ARZQZqegSzFUsbVMsWoD8Wyy2zCq903N4wsQF1/o
NMp1SERmlUTOuM2GWnNNmJeUF/Yh5/iVwTRwCA4EFW2KcdL85OnpnZwgO1mO9eYbWD7I41+Fc8o0
lRvxmaWovPZGFpC1JhsnyIAkVRMdAa++TxjGDPrZd6kVsNMu8TOUGcVOrYtDeVVjC13qGXDzQ6Fb
xkm5VnFtX1pfDZc2BNWKlJM82QUVbZyQiRDR2hYs9W16KXITS6VbvZS7/RID/19T/m8qlG3TXpTe
/1xTvnw0X9HPP7Lo/vJb/o1Fh/brLsg5Vzimi4T6NxYdiC9+QriQNMxftuC/CsoA7H5B4lCMF47d
gqn7q/vX/g2kPwK0xz4BSp3j/V2C8lKvwzWvQ5YLP/75H5VtYf3lbzeFMC3bcv7MrcqRl8wixgpn
adveTuC6DqFnjpxoqYtnJZlBofYvBa8FOnIom0eChHZDJDq5FVlS7QYsJVgZBqjXplXSLYGPtZ3k
6ygIs2FxLXZFkHWbJOy/bRWMG0ytC6oWnBBtJXLjRUwiKgu8a7vG/hFiFfil85iRxfhPI/uKOCeV
kR6/dXaKgY1/V2+IiLyVAtBoURrmmhX4W7Ds+A1V1ZvRJ9Jmszq6LRN6Aupo1htBy+DKHFiBl4V3
xxP4RtYTNJUsPPRtTJEhLorrdvA5BheyvbeUgTMm7/yvqm9LVt1s0eHDzjunKPQ1Fa0zfQmdM62z
sHzvrHG6xbhYY9Pgl78QniDilo05AMuSepA1MymVEwF86W2i89nbKsvEvqH9seKo7NzqSp9gKd0H
WApnSCKQP6AtNLo4hhQyXLwpnJIDFdDq2nAr8cQDLlWYdbJ3H5PCSgqQXO4gYfea/Cj3gw8m/9fZ
i/O1HzKDVZynVnaOAEGI3jkLKr3QIwdcIDZihlxqkJ2UH1WY3Pin8gEIrHmco+bqrLPqpFz/LSLC
uq8jyNMObpmNpvwYjAj0XGSMwcvfDdP4qWByb8zUbn94QWfRhAeu9ECMeNz0Vauov/Ptd8ehqH4L
Shl7X5DqlG+o9xiVqDW3NU07027K0TCwfeEHLZRcW7PzJJFNNsM0n6usUeVuLic22zkE/TyJNpJm
LzC7lYmnbw6M+RJ7zk/wQMVGQhM3AvsSLdamqg1adqcPiTtf1JSfxm6EVZxZL14g7oMKmwK5UhAc
Ntpdm8mrTFEZNOHjXrszC240l36bLF3WIiJjG7oYTOCwntKICzJwqDF0Wv8QRsOdwfd5G0fiPaMc
23WTnQuQf+UZw5Mr+QEUG+SOYknPVXRpt/H83VqQch3rRbskYFuLyznunHd7DKxNO8c3Ji03YwuY
ZVzKueGl81Uuhd1tmT2GRFttmrxtRDMW/wzGeKkvQwkzQSbXQ4MDqPatdzGn+KbniUvl1cypCJ/T
qFzbRcX+N8jKuzLlyJAP1bPfRj/cGv0t9WlgxLFDxqflBRxnsP8FRa9rija9Syhya+tRgfkWKKqi
vRrz4xSnqNQ2Cb3BbkYmSAxgtY0BzBAGndwMSMFSix62NF5VuCDsRtngawz6HTrzI1qgFEtRyU7x
jt/UpT0fdWyIveOOcNdLQqa4e37mHNig+uHmULRhrEHkN9f0AtDm4Otq2/QCNaXqH1wYkuyrqCSh
zX3CIzOyt90wdX6K2nu1POc4zbZ9m87VMa7pk8oavCqOoJHS6fxRYlGvH/oaY04+4rnwWkpr3IpO
gtq/YJaJtjR/mOTRxtjZjhVF8vh3CB6X8wcVCzi6a97sbmSYR/oxFofZ+NKr4JYE163DY2/b+7zQ
rb65pGXAvoemTb+sPuh5eIi5Y+28OOcIaJwEB7VOSIetU8NiD49Uv+pavIS9KM448fMHHZPfH6WD
XU9gDaJ8kqIJKm0ScN++zdXcpXH54dBVsekU5DYYgXsY8f2hZ2VDoK5PvKtZN+ikbfjC8zU+R6l8
1w6rPLfHGDT5Q7636mk/mfpV5SOpbo9LRpQ4ruiDvR8t/RRRRbIo4RQ5OLBFmB3RHlEtN/hZDhRC
qAUcfZw5l209XEmrcVmVhXMuVqGW8TU+9fs+wB8Uz6QyGBcZ9OdJbzP8/ji5ZbExmiZbI5SXFCc7
elub8Y96St6crg4I5JnIyN1rB1B+xSqGPVL6K2MNq1dQMVCC8713fM65NZtSDI0diuSMUQrcMyIn
Atw84rGsXZxfbu1Rc+liWbPi4aFFJ1nNJgJM3x1BoFvPsQNbPMrhEYd+hpigowj6NWsLkMr2WcrI
WVUeFxULoKvCNveuKt6MEqdRJf2D2U8flH8eJh556L8knXUV/HAL7mrZ40MxWuMQkq6sYvNJJtxr
veg+h2ThFuBZWXIINxhgt7JKz7Yt6qM7ou21fufezpygebhlN7NfXDz+qqmBvjApB5XAn9SOZ2Sw
jRrKOhyYlJt2cMA8ewFmVeroO5H1bMX6g5/zd5aeFx8tL2l27sQnGYS0r8aexZcAD4H2emPVyBms
M2AW6nBhLRoRoWW/wA+ny+K5MV3CDz4a04xpfdX0U7RJdFfTd6ERPbX/5XTFfBuY5VVqcqiAAr/I
IxiE/Ln4kblUjskWMMRUw7vJcfY1eXU19nwBkL1x7Nc4f0diqoDSBsTbgkGjRZxWrB/WS82C5elk
j5rxY5r5le5yC2VycehhDlsJf4HYMi/vXJhL+4LWXxJ2TXKICwrZu0y31+AD4xMrwkeV4ZELneEV
9vxwwhbi7btqxMI845izLCaWMcVo+csSSAlTf8YQi3GRO7WhDGeadrjUcF9hBrjrQYKs8JvqdebS
qtvkzIOm4f+I5/46yppjNg+HcMD5NGnyw6gQL/FcSmrDy1tXS/MYJd5tjwWOlHSL8ISw5VDNkLbi
viRN39F5vnKdYMWmHPJSlH+WaWdtyWJOOzsOYNDFubsZ9TAi5UxPQvkXmnc+1dBcdJI+IP+cORlw
yzW1ARYfhyVevVKcB2PRAWKOX6PfvfoGr0SzBLgv1OxxBU0EEbXDsDcleKgtK3/jGAVkBJ2fm9oM
bqqYZ08b0V89N+Z3aVrGWczmB1F/pGkjnPZhosdtBaCFbNdlkLwRFTuJb38mk4A5aWSdlZwDK/sy
jOjGLDIXnJSAKTfgicLA2B1VEFVLAfWwaT2osgQy5NqsDII2PF2CGr6JKfW3mVPp1XHYxOVY0CCU
2pdxxhNJPACL5DjxFJyq5Anru0Fl1kTbRJ3Gp8FHd234EtfJzG5vkjwLFlDzNYfM8DBQccz6qtvk
nvMyOH19+P8h639S+4kvhmbN/2LIev7Isp//8OOf/qVsu48/zlp/+Z2/z1rqN0jCDFSsp/kf4owM
br/PWu5viGv8d8/FSOsw5vwhaSl/YwBCg17yl6ZwPX7qr7OW/A1++K+h7ffY5q9mVYpP/2KeoTP1
Py3NxDLz7yct08K348PRxLljYvD8hZr8g5cGnZtTbAVoyHexzroJEbc0HPXRLQFiwby5xcfssofp
vH0U8eSYbHWbivFxLj0XuYcnWpLJbuu43g8yCO0ekemFQYhCDzYSm2bCjhjFGKN/TUElq1PKm1kE
x11n3If1DMFDAQ/Ulfs+d3BoBOeHE36F/KIbzO268AGIacBYmY+pvfI4NkeiuWSAUsICc2XcunRw
aWysrTscmRtuWFUWRAqKZtvjWr5e1JxxVE+up7u3qGg/QfmVxy4x5B7NpTilGunMrfzhNsxTeag4
I52oQLiYKQIWdNbwYnl5v0qj8amZATjmMe4WF5Ql7sT7eeT9khT4aQqmNo7Vo82LDTnQHAOsJJk4
KdYae3seHvgawqfRzK1rmfYotrKv15nnssyV5A998RT0LJYo1vAPXofqbXM0WRvO8tRzWxbEGRDz
tuHRY8+PkWPgMfhX9s5jSY4kTdJP5CXu5vwaPCIpkiJxMUkACXPOzdnT72eoqllU9XbN9nnm0CLd
DUkSkeFGfv1UlToHzUIjuCvyev0vRC5l96trVGDBxBlXIVcijHsl6nbO992kgjE7CtLXek1PNkTE
bgqJcPE0WyO4ofkadhM5NuVB2jnmzyQ62NP6LqLeebHcvEKkGD63w3jbBlP4jTVK8OvrR4p43K0c
go8FnH4j2oq4i7G26ZNCPdEqofk7Y+HlLBtfaqtnNYx5bVMhY5gDQ/EHhIwI04yIxf69X2FXBZEu
3Hk4bMyiKRm0wdg2DQPotPOzbdQyUYsbTAJpgwVSDbvAJ0Yw9iHEmxCDRg33vUuxo1I9wp0vcZzd
Yk75BHiy3JcobDKMS+aqxLHVi0hu4snrd3FWtBiTcIMUDu8QDmjnhXITex83xHTIBOLbihFG0iCC
VZckymduAe1BrtexKWi4K9fC2jEVAyDLM3ub5SHBBEUUniAD+mNPRF8oqUIcl+AhXglFr3rPvu8a
ByHMGtp5G5BFStwlQ9o2+qA9dN4zBXmp8C69q5g0464+08hKCltnXTVz2NK4RExoEXcNGTF8glux
hHdMTm9UkvT3hNd5u4mJ5H7xDJE0hR/TknxkvGlYOl1nl/kraXyCUfl2TerywGudnqYlrveRG+jN
CC29bzMVneLF5nzipAOs2+pB+JNSGNFiQkpJ1+0FdWrd2qEf0zn3KCDB9+RTkUhbBMUO6Xo4pAmh
SxlaC6EsLApVZ2fHSWURZVd6PeM/su+WMlvQTccUWJZdPeIZnry03I2WL+8009q9Y9EM3tJUeHB5
ZzC9amQIVVukojnwBIyZQyq90hw/UbCEdKHU/kvDaOM6DBK8cBi/yFIrp1ci+/Ndqf193DrtHR/R
5RLy2o4cU9R9ONW35O7iU4zs8GFwK83znHG5rgmzqZERP3P35PQdubgweZgPfTOQWzGgj7ICFrt5
tpKznEigCdYEj2jFjX1K2xuxwIC0Po6uhZRHbqJ1eSu4pxyQcPzdf75d/48MRBAMINkm//1Q9D79
KOtq+OtY9Pcv+n2rjn9jy2ey6QrfBzEVLpHSf27V/O+AndIj+NwnfJmJ5Z9j0YD92AOhjghFYIf3
gX3/3Kq932y425jGhFiEoUt7x98253/arKOfdRK/jkXtSNBOKJyAz6ChgflJv4Kvbco4pYeqwRbD
HtrZjPR0s86vlqHi7RGXFXpBd8LCth/X9HbSVDIA1PuA9UlSrDsbKzdLTdzuUAJivXEMm++7g1eR
yjat980kGHR0WfCIkT7Z506v31ZD/Qfx+rgaL4BXcpgeyDtRLWF3C0Gg+WZsrF0j1Sloa+IovRS6
konifZSET6HxHliYELqRLq1KIQAge8aX2XgV+CO4d+1IQ6CK9ZOBHFjL5nc7r1skwwIkFMAAMw6Z
OrHxQnBkDja93b/RDcACpNKDLVtaxJrWOthLme5b463AwfQ4GreFdrhGmcrmQ4EdY5Bkb2Us9kd3
ZiLJjZYdZWhJ0QmK5ybhfu/Z6rUp1YzuZFt083W07vEZodzOnz8T8tvejQvmmgUXOERef0gzn/Ux
7+fr1mM/ixGNI+7S2zwM3MtMPOjk2+suHNXbbPwqnCGbPY32Cz5+Zk3eVHKUKWj98gpGICIjWptZ
9U3gO1/IhrAvjaJsCZtdj+i6nAaKDuhLEwPJAMzC7A56QbdWfC8LXV7QNMNjZXw4bUN2aYXzZp/a
Sb5rsesEK8cHtvxLJrHydMbUU+fUIaYcB7dK+FsknH7LqI2IWuMM0gNBMhkKN1JY6G2mSfGjOgim
lNMj7w1WoyyBHyR/muUsyS3iWhfrrLugvIFNQZc0niVKlLJnf2ALInl82UnjbeqMy0mExKQ24zQf
bEGgB9FPjnK3jWXdwFmFo744EaFIvpAcf4aJzwBOeaajiMMt9CmoNTdaZ06JgoiIyMGP5eC72eF4
oZ7+NPPZ2fYD/Mg6Do8gR1TItmpLu1nON0HsnOY0O+NpfZixqhBJ035NybtzTZJRahfec2ysZP5U
1Xd2l77EbiH3UKzWlYTv5k5rYSwtnAkBdbXukzH7PhgbG7Hn3nNg/G0yVA5dpEF6qGKbuT2+wKNn
GFJdQH/navisu3LYzpaO8Phgp5MctzDZc7mO87Vg0tZgscG9c/FsjkwkatDDSWnkuQIm2MwTUylb
MsKnx4K+eGPqi4y9r58qOHhXrjHnb6s7qHoxns0ypguiPsE724fRYyRSldvEDcpdV7Ux/3eYka2J
udAxNsOGS/TOmuZPHpDjZsWO6E5zRKBH7e5NEMm4kj1GBPd0YYe3js1iw3Sp93wiZKFejephrI++
MUGOfsfL4aBGp2yNCpjXxLhx/C6d8TEMOVV6DnZqqwu/5T+9lvnyyWqniczdDqi8YZ7SuYRzL76Z
qTYkT1p9vl0Y730ivH66iYzwGPg0DpI1VJ9yI0t2RqAcfmqVtY83lfIPJFMjZeK8yw+O+XZO92Ws
sdcvis92EKI1uKl1vRhRtIe6ukqMUNpE3bU00qlAQ/XQUl3+EPCP3Ye2i+iK69pzYYRXJAJGtOqU
oMgmPFhb2oCnPSl1pioM4VYYCbc3Ym7ddMfJyLv2UA4bEFOPJTi/lkYEblJStfSMctyiECtB8peR
jHsOoYhHyMiTxjNla5Tjyaq/SyM2s89cjajPuZGhCabENMx5qDIS9YIF+Vkb2drqEMJbc/kBmt/2
oCqfZGftaF8uud7IQ1Y5yXPpSOtSihC3aMlHiYrBCDqPKQo7H8NTI6Mru+UbTUZcD4bhK3cXEz9o
pPfFiPBkoOfUqyPMjx3x3FFOam4zrjA7yPeBEfJrI+lzZhpZUJH5rYluwZQj6I/SQADC4ABkHbP0
GETAksMVgSIQDz3KQGLLYxe1EOYLILyThvUtjenZ+9gNV2UTPHkB72dskISo5dbIcM/6UgU4uHht
9UEnM3KQ/rC7uqMnALcZSZ1Ulni1fSz74rWBgVgNDKET5rC2ASRqg0qgaNznZFjWBqKwDU6xVMRF
9gaxaDGNEaPAUAkAa9cbEMOS2Y27VPWnKOoZKaYxhLlT8ssbhAPlMGOJy15Aa49QTiADs761nOgE
ZlKDv/PYgWHMkCGNpQ+jQUVqA43UM6AZg+OrIYKVl5AlggLxfj1L8zXrQBAj2V8hJEoXEQgCPv1N
z+0rHMI2gVmJxhRBBYpFGZwFrXc+9867xdh1sduXHO5FGABG5ZKlbB1ugw5y30AyDLoOys7QbAxA
Q6aQxgGjniVsDUa3bTzl0R4Ifdxw16+ILUt3KbvK1oPNIerWO6wG1xEd0Eg3JtWLB8tT1vUnqFpA
dIP58EcM9tQDsoRFMeGGQ7+H7iXXogzlvifpp1k62iPoJsZXQjq+oYmKOh73VSi9I6Pxaqfa8GQL
Pz81UlLixKVwMXyS70k208ZASxJP7WFy2ui+SNVdpRfuLIZyWgzv1BryqfActklDQ3WGi1LOXDwV
nuIdwCsVHEdDUYUlkQyOIatA06KbDthKdcNEXDT8leDT9sMzTJb/E8/iKfFv2qjuuOsteL4ZXILH
+bF8o698vl3Q3K9UnXc7+qWXU5cwKrUcZZ9ElbPDVzGZhNwvGvFguiYRaLnGpK5wrhNlF1QuZ4N8
T8bA/hrERtzRo+WlvNih+tEvlGKMwpcXzqgkdRPs51+oC8zIoWbJZkmIHAaG0n3xiTBOSM0GEps9
H/tHo4mmc4a5RMKzra7egrcBBVfB/LULaBX/Ca4TXkrZZbqWwL253FukVN4T1RNe+pgqlHLxTvYI
5N7rmbRCJ0+265zqU+7DTCaN9blVzsXtK9MC3UflrsGSfqU7qwDwK3R823RkkvBJMVbLED8OTCeh
EetuFVG792uhCIBvSg4Aes0+1a0OrzvhLDdFGpMaUHEMJJpqsvsnWbskg6XBEDh7e5ny10qp+KEY
vBFPjCbcy6kAVuRjWKXMptOuAVyeRsUcyh4ESVB4uogVUM7JJeCBLWhtP43N1dRWfX4IYYvrPb9z
+zTJyjqTSxZcx118F/sYN8b0hSeHzYOoRixOy8NkBhadGV1IHzRrcHLri9RTQSd2SAFCjHKLnwj5
BysEobwr7Y+Wl18yzWdepK33pXSYE1hGv87n+mytcUuiaPdZmgGMdi37pZEmDZSQ7axf3kSSlQcO
0nxXn4E9nZfj1uv74SqjOetEzXOMpM5FGpq+3lZpwdtKUKbj+en9zNBITkzSeWrbHS7RR6yuSNzZ
3dQF8xZTkH+gsP5NeTzUOF9QGiZCwFlwCdDqWGdnz3p28UJvxchZOaZQ4gaXmyl0NlMvJeqGN8Fp
KGgNplw2m3LmdNgCtz3VDEWBq0sCb1LXYm1e62R9HAqRP06V/0yreXTPCZ2IwxilJJtm/4YMiQN/
3/aZUAvnGHtLsPXLQnwNnbllbU9Ml8FiWOwl9ECmsuy712SMbeLkBRdcuSfOtL3Yaw1PrfOmPzJz
/Z6b0eVaVberQ4BImdLv3aWXsCeGvZqi5ManpOx7Hs3ezk2sj0HjgfDK7IdvDZCk4eRwAskkTLNV
ZfxIt/WOcxIM9wmI5GnI7eXGXUcMSHn+mNrrdHBqPGsx1rou7daHocuQVTqsaQxe0v0qVvbDclYI
M5OV3/cZmjBTzeCz5ak82+JQbOaN8mNF9pfrJBckLZNOzD1sUwXKve7oxto3rKo3a+tYH6X2TIlE
r27smDB8Rkr2eRJwjnFAPWHcye4r48Hy4Hg9ZWJzUn/UHLoBWm2/vgp7Pq9zW1FdkQ41HRNVeF56
/hRcNHGXAQTf9XRl3yfhUB9zQmKObZqSqDct66XoewZamNhY0Zac8RkhNVwrFN51egBJ37qvtE2C
UEZwwM4Z4fOz2c0vs8rbN79Qw6bqPPfBrVyM/gv9A2zNaCEAIpeqsV1n0/VF+TTKlTjNuBq9u6Ca
vYXK2zTexUOHu31QGYUM4YcfkZRRajVsYd4wbSSt9UUFYXta0HC+0wkm7hlg8Wv2qRSvi4oYb6Mo
O9+4ZZPnVg7ktGCsxGo3z8Nz2c3O7TiwJyeryM+soPJIsjLPNDk5indLLFtvGDmmk6PCEYoYqC0x
KeVOkOYACEH7rEVtLLp72ty2TkLqARjPHkziqbNaBvC2GWnCd1TFY5yp/KZwi/SpDJb81lvmlu/Q
19+7Krtpi8LbtcFC7ErWlbt2lMt3h6MAbZmt1mx+mG43wdpRakE6l7cNVBTfFn3RH1jkp09FG+vF
xFjRfibaMebpauUB5ya5vot28/eiZMdCNQu/cludL43fNMTpVfXZ7uLU37tA1q/auOz/87HV/0R7
OEMhU7b676dWz+XXv6V4/vEl/4XyicAVkHx8HycIbBSeP1A+57eIKRGInxfbHt5s/uXPmZX7W4Bt
O+b/DEll4+v+78yKMlqD/vFvtmBk9Z+hfEy6/iowgfI5EWZzY1AXPiMrI0D9IjBRoG264H2xsUl3
wrfSxtczQ+lNVM7tqaaUkwU9Se6CvnqrR+3tpwDMQUlDfBX+R1T2/jUclbvFXUEYHrN8uO2owiwD
X6ES+TJWTn+GC7/JVjqItII816Qin7gk0mNFlOEp85FiV/Ip6I7U6MEdOUULDp5dMK7LW4GTdxuK
lXsUd/nrRoF1IFjhCMRmesaiCC4kszu3eJqwvULrWuWHxbK8JUDoS6nGhXB7QdkpY0XU4GF5XWww
G9ZYcejRljASYJ9U7BAbxAcYsUaKq8It1R2HFxfdvHjqcl7sojrroGQqTz5AIkbCtLmqKvuHLsi3
DHK0IeZBN1473FGV/aMKuRZmRNxsXWK5dm5E64WbwD8sw0hck1i9/jaYnKM3+g9koNMfhWDdtfUd
iVn+Y9ok/spBOJxPykFU9kjTobou8Z+kqPgtFo4idqbFTWlEakwITMnQre3V+SE640e3OihKtG0M
9P62+yl3K4YzkZHA6xa/pZ0iMmgjkNsW7LpS6Z1s62/rml9Z0uWEbmR1isP1j8lI7WWa3hSeu0uM
CL94PjEhlETQ3ra81wxxrmw0+4h4KXYZZHxlk0xCOwcH/8TEe6P2L0b2Xw0AMPxkAXyDBTgGEJAG
FVDd9LmvZ1NQx1EmM0CBY9ACy/ODXY5MU+EHGq5WCATijG/qeX6ALdqsVnqdQSkoEqcOgFDBjhqv
B9X5Z4ENm4jwytkP2uRowjqEHCy1oR8azvb2GDzUhotIASRU3B9FVjDI40Sg2FO5+vYnldf3bQZs
OhnGYurQ39Sc3KXNdOp0dcmm8pTX4ffe8BmlITUANEFO5v4CB3XXG5TDoYFtky0k4njEUVHDZpgP
slD11c9hTj12TBAjerMWg4loA4zU3RgdYdHGC7eHz3h6aoSV/K42oAkftR5pT/rnOUxoLMKnSxK8
XxPzM/bHXCbJwXNLfn0L2qY0HAsnbSIWoFw2BHjtZk0cliFeSKJCZuWZ7UXxTbVMFehgUuehrH/4
maDh1cAzKldi08PTpAasCQiEx3Yq4cuBbiT0DVnuE0ZAfoq9YMVi+nftGVgna9R3kbjctW3RXnHv
SHbM4MkYMphPb4AfsnhfpEGAVAoMpAbzWBhAqPdBhUpz2tEGH8o9C45HU40GeESGf9sdvJjofmnA
I6kmLu6gSJ2BkkbopM5gSp4BllKDLjG3k/vK4EyxIPdlMYhT1EcnDls3LewT/jCyKBx69ZaEbD5g
/vYcM2SqYKaw2K13GopqMjiVyLuvpHVxKPcBYlzvBn7xFBgEaxiw92U4jWIPNJXI9RmvDAOvxH4n
jAmXCOPUdCjeasN2Ub3R/oS9DPYlDADGuBECz0BhicHDOjodzhnz+sxgY+z0zkui+jPXvQNjNQqc
YcwW0oA26eiRUGoANNugaJL0J9Ap8LTIgGouxFo64iTxDMRWp3nxYEd8BJuQ11MQd1ca6E0b/K2f
x88SHs4zYFyQJm+ptL4FhqXTBp5T2P/J8QGoKw1aJ21YOtJ8qembAKlokfk57HwgLTC7VaT64z1G
PI5iwgNtA+8NUHyOwfksTUdD6ZW71KB+S5B2fGQtspEMCKgGRleQgV7HjJIQKs7cAWJlXE6f/WQ6
FlFdHtMO3OYnFEtv45c+dtIrs7XYBkQcIRIrWlg40y5urk8g60dt0EXRBMjKPBD7yRn3bVpdaXoa
cJkRNKUS3pZiLtXJr5prmWcHySX4KnWZEYZicTdzARTIoPURhdoj+ZJsTDcdHNT37BYNaz520Akb
fjdm76AgO1FgWUtDtR+K6Z7AVbqyWtyUJT0uweRjzMLRudHC+QDtBxKXELleQPd1yy9CcXLOuFjP
6jtN5m9TWENq00aw7RNn/oTw0FPNt51ckSgsIHF6hY+kP8at/0XgFb7tNNtTmE/M1CNl4hIzMktX
th4Rl+lhsSAtCpzEO38k2aJC7wXYa/VBcsFgdpxtkqnlFk7ygrbt154AjcvKLG8XtNN4W1Wr92zH
XnFcloC03ea+bhgNz4v3QZJndjMk46M7+z8YerQby3LeCGzsTksUvnsLy4oBNaa5btFz0ZDzgGBQ
6U/yiE3LZSd3yU1ofWy3QcUyW6IXlMMKAatxOQeSljbStodelvvMax90nnd74J2CkhICu0hvuA2L
OT/L1fnqrkwom9z/1ppff9HOOwTWm/aYC4Yswd1M+AzpFsnBoQ/p2HbchkeLNIwiAByokRo2jt2d
iVYK7pTTXScB1aVcDfRhJYrg7HcsThkP0ib0fe+AsJ0ytcCjvKzedY/medMkmC0bi+WondmMy9k0
71AC6fTVFTWnLtaDpD43E+Uaeg7xMtYTZUjF+FEOUXtDAhuYSC6SA8gaVEJxoway8ggVwn2OAzwV
JDAONt0lpAZ7lQDkKdCuJZKC3fVPfZQfrbXGNzCkJt22/9qmVDT2xVs4dDjB59ehzW8ygYWh9E9R
7uCg9OTntaifB1Y8riKcy9RscXnU07J3BwkcOTHvQpw3R62iw4OMVz1JQ72fsvLbmgbY/TyyCrTV
n9vWW3dzo/VFVT/yiNMNNU7iPLUl7S/04OwUa9O28on4YryxdfFU0nTxvTWIJQUPPdYnYusa/6Dd
0r4eaPNusRSM60BeetBfEVn0hGpTvbRV+Rau1MmQK8+dVlO/1Y3iAU0ODCNgwW7cie2VK1z8ApP8
oSMLL32wRI9FPVGqMsnsrFcbMsWaxosrRkJuG9q4i6m++r3BrBDuHgabYwsPHDuMuPML8eo67E81
FmQIBiaMdMBtiLuGnEBhOSCfjrA/6bc8dG77afSvJbk4j9Oq9VViuCQS3Pbw01/V4J/j0Xn2iqg8
xMyvufaRkjkWo7wbybFbo9HeZ7lXnJai+1q7kXnj2d3QZS4DASk7p/G/lKsmZ5AwdurAxAeBP5C7
+tGtSD5xFeehTqrPdlE/KlP1bfV87KCkiHQhVF+NCelqI0Ussosp67RKeVWyfO0QKRGEzAyvXKzv
JPp/j20m9j+fcHr0yIIebx3N5mkzFUcp8vYYJu6oMr9G3noxf8mC2MadH4aP4eCwL8UNFcIMWihF
WRc7pDewQvKARncBoDaipiilb1uqKJwOcw5VItxYBVskGudPJlPkACqNZc8n4fkfHePvXRHxVhBU
kh4o6f2eDUBIAc4eWyIsNS6rWk0oLvx5GBwaH33Q8jk0/+/t9/+HsRQBOXT/dPu916r4azLaH1/y
x+03+s0XAsaC02/A7dLnm/1x+/XgLvkTQvA4wg3DGFjiz9uv+E0I1lKqKgI/dqA6/uv268YwmZgm
DbIphE0K1n9CbPwtGY27L0wILjt+NY8Jvw35+evdNx4EaZA0FMKzeSeqlthaOJKhad0hrqWbX96X
P9jOXxP9/sUzx2sh/9exY34UEon5918u2olcQ/BNhOVgdWEnJoFMf92k47ecUKG9HbRP//zznH+5
2f/8gWxJPrBIENmwsr/+QFUNA8HgLdtwVN7HHRYpEcjuoEdET/7xrhXzzh7YC2ELmt2gRPn7Q/Nv
6VVT8P4rDuP8/AXYAB2Hv7wTmn//5RU3C/FpadATDB+56mrOkG/WctH/Td+6eRl/+Sm8l8wuMCGG
TsDH5m9pc7UUHhkWpN6yTvbXY6DS61iOzCWlbX/557f0X15Q5HuUzIfAwGC5kTDBd7+8ICyXuS51
ERNG6yItOqVFafpc/s5z/9u3LfD/5S8XBQxjPNszDwh68d9mMrmYRELmL4xARoYTm5Y4Tq2qv0Hk
2CTDOtHeoY2IVvAsPyASYj+L0WOUHgKw3lSd1kaI9IgZDg1iwjSpJ7xbXso3EOwKrS5OwaieLTeJ
bxiSWxvXU/qcyNHFhO6F2SE0+UsLY2hVWvJtILFoW+EeIFokzO4EJ1xF+NrR9qPyzhpzs98t/kXg
KsK/V5acPJv0Y52mZl9IQj1VYuV7QmFGojsqEKghia7A8pIrvySYiyIAN3j31sXdBnES3IxWhSmM
JEAIeiYt8d6LdX0JJq/8BjqRv6z5zNDWXjUF8AI7y7VNANepli6FFElo6oFXe946Cdf9jgDund/7
/Wusg/uyE+WpthMKnkJBTlrOfuLVAlpI5MUL7Mh6EpJgKyJ576Fh+n1EIczOb1R06BiqNwqgKpjV
+mpl/fosCSY7iYBeDgoX1Tbjz4P7xw1Wmspbh9zjthRAoL6zkdRcPqdqip84i1fJ1o/knGzHkhxs
KLCIkwa6Z3FOfaCi0B5HOjwl6VAHv4gIzagsRMyDLFLna2vJ+l1TZHWkwpU8B7nMHgavfljVrmC+
fgQDpcbJJ68ozCvk8rAe9iMNPhoRbhn2RRJU5TVeVWuvyT88Nf5MM4XfcfzeuDbDFIoi6fgYI9zi
ieTai4Fs0nuvnYsXHWa1uNRJU8FNEeXc7LgjuBhAJcQGVreuStwd2V/ybc06iB7RDjSd9Jo5hdHx
ptuYAyNdQYISiVMsLDPOW4gcAxkvcwl01Kw3na+Dl56Un1d3Kec7J3LCGpEytZGHFZnR27BGu32u
QB7sY1yuHCCjoEyd12xKi29liIGvj/zyQsEeDSNSrBZdo5qe0jxQhBWmnSSiiiU6oBswaU8ZuN5m
WWfqUr28PGt60HHVxpwNnZYQtCXUn4bEg7cjvWRDLtHXMpA/lqHs9zaDw73ddq9jMj3S2PqlGJvr
oWL+mZDid9RQtxvkIknbCSnVddk472TY4tGM0p0uyTvKuwtlJZ+twsTxE9LG85WHLgneUqldXIze
bVtRtpdN3fqp6IHyqgKFgXSh9baa8ueatXAf16naw9b1R5iffOcH6akP7DcPjRM+N+v2awRmG9Q5
pS6EShB6PZZXQ+MKBnIrwS79VLxqYQOKUDj0kEtN5u7SE3WgVRBD+KTl14EgRv46/dtEkcB9SyLm
dhjmB9fpmlurGXBZ60Aeumahk6EhyAtVkou716WnZCCbMAQvMpeSYd96Y3/ou3G+cty7cGIeY8mi
orqVxowmYgBZN6hAq4d60bjOQ2AF5IWHxU20InN7tbY2iei/zgxAGqtMs23SMJ7QU2ntclc6N7mu
rykn5rPsifGcxIqsjM7S3P4HfFB0PLQ7d2oA+0LGGMGKpUj5wQNPUn90UmLUyW8oTjHP7VFLooeS
vPFebVKPj7Aew7Vsq2Jb2TzewtcxfHo8fV3T7Ps4Bt22IuJPuyYNa3anbV6N1XU31K+klOUMBPP5
XijnZbRKexdIXEVj3g5ARaY1i5ZFODMmyX2f83jV0JxFQOOy2AdaSAeb24iPLbSr5N7OVkA7mY4h
PFHk7UZDknaTReUj7UW7hCiQQ5x4lOLG6bLl3jhg+Jpkchgnd9fkXqX2a9OJPdme8gIGQoJwZzFR
Hsb+lIGG7cciig4jeACtsN5bL4W1pfodyToBi4Bw0YfUG4mvjPP7fGwfvOWLBGE/LhkFQ+ge5SMg
Fj9YO8Fr7VBCsmTD/RyQMD258/Pc0hGtoBG2E0vVOUnpvZrWkKF7UDTfZne8pqXyOk9ibn1OK445
Yf6NzzNnWfqqiBuNf4QMuDVpMTcvTEJyrOmkyNAWVI23Q4mPNPdSZGPhrtxkQD2XqnrgecMNMmvu
yBaf+RiT5zYKB/+H3zeYk+saw7HdZCAkPBIeUrl8DrwlI0aesxCX5eoHfeL1ocBfTUAQDazIo8xQ
LE/cxz5/tbVixh5GyZ1rW+vVwPyERTaejk6ZkHaYeIQIhj2MqwHe/VyV8QZU5NwPTCtVQFQK1dkh
bknMFMqomMIFBVyWfVBouhz6TtDFTrFwcaDym2YR62vqE6EwMC9ziuoQaZ9ZOabhjyaJSWdrr/EP
fpmc5t22ozevlcd60JLk2fge/GQ59nb9QDDnGafODy94HE1dNBLFxUrFTeXLayChaa9BjBFCrkOc
z5sqG7otB3NG6SQsEKR5wY5eXWZwYLps7qui+kYIb7D3MoOBVvriNvqwuCNKhPWdpjEDNr4SE0xY
OQG13pQ96cqE04E6b1aPqZk3Z1iMR+IilC1SZweZh+JaqsSYn8luIwnrig1hk4c+I1jOQntFgCdh
ivV628/ZU+j6DyHBR5+CxrDBmsCASF4t3vTqSx3t5kQl0HAtjdC1l7wXvuyPyoOLDAeyBXw1fO8k
bqhGQ6skJZbr1t0BQVD8sRS4YPWxqqkM9RPnmcwEMrrK8XMSO/klKuuAtFjUYeXRRZH667NjKj3a
ddomikTHpTrNa33WRfTQ53o+RRwQietLGDEPt3Col9T3+KMsV2l57GX3OaKuEVvzeS6CfmvbDecH
fjw0bGYri/5na2aPlC2JllHZ1G8UxrGzz5Eqvwc+dHKXl/ZNk8/FHTTfZST264gHRl6G1clO9hC9
pBC5103TcP7RNHwO1noLUpp/oSUEOrhz5nsKgcnSYXhxHeUDlC4z8e0k3ewoS7S6DO1959dV/eg3
dnvolrU7M2wiibdnHnWo10DeWRbho8q4aUpqxl6C3nN2Gu46qCBhxLDqz+ESW4++7qqjyOfwreR4
kW7TdG2/cKSnUkWS5PVEUQPBZMV4FTD6/1S4y6OrGuqeaJgd+ejv22aI9msC9FLY/klOd4WsSDKK
R9Lm5tgnGSdm5unVl6wk2CGey/wSjA6hPO04nquqLS8knDDdBz/e4iFo6XDX84Vw7v4F+V9xIvRT
9kUKwWWyNod+hJSpSZr+VIR0nZZufS2rzwWfgjOJBrspJRKDpIphZ5NzYnqWSIGb1IUsBz4PZYJX
fnSnDi6yrd6AGdSZ+J6TZlUAIyKnNXQxfyUC+NUbhLjFdK1uy7ZuTy6gnIkjzE+5yPpdvnr2Iehn
mMasWnb1yN/IW3V5u+LlPYwZNaAWNvqNP/nzbS6c5rZpepSTQIq3sMrD93j28k86SDkFJkwJB7/p
SSnomxvq33Fm2f20C8P8CzyH+/uN93/Tf/6b9B/XDX2ujv8eGXiq+2/v1V8sqX98zR9TE6PxYzuN
UQmdkAsg3+33qUlMjg+zktjzXVY4LtXcdv+cmni/eSGXLPOvboSX9S/MAMYUl8pQ+0/fzH/gcxF/
H5vYYAs4vz3bFx5XezOe+fUaTFtiQSKfy4FqSsglDnJ4WRsFPOybx7kvP+oYAY6jKdNqcry3fsBh
iDjtLRjUc9uNX+qRG8JoRdENqfDtRqV0k0jH+yGLGe6OqTOybMmGGHfUD6dK0QZGEfESJJ9KJ378
5Y3/f0xlMCD9ZXrAazEOX1vEdMPgKPrba9EYUDxHM+gMVzT3zATYYY0wpwIfL8foZlsQrewqktgf
//kni79PE3AqhbhzmYtw+XH+JZc/kZoSZaI7OeQRN+a+QZ4am1vcYzMVFuN33CnJNJ3DVqSnuJpt
ekQ6ZsKM6YmtcfB0rnRiLKFgepQmNCqHAFux8sjdrKOj00LRx71rnnXkOqrgycuMaYr851fh/Bx6
/Dp/4WWgW8Y4pV3+K//566eBiwpuO01yKXfcR9l5EfWE86Xvl28L/oQ2x24aB/NLnPjYeqInigIT
ToLFLaDoUSq741BVEy3CbFx2HeVUNu3NFOccs8lvNlNDY2dGBTU3sOD/sHcm23Ebabd9lbvuHF4R
6DG4k+yZTCaTnShygiVKJHog0AWap/83ZFctSa6yqyZ39NfIJZtiEgQCX3POPhgfa7ZuZLrpbTjZ
CSsXDcRjFuTOpKSVGWnvHvyQBg/FBE4WVAcXrP8zpBC07GOHzbT102JjOfVHkVbZpszRRJcFKT29
kxu4FU37OCc5MrPO2XeZ/+ESurnC4rjG+QBVuZqZBUStvfejEs2YT1VCIhjDPKNHDmMQVsa+JjwS
6c2nJrn1oiukWnSR0fIi2ZYtcgZrdE9NIl5z17pU1UCObadK9mCEOQLKzV3DWA81XqjO9V7Yi/KO
EWV7zCxDHTJVJzekh4v9rHEyE72QsBsHU2PZrnMtvPg0Tpk6aBmFF0dkJTBNme2Rzcy7Ip5ZWrXz
fO37xOUhszBZaNLG6q4R+5wQ032RgV4ajOhi4MHZV6N+F3SDlUV5k6BcZk5TPvJkXPPLro6FwRCR
KqFfOezu19i7aNRsA196Et40GhG5iQ3gMmMk2uBU90/WIjPwpXWD0DTZp5iQqdoZChKPVgE3qh6x
b+CgNd7g28UUudnB6dEmsu9cOjg73P31bWv+6bnnfvVhzgOb4rAkP+fnu3YqBMrxqgXiokMi64v2
LejUg6r0XY4LbxUT2+UgrqU0Txz2vOnHkPhcCNaV+Hgatr5eeT3MzouwnAP6qb0ZDkfbKxpGyQZx
lj6MIXFLdjtGlpoyf/YgKRFYXKBLccpQ/82PYy8f9+eHkBGrgOxmugxdfYyMPx3JDMqnonCIGBjL
iX5idqEPWznrmEHfN6Qrd2r2kPZ+ThlB2ONow0ca0ivbr7Yt6YGU/QIRN1XWAhQ9d16HEtrtj0tU
bl4PjHcC+C02wHRA3hsMYYdIWHeBrg9d3Vk4aIN7mXlXKkRQVCPxLsq5XXlN+UGrw/pdiDdd9oeQ
2NAVCtpiPQzh7QxXZJ/D4vibMTtwhn9xLRyJzJtRu0sqyy9zbzfTsMLchJQmu3ovfSKV8eWsksBh
Oe5A+5271zbMHgn3IwJkMT95ZrVAHA1KYXVjCtbepn0/eMGdSfKqiPJg1xYFdzAIxsIrNI7/7jZL
CmMfeNz7xIOY68m3G9hg0wvO4cxfDV0npoObi2bnNA2a7uWndkervvLZiX/17Pbdl22wF607rEtd
eyuAIny8wqwf0pzYs8aQs0SBxVStdJGmMsInncSFkOb4brgRfUULVZT6q0uVsML2MTO8wzHn+Rjl
ndGzSUZ2GA00AW/pxtrPJCfyKCVrkOnbNu0/DZVTrS0cdV7Yh9sgpinO08xcK3w2sMQR32VddBs0
6F44+MfbPpvuJxcaP4q46orE7nPERhlm8kV78p1RjD7jx3CvTATSELt490MjOzddoa8xBbF1QCgO
w80GwRfRpNmaY5NAWLwpCXtUmjiSjtrxK7hxwkRKpU9VYVlrC6/ijmTSUzIgY3HG8RTKAeL6wscM
iDNbIR/GpjKWyVUSpPplStAxCW+u7jxWhNfOcJ4mIoUN09JEQzv1VU5fifDfAYdeqvukUxywleHe
66aayFXFH7nyBpHdsMtnwqRIjHBU07yHwr5js/pEd/+CQxx+Pz98xN20dob5GgA6NcpY7HIi8Q7l
MHzJsmKPseFROYxz5yac97lMF4mlRJPUTpuaCR0GzwxTaT3eqQbPetu0+mVmlofkOJNHEHI8wl5P
NAb636spY3pULwqDoZfjtRa4fcJQiVvLKeubKBIYGyAdb4HmAOqX1Usx+D1KrgQ1VVYLva/wA8jE
Z8LmpCSU8Dy7RuQCee5eY9t8rbMuP05++o0UZ0YmMfNSRvCE1rXVeWon8ypnIaJxWCLJ8HRBmIYi
XlNbOwQMNc5iVByxcL9yE3v07DCV1+O47NJUSYQJxwi++vDLtIhD6gDriY1mpEc7YjOTvWYgE2yd
OfMAViE38RbhiVgkKFnkZ0dY67dEwzC/tJaGvOI0HarGPFfp6DwUi86lcMA+R3KI96hXXKDay0XT
NbahDLEM4Dmo8AjjsACG0r3z05pdxzK3bXFcLsIbKJDIIGbQtJssoYtjYEWLreYnPRH+1RI2Q8JK
dxoWQc8YeQO539mld1KPIRnSH7dE5Oj0Qm0chmR7nckb02glM83m1Rg4XK3O5Ocfpx1ADgt38aIx
6tz52kV61FCjPBh5SVOufGgaKJUqPw/v7IXA1i8sttBk0pWUVA6RHm1yKuWtXvhttc3fiKXDPbnR
RFCIWzxaE4p4ZY9sLfBArSZvLNn5M4AKsQyA4ICMaD7EXvMF5MJRDljhQiPyb6OUAiiP0F5ykIgd
8ieYHJDpTHtudmVmcgLIytri24RgZxoZeiVd3ltwEq/wlSBPjQBPcOvY30F49sLEc9uguYOxbF48
1JCX2MfBruBFkIYIsN8I0gcUsP2VwGe1NTLjs9G5PTySJDqyDmu43EzlscYRoWpFYCM6GgDuV9u8
nlpNoq0AXE/CRLaucQfzSwzSLUioaRs24XrwsgfHZa00FKSE2rDYRfky1M69sHrrXCHMI2RzJMqE
mQiDo9wAwpHNPYMf7p0QQcVu0PDE/V6Q62eWezvgWLW8IX1lgVFcOWNBfVoZ6SmaGnfT6CG4Hsds
SNYpZ+/aiubk2q+yR/xSpIVHqBcrX++70s92DuYhw7RPRq/1bg7GJcs07/TRG5NnDCoCIr1wzmqq
KqSx4EocVgw3SRIfe+zA60E1AOJHK8TE2FyQS6Np7qAg8/7urgi38h8kAI6iND+kZ33EXgstIwP8
xm9WN1sGEPCVlYyu3BKFBFQh67aVNQUkyi2GyZM5vzdJQPSR4RElKbvuFERu8kXXywJk1Cvd4wgf
jQBuZAyEq+rTQ4Dr13Bb94bUiMU5CR4dx+eVbDGnhJP/NR6cYB9387FNWXDLJp0eMyPYoDefth1V
pdN4+mRl7WtRfGItgx2C+m/d2TNarq6AhIe/KJyzS8XVxdCUsJQnkUrGu8HqZmRYBMenReOjR1xK
7brtE3YUkbGuFysU+FQeS37PamOjBt+jNwST4EM/JPCqhGNEJpiqhkPEmXohmfk0VfZ4L+w53iHn
fxUCri2HXHXkDMLJEfvG5xhW/MazmvA6aYvrhkApPHwOws9swko9cfWdNn1JBIdcVpjFsdUNNiQz
murl3q8PtCxP0Az2KhwupSBUHU6M3Dumir6U5AyuRQE6M5z6vZYph5yhBDeQiNg9LFm2IkYXyw5l
Y/dXY5q0J6ArwQ2uVhsb6zAfu7p5jfuEXRxttr2OA7AviRU/QsN8Ho2N68WoqBXuOU/P8lhKB6+z
qp6oCfB8uag6495HIruUvLHzhVINuLTl2XofcavxpE3tvc0u56WJKJYcGRF7vkj2+8kr95OyxZXn
pR95nT+HSlvrZjb9mzqtEKoX0X2sy4xpp8EMqsOj+yhtz+Ev1/Oax8fH7wVsfsXWZdji0q8OpIli
bILWh9OKZqtHhx9y53wqbNx3Rq7PkQUuYXLLS8s45BOut54KAld1lBPYWg3FEzdj84yVtWXjEubX
7jQJFuBZWF5no2O/VNzCc2tkUPMESGEj44XGo4gk0yDzmh7o0BogsoRXIYdFT1YkLMBYLgqz5m0+
7yXbuwe3MXFpoiQVh5aacpOnwftkC/04p941WQ0p02ggrwAx1Nmf888TzrL7kGcjX+RdaYgPsFoo
C3PTbW0zO8mABxzJy3Armc3v5jK/Z/PlHXPNidXIJgGuycuVxIri7MxUhSsISmjs7Onrd3zdQgXt
StYcDBXHbR/3YBh7Q56j0gDRMGqVHmghSuTFDmVx072lvBOfs7F0lt4rJX5OIaJA3Je/JwRwD0sS
N5qw6Z5Bpbvxx3rXVQKTlOY81Hl3x+qx3bkjMVRRlJ/kkvXNjOJal0zQw3jIH5dIFkX7RCRcDCl4
ppMLtatgRMBJ5qjDUJ0l+RYmPNLAYGTvXbhkPyQI/3GVxPf2yEoUxilz7SWuvIzYC/QREebCdJ1D
0HAq8TomjisUw75Z8gCcuMu3hj8d0cXKnWaMcJ3CT8OzzqM3LhHqI1C3fTHSxLF3rTuj3tYVfCEr
OYrRPhHSxC1jNpl/tjQh2OmhaKinwYnggBVMw6sh/0hEqrYSwCsOCiSvt/jxxL5FVP0BH6k8GZVZ
3rHIoh4I284gmJvDlG5qPNthXXgrR5eY97MJpSyZQ81dKzVBg6hxYcKmc7mCFmghC5cFqMGoJHPI
G319rkLD3SYBKNDeYbxPRmCyN83JBq1sAxIu7OjUM83gEloQ6NHeEh+GPtNiqiB5Vp8U2pW3MtYf
DBxNlJrYzt0R7V7JrsSxmU8oZ8DHMkXjjql1hXw0NQ9l7SRk1jhcVKcbym3heNk1ZyW7koowNXwh
OmoeRBzYD3Vs2Y95jhknQcu+Z2DDImP0s03mzZuYpKJjApLF7fWlxBTP0iIH5z3IXWGQxVUY9Sdn
7j5VffMkfeJ2sEfTLkWRR/ZX/YaiuTiq1twkNhZ+Yt/8beiScS5sJjgKDYIIFyAbDOvQZXqRpJQ+
RlfcFbVV84IuygsvW/UitckBG5UmLVsi4FEOEaVRwHKAqkZLfeOAEb0Ilasth0m7EpGXbWinETOw
M6Q/9O5x3mAHtqhrvXx6DBC3sPF3+08lODIuNcTxFqAUjtqzlWcW4oL8nfFI9qwllRBXDFxHYZJF
WUaXCFXvpiG7DZRLzV6rtr2OdXRH6Cty8/k2RGD8OZEJAYpZ1h3aJngc9cj2Ge33Lh1aMiOwCBz8
AU6Gp1u1c1PxldmQ3rF/JjRCWtGqseL7KmX9EwEU74Po8xj0H3UfH+2kvDJNPAUBnQHwiodKkavm
8dmnzExuaMk+hii+77roHuM3TiRiFwjEzWfzrYlrj6u+DHPc5NwSKbnBzQyH12HbRr+GExVjGPt7
0YtuLxvbPAplc/ha7toqW8wALo/YDMKe6xRusCM/fTdfcSZSeVs3YRiIlawqKqQ8vskD85MOo8fE
7PcK2N6KG/c+l/Q4UT0AByslT0o9A+ygw2nURpdvrUwZOduKuCEDv3gAFa5Mk83URh/M4DZ6yO09
Spryb8YOy+D9TxMYhsXCFxaYRuqVnycwjlEonzRq/EXRdDJbgGg9cySSJE1WUfiTpJfsi8T+loTs
WTCsIDDPFJFFgKkbwQIytKw7Ut4eCB58+z7r+t81zN+sYZB02ozz//0a5qbKCUv5CQz6+5f8sYVx
fpOQwxCFkL9gMixkhviHdpWkBbYfLFpsnJH+os/7xxLG/I1ZGyZxm1vAX/Ck/0CNSVY6DMd99gkO
ilfnv9GtMp/85W5DWmn5QnpYpxj6oBL8+W7LVAIXh95lZXuEFPDUfcrUqM6TxtnVz8FpCuZ8EyNz
YpUCPqWWixvPzXmQsH2Ntpdd4diuNoGbWPAXQU0yNRMnkL2vhgfMbw5pFxybVTMeZsLPF1NE3ZXb
2mUeNOFrogzx7Z1jRzUZJq2BI42/iHzA6jBXqH48BunEgDWksWtIX8Ie1lOfq3uf0/ncMw9+bBME
4m3OamUa5Qf+SN61FXBTt6Yj9x1n2MpE2isdsdhHhucX9WH2c47uRYpUJWnFz4mZKQVnsMGAhos0
Kc5G6r0j44k3ubDPAEr2mT3KyxQm9pVocc+0XrRICww8aLWJDEyWe39QXwtNEcogo2OGVgM1NYP8
eRkKiYD9QWpZx5o4BXovvdTiSKmQk2XkvVBLZTTiQxU/RQW2AOyM42bOETfg6XuxEWQJI/laGSOF
WNZ0UBimfu0IpPblIuBK7eKpa+iuB796itPhZQ70o+6Dx6zEaOTrDA9N1/BxQUq6bdxsRCbBFoE9
8Dz4HP6Y4Ujslrdnuen78tpCURbM6miwQah6fJ86ZUiG+2/VNKK4QwgADH5Aq8htQQv74MLVNoxV
8l2ytojXkAGfzF6+NsVEL9k8w9uCwK7i1wJQEJUpFzAuJSPG6KQWTZzK6RfzejZvZsM+NEvO1oQN
4RgWcrhYSZlthKyJL8iqM0jZijkUgjs5IE6CIM/mRObmNhfkrfEre/CGUT3OGVIdLjNqJwd5hLQ3
3RR3ex4r4nI4MtthfCQ6jjW6132pK/gKJZFeTOWbG5G/dNh8GbNs68b/mg8Sb7KzBYn96pqMZsJu
U5vmp8EU68ahD6FzzFcDN0HXB+LS1Mbn0iyaXdIJh8JtEvJRpYRczOXkXtuq129FPTAiLXrFxDIu
Fp8XyQsX3fnGNiDwd58oFDOT31281sQ/UaHU7fyADMnp3Y2C90yb/gnfw7e2VnJvEMe2Zkqvr5CY
vcRdPYLI5xVCRrSlblFherdxzMwk1cTVxULCRmepAhV1uGahIVn1pUd3LM5jRxPjyFKQXJt5GwBZ
j2EHZyektLmWQJXGdRMRW7hu0+CmLu3XXsTfLIWhM/OxZdmdqD4V2K9v2pwWPoEEt40K4Ex0BndB
awCyY6+BiDCML3DJcWyW410vCXsC4YMjz+wfohocbI+/iamceGWqHG0EbpI14XERDCF4WFk2Pskx
3ktL7RiTvycK0oXfp9h6HOx/PfEGAV6ofVK3DYEnHtqRwXwWlMHAIVhEDMq5t9mYVJ2zizDpNcRx
7W37OfKdDeluWKT8K5ENdwyn2diaCLaKmaKFUnbmEivm67O8moOLA/dzYyyTKA+t8N4qJzaB5iCu
HDujhc3FPdgMOpE0nI4k4iKIY/t2VchonzAIOPMP3zKoGcydxyvDc89DyiB+DAyx9+YUPW92g9Zn
gydNbD3Ws6sGiMrajHEtOeBbEN2DcgjSes9harMhwQTZElm1mfH+7tRSFCUWDUqh2zeGrj5Xfuyx
JbesliARrUGy9fsEd9fBAFu4glBXr0KSfR+Hig535XeLTXFitItxnmrSy6zlYwW7mOTxCw3aldE7
16lb3ZsVTtcpYFrC9KJ58/NMPZJo6FwbOf3jcpZ7CD3xHLr3TRbFh1ny7Uw/xbVEbxl63wfawTfu
WQC5Glsy6tWZRTzjgpHg81WVdp8Thqw7vxwfOq98J/HgWI1MsYRVnjuT+btpue7OjwkXFhYGZFff
zQT9bptBwyNzEWGxtiTPwcZLZsDh2uNQI5DUekE5jgtuFC5kAP2QRAnA2Q7VUY+c7wRTsVvnKYKy
ubXUDUW13sigD3euxcKZ1NeZiAPegrFLzkrHB42WRAkvJMC0NZYJsYGULevz4qap64fWbfTBqdkK
Om27Z05WrdKWXs7CU2um9JaB9QkAGV0U253Sn8kEY2m/5ol/MVpxz31lYgf1LmYyn3Xst6cyZ2A3
moT06E5DizHtr8jzTjkZfNC26qMRiE9eTt6sk+BWoyB4l6QO8FB1dxHC9VVGeOIO5Sy//xRlGq6Z
XdJiljMqUFJAaohoAFiDxMJdRt7uBmLOVotUbNSAbxL+VHtDiit7W9vcFKpesHviHs4KgiAuxsZv
bM4qD4zcPHkJ1rAu23jYzUDdiWw/lwE/qppg4LOfXlxW6aaxldyCa7xFsXiQRod3fejjvXYylh0j
r/4YwTxNnOQB9EJQv1xCcA8Jqy3EY0TTz2s6CFiVhAc9t+lonsuRi+tZuOwI7bnJi+oJJNu3HvaB
cvvk9L9F8X9i6Ap8PFOLFejfl8UPyVc0Dj+pk/75Vf+sjKmLUcbZUthCWAHr6H8yTUCauChaHOs7
noRF9B+lseX/5kvTxmpFvWrKH4tjC2R+IG0qaQ9JkS1Zb/8X+qRFsvPjLlxSm+N2srDQSJRQ8pdd
uIqcIszJTGenyjFSzoxbQHon8apFn/6NQTJ/2Hrj9odrxPm1hJ/9aO9aZC6/fFe+GVYyC78b7Jal
P/zBG2QZ1ZgbmT+sCC+lXJopOvfkOSGDZ2o8AcU/2NrV65F93VWVUvb9t98eXBK9CrYkxAyOWPQO
P3x7FrBDp6eFbtQkFq8827nBKlw+ltOgHgufXjyRgQ/dg6k1ewM8BX/9/RfA8i8/PyYz6SEEMj2B
spee6McPMBoVk6IF4luTxrilWSDzOMfy4XkJwxQJ1QhPsAcnBnrXo58bTOel0iUwNCe7EmNJMnBW
dRdzsN+w0lAqsLPZj9hT3/76gy4peL98UDjRAHQAvvgmN8ovtwfLdgguAW6hqmNsFOFseZiMPiEn
zQOP4tCs30541dRaI3K4atOyftJ2x5HlVPOd6usPvta+CCtOznGnkrMDaHjteFO85u53to09vLQG
SgyytftTQtrt3yiuzF+1HnxwIQRSPun7SNZ+9fXVsQZr0UWSpSM8e6ulHjSLAU6pIe4K2FdbQdWl
cxjJqrHPCFX22Kw4vpUPjiajh9ICIJeB1wnmPYKyMKpoLqZ2ryPqpmLKvwT+PF7/9WWX/+pTe54E
SSx41k33F5mYOwXLfM2byOejUpXKeytVo5CGwR5Li/xpSIiGM4pMYQhX01on76mkkP6bT7H0xT8/
pcs5w7GF9g5bov/LpwjT0XetEbEaSw697hQTQWCHz0i0dpEGJZaGiM6ABJOqmsRPiW1N15jiRyo3
Y9yOZWi8BlV+lZZC/s31+Re3JceW61o8QUg4MDf9/PzIxIgK0JksDclGiFqFdcZT95lntMyn47cJ
1dC+JxB+7ZXNAzUTBw1hA5iSaLmj5hUv4R3sErUzXDZiaAaQL8ipuAMmUazo7t4MdPKbERbQ39yO
8Kb+dElt8k5MbBLEURKU8vMHR2tSm3ONeHL2mRekbs1y0j+1zLHX9cD0z9LGXdMWJxHCigkn42AK
tHYqNRgd9FYO30zC1St3jj/JLQtO9Avpmw5ji3ieR9AvHxhMTnNtHJO5/MQBs4kUJPLALFgp6ldM
MbeBRdRH2N/gyN9nIyhh26fkM0tudSzId2yZo13pBOL3EuLf+jS/H2m/3Ez24k52wccjHf1VaAS+
MNWd1bGWrc1vk9u+ZNUcsLWfmKn047lKhpplYvFU9VaydcvpkjONXvHquvz1Xf0vfwUIeyWDJfSk
7Hd//hXUTutNUnPvaD9L9sQLP3i2upvS6UAKJXuVNDpUAeuXFJFthxQcsUM270RTf87S5F0PPdv8
yjiU7gTaSxAmHi1MPF9ykwX8TGwnfFTrQfIJO8u3ojWTrQ8qBl8ClXBcePEWh9NJ2vADfavyDkWe
vwG444Tlxtt5TMgpMuf1tKxbCsc5l2Hnb/76Evx5ImZSMqP2QpOMOdf+k716bh1lU5kv79/QebBc
v90S0RhSqc/VZsAns6/BUX+kiec8JU5KeB7mUFik6A4s0aCtgo9osMpYu41grsbA7MOMUXYxAABk
P3hqr5jJkcYepnpVI8xeCDigB4BL7JDdi4dSTJBeNX8W5DEDFEfuSeopmd34/bfKTiSzKw3LJ02M
Y6DS19brwp1MrQAAY7iBRPxQZw12Ku2ddBlEW8sF4t4iB9jQKy75VnF0kHghpCILEIUh3u023sI+
qz+pwNAHE1vNSpdFejKbadvaEJ+MiucqmbSCU50FJ6vvauQx8EgGXKQ7ountDXTf8NqN23mLrtPe
FXqMdu04uK826MbRKhT7hN45MNgBOlwvQrWxVLdd4w6rKfeJU5G0KxFq6evADSeyrsbpwbdQKEOQ
SNdyVA+DHdxqhvNHFvvW1nZZSIQWIPFBFP3RlL2/nSocGZyK9ZVqmPPzvwXq6qwH/u4t1hoomtFh
nPqdrcf8bCtahzmPUJ4Pnvl1kg4QcZS769aJbPSn7IG9Guixo/igBL+NJK1A36AAkQiBXech8lH0
VCrskM+EhK7AcV5+IOsqFDNkV8/+GLTZbXwrVlv2OfZVg8dz1elCrkZhXlVV6KzGgh8bzkq9jTPs
iTSPqNDqnCqLHDqEBbk+tBXW09oR8afSnectftpu40ldP/eQ6FEaQdsD84Y8mLC7b+CTxGenCi+T
7KYjIagSoD4CDPSpzZysm4wiViW24qmkctpNRZY/E63kHFpK7ZNusfhZfQ9AqWkqxr1Dw7LftBBM
6zD4bLLVeUDF/tWA0ImHsDIzYCWu99bHoaxwbJEhGTKwg06XdLf0zKh9VddZO6tKiqe+gdpKjPkV
3Klxa7JP3ee9X7D1ZTZblDlMy6JugMP5nrWxGKyuCZLLN7lXJ6dcu5hN7EHa9cbnzbkXYc+kN8gT
nzBMq0/Yh5Lec1kwiMfGIAex8MSIVSkkipx5zUAJQ7neA3VBK0q5MAlVPaRWWm+F45RX0COMHeyQ
W6DXDgumNkdHAYaqSVdWY7ovcq7hsyhprgBrR5+DAsGaRZ/vEaDElVz864wqqfvOPUrAMziSBzKw
+nuOfQI/AQ9AmS5JUSdMaBfnxYDQqwnk4yBn764yVdzuxkVT7dpO9jkZkw8BHID0eI9LuMpHNz5X
Q9SSVsPb8HNWig6ZVkaRWY5u+eDoJtmzoUW93yNls8I+/oZ12HxOx9leg3mWB0P51tE23PySRXV0
NFT/Sbch7XbXDne+to5uAWfQSlrCa4ykgogn0vCGyfq49dTkrfOgm09xNYc3Qhl6CymqU6u2MgZ2
jL392fIqq8Kg5ZRf7C6nQQqoWc29mQs3gRmOJn/x9a4y3lpXSRP3ZCXbcLktMXKPKWTx1rVLNJlA
Q12Fr2bZqZ3fDdXGZU/2WjRdgD0s44br7AHGj8HRD5vQi/HecUM+Cp2WH1wO/i6MjrOx0o4O13nN
4pS+obot8bZiXeZQRUoYJmvPC7Mje3YChJMuvI/6sNzjlZa73tQNEWghZxUsEn2KxxksVDsDLnMn
e7ncVsRIdGyMYG2pQrh7IgwwhrIC4BnWxuiyIax5B4SkBH/zQVlcZxXHeEEE0t1AX/hgLnvVlMjl
NWGAFoKDijc8QVjOanB5JrIo5A8ds7pl/+cc4l75m8icOXjw7G4oiKMr7UTRTUtC1MY0a0BERio3
Y9M61x2O8zVRue1+6gbm+5HzJJMgqNkwc14Qa8aNBPZhl6Xpk5o41hBZl18B5z2UkaNYIqATBDr+
UgPC3GSGK6+cmqwo35/ddN0y9t1baTIv49h5myELZAJvM9zm3WGuce32h9JXdAyeme1hJhQ3vQvb
fp2Gvs+uHOjllnwe44mjhMlUL8VTWzKXybS+acJw+mqOPgo004luqkF5x467/+LMzmgymRVEtbZj
d3Cr/ovhJPNjRuUDndBc1HYjsviOe2xGZDJVTX5tCTrTjQHzkh2KUVSfO7dCoDhbNdEgGCKRQEjs
oqshksmNE9v9upF5i49dQJZbVYukpjaceT+IPvTXJprEewLvh+fUCVkvDcN4ad0e2rtrl2qtkvIN
2NJ433gRMZS1Vvz2GYMDwkpzpljMJW3xWmQsu2liE/BOsQCLPKfGY2PmFHVWjaJtjKB2QkMOvQ/b
6sZLoMWt1NH0HPLk0+KYYXjrZ14WH1C4tg+FrOn8LbLwmgDCf1eWLwIRCENKhSZgkc23gecAWKsv
dtogbotbkY1gwBJ35wzGjEmlws4R8avj/LLHl6x1hmuOws9J5JmH1rJ7msH5HWIfI/BsrE9AQXia
aRo+UlSTQgEvZakxM0ZuzBu7VfW3ee7ttYGD5mnsEV6uOgt9NnZ4RX6Ywf1bsYcETUA2yRAl81ZK
Eb4EafGWdSWlYjJVb6GzOEgh4m0jmF1HJ4y9zzOw2Ct0AvMz4Pw1SC9/Y9eteVfFwSYPWnvrefGh
CCO9ddHq/k0jJX9t8WiIWQi5JD7ZfDB7gff+OIiIcR2VZsQqkfWKs1MdwHBBK4eRZT0I5NCFp8dt
I4F1x9BK2ZnY3Q1u//F6MkfvaEL9uOl5+MYDdpm/691/7ZVM9rWB41Gkk3wDiXD57D9MaSQnWdIN
PISq5s0PNMw8QgFOkPf0yU5lubFGyY8YN4vN6PfW9/+bCmD5Rl8r4h0SYhaIxfrjG2++dF9++j/b
71PIu/69me7f2z7v/jHJW/7L//Rf/p/3/3SWCT35h05h+R5/fO35S/H+//7vw5fm23v0s9VyGWZ+
/7Lfh5nBb74JyocOzsQhGQiT7un3Yab/G6CfJeFzaW6/+zD/Ocy0WeczzvHZRNM4Mkfii/7Y9C9z
TtphzJsOVpzv9Kp/XILL793jX4WK/WluAl2ROYXlMd3jfrH8ZZz1wy1TuaVHCmNE+Hvm3jQZzVuW
ANrRtr5PHK/cmtiy13MQ3Y86eTF891GV/dUPl+yPz/TjaHNRJ/zc43//EMw2AUQvsYrfh38/fIjG
ISjIW5Jc5rD4opZdoYf/hpqdVW0UGc3GS8qt8tzPubK+pJP5YHjtcwbpAekAiEWkLq9jpO+GKr/p
cvd5NieQKkQwCiwI3uA8jolKNwH1JS9UYIG+i2RraRijL51e+MAWR7XNP7RGfvF7ZIGIPB9nNom0
M18sMz/hI6OGbeV71/u3VGM8/RloHbNnS6Xy8gIR9B5l0FdECQQ4SXVpgoQBZAa5x22pjftvqbCu
24hwE0fplVfYO4K341VoNmRL0fa0Yb2TofWpirI78icA3urgawt+iHijLZpWTYZn+cK7rV6PnTpJ
Vx88yL3Uvn2zsmeFLwHclhX3L3ULAkzLZt2WRge5Xd+0s8kElNa176I1cAma5OF+DINvGog9grr0
7MX9M53muM5QYGL0eXFi43ro0letFV0Jel9wCg4iq+G+nypuEZGeGUKWq7xRT/XikgSCAhPQQncX
5Nk5REzsLIOi0FLw87UETTJZu34Mr+NpWZGn+tkmPyShpWZA5t05xGHmhVevRGevAQk99xOrS+G+
NCFsQo0QmHfe3/T0/+LWRyWPmHOBh7FU+PW0bNFoY8JveQez49ziw23AIaHSHfMPhg0PKUqQrqe8
JttlDx6bYJAClvZf3/uL1fqnieEi2TEtBBkLKs5kuv7z8+f6ikS1DMWZGc4nDVn8MCc+YOJF5UUU
yLpIE5S8U2iTD9eBulA0pp0iBATJqhFgxC+pBmnQz1R/uDr5LmtoBYS6CRT+hf/YNOZjN9QHmMfe
rhbBg1PLpyhNBgx8DWlvWXP3P8ydSXPbSLaF/0pHb94KFUjMWHRHFEdRIjVP5gahEYl5Hn/9+yBb
1ZJcbXeXXrywFhVRlg2SyUQi895zvjPq1dKtenQx2DsBw0SXsW8tCrP8WRPhu2fny4flEYWpjjqk
/THAsBxHb5BjR/JgH+78Jtvh3xkPXVuuQ9PeJkZP2BccMA3nK4dMc0Ma3wNZCezhUmfbEguCObL9
SXVrss5/9w3opsoSbNJb0D9aNfMu80tpD/iKptOqnjXHRZXTaXdcoinK5Hocx1XUFIesP4dtNOwJ
a56ZyiVoBn1FuhFyG7t21nbu7nM123OjUCqprsiU20OXPizacgEnBhFDDb2lA/tHIBlU2MHKqVZm
F7Xo9mEiniFirFhcjji/zmE9IT8yTl0WjylkFVuZS+E/A1SVAfdGTeSLdFmRiTzvq+h50DXU4wA2
TFXpF64nH0jLmOlopAxJ5zlFNctx4SDHjPITX+iffqG06ciq1kwwjM6HDQfLYhcpA2PX+JwdIsr/
M4Ql+ZwZ18/d5p4QkwNtDPecfHgTWULoVaQssiQ8Kh3rnoVy10RoGn98T9kfewHTNDN0biaDfRqm
3w/PtAZznoYDgmkm870LsM9ovDsbSqE/WGu9HU9TSAb02TuqeW720BrXEoM74PsCSZWDy0yc1FIA
ecpCDDLKNiubE2xY69SHF6Va4y4nrYrc2ocib55zo9qEkeLPCBChvKkBY/a1i7rkYJiY1lkYGuvI
HLZkoVzU0YUxtlvPdJ8qTW59j3YeG1awpTosEFPI4y4wdonhXjh2f8aB+zxpOizgKIPcnjC/ZnyQ
rXaUdhilUL4vfU99LMUAkh5xDaA1iEXjmVvIjTJASHYoDmrDOV7y0z4qlrVrrkXczzQIrlYy8gc9
5G10fD8b/e9vJ2qluo0GjyYuTdf3C5obp53fJpTZQbY5RDHH+8pMqcCoJ/haLzqXRNAff93TCvm2
TM63TW1cd/CHTbBP+8O3HWWdZ46cy6YjM8+JATWLpUbHL19vXOtXtUsZZhiOjOKnXck/WTp0lJs2
B4FJwelMv3+zb0FvQzmpB4DHB4622FJxrtesxz/+gN+RNqfPhXGATRqHD2gSH4a04EyGaYRlM7ed
pYOZbWFRX1mE7A6veGK0S6fWtaWmZQFRUdrIFCfU6ifvYRrFj6PsUiebKBZsSs0PIAsY746ioRlC
ED320KeHaJuJ8aRHoTF9v2EozkTjbVV8nr4WnNeVoc8cAyrwj9+H8VEHTYePagEqaB6bGGKsD32s
2hZDbMFqoPifMZkx7M0zz5JQfjm912XbbCwg3LT8nL2eu92swiuBP54M6DwTHC6tdi180WC+sY78
uDxsysRbOROjaFAblyKrjxkMmBXUUt/m+s652oljOvvtWhPGZZMR+Rb15UyJ3As7qM7UHBOIrwEW
gpfd8wWBJcLEmrrKcwc+3szsLwJSKGYN1Ju4Pi2w0PVxr8kDxe6uCS96CfNyf3JPfDdKnB7QCTuA
XKbNvfFhV9EYFYUvk4OglY0Pim8vSd1tF5lBCDCrzuWPvxNOlx9nh+BITG9E5SiBYplDzfsbQXSV
JK6FJa8L0Zay6QMhDbE7I/EEXCWnCUmUI4toVW2NdLj01HoVYmmbRwo9CdMr70azfYRkWC+aXjvp
Y+csTPpDGSibItevwhZAx5Cb9txU0hUwYGeTqVcK/LRAg6g5+tWiCcUeS32zshvHX+i4EdapI0t2
xTH3gqwkXsq6vut8qvyVPKsb/5FyVzOVxtIjHuDlSo6UezAht6Ac6+HaAS2MWVuT8iiCiwJRk+Am
AUhEJw+iapKFkMG92+U5WBDj3FbBfdQhTEs3U+H88sm3tBDiBdai9kglaH6vuR1SaqpH5hF4bXtB
lby9wf+R7lFa6yeUCcUiz1Xtyu2Lqwz5gi5rHK2tgS3J6Hr7xiDz6sgxoj1VcxR6xGrdti1sQwFd
MGs17yDrjHCTt+ppPkhva5JRA/SunJELtqeTNrMHr1wnIagwR7hzK7D0BdI6tMpadaiN9vmow+wT
7mmaXkLUOYvSHfuiE4QXB5bRxkst0E+MGEulTTY0uS7FHpyqRF+YLz26XE5NRDA0eBIWrXzv+PV1
ExUQuGNJ2qRV5UusvPUKed54E6sRMHLZcNoYHKh/mrogAg0W+OC1O8qUtPOGuN3EnXFgOZNQz6bw
4/Y3QdRTIoY1J4V6kmWUBtOau4wgYvh69kT7JoMryD16oApnqzzA/0OzG2M38jkFrw6pDfGgftER
5xAp1y5NPTq2OMu1Qt4L2O8L+IbdokfgXDX+TTKyWUNqVi9a20qXMtC2sSXusX6BJW2MR6zwuz7o
05MYx5CWyKO40zd6pp4iP54DibulAZXPh5hmfzayyemG5pyi86WemDcqJm0DVxXeomaPxO4hRrbd
WSjrIzrRXq8fU7Vb04t50mWCjjRCti3krVoHgvb1AJclBoFgjyky1Q5NPfHybOBxY+Or7ckHSyRm
crMOjqdw8jlhXzt84QuB/5f3QyE+oBRpjWyv56T8sg3Cwe0c+gPBnYRPxtdRKcaDCuId7Jl4KBch
4fbbUCQoPISB8DrzPIiQKrw6XU3WtkueIVCHdoX3N7nHcJ0y77tq43XdMIdoF6w5asRr2djDMYpY
coTZo8Yp42iGo1xyCKjPsdt1C9k2ANSsiK4B3sR5Tb7PXGuCCbULrMWxB1qUpbwLBuI/Ey0uH3PX
QXiJBPl2JIv2iu2IP3eKqKXDorgnfRVgsMc2hk67JIPDA2TKOVUsEjW9zwlDBEyij7yYjsraxK6n
c9Mxe7xEOwT9q+2bMcnZBrpFtBo9WtayrUxM2EECg40xwunGQWer2fgP29ZtHuy42bVBZ9203dRh
4/Hl1wvqyuaGjLlhU9ahu6H2Xy1cKdUDK5X+bTYiRnTM9oKCRw0wO8U04Bm0X1PVA/9Qx/a65sG0
npJldYMUQU8n1dKM7WFXC2JsnYAWX9aMd61P1xvNywl0Om/RBnYNjSPQiWk1appYtYIEWoHdy/2W
L1XewBLXMTarujmBOGMuHfhIHP4sKH5GW6sXHONgzXLMXBIIPuvwggINTI9EKC4n6G0ViBNXiciH
USPiaqJnLICXhlndhDmFEXVktGBl7izPuEn8SYJjHdOmusp1rF0lHWw21zxz3Vw/boN4n9FiWeDa
3aI5vk0qXS5LOz+VQUAgqQDsNKqxvgLZQT0VID9+6eaBPvzeE8o+lFxMF/WCegQ2+7aiY5O7PHNM
uW5ivUGHcBw6xVXiNyeoXQpS7ox7g5TspiovNIrPyzE2b0rXBdlYV6iyjS3uthUWyLmJbXQGPa9a
SB+Bd4vhNFTCZyIsFsrY9Tu9goakJU8FzmXSS60t/M0rfC8O7U2Rn3RtdJ4aJsk+EDlxMrtPqR/u
xoAgmKG97QHqzarQv+oKko7C3mQdKvIJfKycZSbqf6dOyDjIGBhgoFsniJ9LacWkSLlPZkTnAYXY
SiEdzEtZD/SWACeDAYj7fMksOCNz4awpe6hQqcFgN/Kg9DQyHDgFuWYJmjN7HqPytA1C/nEP3NnE
0jHa64js+GhUblvqBikBhYCprunp43LrCp9niIaQjeZWpQdHZqlxozdqheOVcC3sQkesqArjqe7U
zimXFHPkSgLSpXcO3yrUx53Ww4PPgudGPy2a/i4XISaSCZaK8mfeCOOqI7bBkdlZVLRfOP2QyDvQ
pfay9klKReBMDXc90UOzKOXAmajaMZP/i+42l4kgfbe1koswDQ/k6B+WvXmYW4KMIdVc5IW4bgPr
VhLpipoOHn0hx0VUjo/SEI802oOZUTQ3Wu1fZSEHJyMZViOCyBky5HU8xNe5Uu2pye6aWDt3e/Og
TTgw2qBigxFRf8xyHsDF1rTnrKnujcEAkWu1O2hJi5acoqBN9k4b3ku1vm0D5yKw0iOZ6QdABI6x
Zm7J2iW2pyrXGWdpP0gupeleuyI8jWvAPOBn55oYLjilcl/IAnlGnmCwxRDf5I8k4G1ogtxluM2o
I8LxEt2qaChDBCOC9/Yhne6QhgSYBUwIzoPlfmwIhmQvdQHquZrVAqFE6rKb8Ihlj5rLMK/OQtne
2B3DIgArMHmJpBPEwJsGtnnOtRShrPog9BH+2c5458TdpW7TIPW7Z7Ytx5GHa3LoqD6g8D0IdY7g
gXld6ERTlpZ+0KS4Q6QIHwHQJUs65ivipdmswbOCD0Mil2U8xZm8r63uXrQu3EkL15NgZiA4mKUc
LfqqOcyiipKt055G0fikFG2xyEL2lFXkHbRGoeJ8dY+Vtn+KRo3WjHZlpMlh11fb2MmvS6PdRxBP
6Jhj820H9TZT3GOm+GVhUYXyBsEi5nGvjNRNzdR/MqspL8Wr0SBF1iXQNNrdMIuL0b81pPdck4gl
VU4ksHaIZufRkif5uZAWOXRWsvE7R13gF+Y5OZ3Kre6cqKynNBwoXqOpnOmdkx+V2I7m8eAQgIZT
QWjxdVLZGnHmxOSqHbFSJXuJOcHm7ODCRJkTgEzQaiBSMleBgCSZki7pWpG2M+IO0jsgCBxaeYgR
tteoGfUZGKXSoDsf9TqMfR4yVtUsLEksj5WUh2PmSqQ7xFeXdECXbVAekK5CYWNId2ozPCEXPRIE
H7FNO8lKc6s5waVJxpXUUiDEmF8TtPcHuWzrua+Li6rqn51QnkvCYTYKI6jx0WXt7UytDk6MRLPm
aK24eToDF45qQKcY1Zu6rvBu4wBeKGV013rRcVbRsrII2Z0lugYJozPv9TY5B2VERbtwrmzwpMtm
ADaHjv+xMBrGVAXY29opBhFoHzjLqJFTGCCtvCb0l/GzFLYMesWONGxYR8wuZy9AjBWb+Ywwgti2
N/GoX5L4GGwcfPU3NVXxTSNQ3KGgoc0YhOpN4bTnCAB0tDtYtksc/2qbHBclZTmf/R9RiJQC1Ky7
IjBvPNZM28dPkozzMiHayorh28LWlmxXGwiwG1fzG4IfoPEjzWCOeNojALlybTGeR/ClNFYXfZgD
hw8vFdVMto5fES2UaSObNBnDHUwyXN9z2Y31TZEIav32MHClgudbCS6LyGUsEBwIUKyzyMY5kiQB
mvk6i9p442NJOnKDjlZxFXFQkb3St+i60Fzmuakf6iMH5VnjDOUsyWgPzL3cJTxxMAC7WXbOlp0P
pQfCX/EF3pZ2Xc/zqsGzb96hSp01OrEQVJujOzwd+TF4A8xfNRs9S7Whm2vKgerIARs1t4Bwo8sy
J7oBFARmbQq3nN10cway7MwZFNZ+07uJPcogsAc2jnMW+ROUThu3tCzKeQwQH+c4uwZMSN3CCMN2
GQUcHXpVZYssYbAN1NxKJAGzeBK68nAyEBv6X+wh65YKlWvu7eAuzeSzlyT1yehBAaKT8NyH5mOY
aCfeJDBk47luuvYhZ3XpSdaCjQA8PHfZ2SOY9JfSlF86RPuoc1SWKUBUpkUfg1M5PvZC7ybfHXym
ej4UBFhJx0XThpSQXIdiZft+srE9P/9CeweWtxs+jUnDXgRU4QpqFxpr1ujDvONzNGVVbKB5gV5A
MDJWYXjok7G9kUrZr9OhVr+0IV+Ga4zREpLOuOOs2J/S1usPxkRO5sd2XgVmQvIzlYyY7MGhrmZk
QrHu0aA2av5ZbTxqYDRWttUBV6x4/CEF3jqwoZ3aLk9yzegOFNU4bGP/vEr8p+ngLgZoOyh5EEKl
4ovaEr+WDb69CBtb3Kg+gjOaRwjVxLghcmFc2b0FnrPy3ZPcZWcoOIKsfdvIMLYqgAOVnE1ClDVs
I0QLvp6lzJ3EQOlYI/vRKwV6hk1N3c0mcowzEKjhjFstI/KZHVvP+b1PmVp+dNcDyVnxjQVzbtu9
MFgdDaFdKqku1vZQULYaBzEb+y/Mex5Xjnmb2RU8M7Zoq8qSFI4LgPxxEN+NxE2XJMCt7WYvFZdw
gs56BprkziIkH7SsimyVm7hyRYD6XR2memy1qQelmzdZaO6G0ArXOSSYwnDIqpM8HvISrmOm23Ov
x4DK0ptzttTzedUByQmB/y0aY5Dbqdwy56avV40TREul1ygjeXhxYymjOXyrGnH56J05edcdIpyK
j1pZICHRcD6ojVkfql1zmAhnDt5T2WWaaeywixUneWjHS+7XJ1cU+jKp0LBCr1kQ7Uc6L56GHCVl
qtpXYNOt2SRfeRGQFmNJcZugr87h1dys34wJW614HFYGgTG0OwVyk8i+xEPnks3IpqFO+nlFcMs8
DjgBOMZh1ZnmzFNc+6CugabrUAVn7lhXJ16OFsZRfDHgxk7bq9CuxIVaZoQOhE6z9Cv/wI5I7GjA
+C+LXPanQ5In+syQJvyo2l5W1ehtCBhw53XkqkvXzeTcKTnbB4reHqZJHSKa8nQ24y7OOZpBZ1rY
NJcwAKuVUCC+Niltywi1VF8bG2cMd3aDlz0vkk0/kseRNKS7wLdJmz28H3Wua3UCfhsr2nTgPMwK
sz00ra5Z5BZuUTqs90JjVQUBqlyXQXDi5IdxVscHZKWPK5CMLkgkgnMFhA00ngO7aM4dXqf1y3Ry
/Yax5x1bgELaJLEBwjb50lfBCitDaHCeatSZE9fVogYchlW3PoAEY7D9HQBiILae5aXKxPeacZXq
QBV7Ud8T6t7O1Zi9Xk/IIIbqhtfTE7HM0uCqh/07VTM7rHMot6jiNYeVjVews7HPIM7rktvGTKuF
xzltM1AfWxdS6sSDTGJe183vumo0lrUKhkj6yk2Y9k9lzhO9r0SwyGM0pVId58hqiFOJuWta2LiG
sJ5R1Vurlmy+tdTV9oCnwIOWQQMFj7OOZGLtXLMhPz2W9sOAVvKYQA5yh6RbbqqhSTdpjTZozEEi
pVp4mhbivAidYUt3CremIjbuqKAc7BLjrM8FHPpKqdY2V1xUTfHFUwx7rcY+Z5W6yxeq2se7LGUG
CvInFkoOeEOJn+EybqPcwr5qTxF45Hr8pOj+sbOBPAQ/C4kxqEMcWhxT1fVNe8GJiJscLYwMweiv
AGYfd2BwQ6Gedt1Rn1SbPu/PX8DLL/Xc/zcpz1slzz/XT9kklaleBD1/CHy+Snr++N//Tu/zRhr0
neDnD+3LJNUB1JDWl9lf+0uvopo/v9A7BdFD1qT1pEcCQJG+5X1QDn9TSv/jSi/qpR9dIb5DCd08
IjAydALuaLeoDkbI6Yd+R5yl/rdfC+03gT2E2I3pP/zwa5yXb0bo343Bjz/e99Kq76/z7gPcPSYB
0cdVXQYPNfP06UVgtXn8x9+RQ5mmTmP4nSP05XLfj8PHy7wZCAPZkw38hkbDyw8j+2YgANfTdbQR
c3z79VfZ1i82EA76gk8PBGZWBN8anbgPI8BsI00RSdnXn19xBOgOuf/hLfHDqWBYwBvsSW7wbg4I
7GGOzjT5+sM8/OVuBgu9H5LRT94M5m+WSVdPRxz48vPdqmA5rg2b+ttA/IqrwhSL+fV98bzwn7If
rI4/mAoTQwlbMlHL76aC/ZuhQ2AHGvxtBL7edr/WcoDUcWqjf3IqEMuhq47AIvn1tueKb+4JgZDU
sCdo2K94M+CRnQRxnx4BU7fAXvEEePnhk74dAfW3KU9ER2D3Cy4HSBi0rwv1Z+4CYwq01TU+5p/N
Afc3VG2Wg3Px283wKz4ZqJ+4n98k8F0jPzBtXCMvPx9uBgNIGojTP7ZLv+K6iCpS/fyMEL8R7qM6
jmp9HQiOFm/vCe03lDwUzSe8xvTzXwzEf7CG/rEJJ7Q9fnzZfgdP1RvN/k//wuvu9PsLvNlZTrvr
d39xAvZ9vfTX7ef0//989/B42Rm/+eXrTvnldb79828f8PuXfvdar5/q9Q8PgqfyrnyQwD3Yuw/f
3uZXl8Dv91jfxuDtrticJvu/3sg//v7ubb5ZEn903dldBUnlgZPO67WmDTfTh/nz2WvP7+K7+/I9
poWsZ26oz185ye/SD1dG1PX5Ky+TCSyjnGfJ3QdPhlA5Qn/+BVZgXeJAuX5Kn8bg7m/r6f/ejb0Q
KAE//zpbzn9N8nqd6UudIIzsYT479tvAbz58qcKxzP+DuUhgxj1mmOH1Pb68aVdMxpXPvunddF89
Va8Xmq7MWW/aPH72yqfB02OSpfXrlV4uzbODI8pnL/17/nFuaAA7WYY/e+HLZgp3ezfOr+FuLyvP
tIr9teXkspzeW5opv8d19rffHwP/6fXtTgOj6yTGvf7BX3+Vq+TjsoJTbXLRfXZgpruyzl6v8/KO
pxPS6x/89Xf87zmunxzw67s4fvrb4//8nlXvl3BM9RPb9bMj8kLaejdT/gXa+uRbn4xvwYdF/F/G
tx9e/M+er3+UrL5/6r6Wov7sn73fUkx/4yF+uiv/+b8AAAD//w==</cx:binary>
              </cx:geoCache>
            </cx:geography>
          </cx:layoutPr>
          <cx:valueColors>
            <cx:minColor>
              <a:schemeClr val="accent1">
                <a:lumMod val="20000"/>
                <a:lumOff val="80000"/>
              </a:schemeClr>
            </cx:minColor>
            <cx:maxColor>
              <a:schemeClr val="accent1">
                <a:lumMod val="50000"/>
              </a:schemeClr>
            </cx:maxColor>
          </cx:valueColors>
        </cx:series>
      </cx:plotAreaRegion>
    </cx:plotArea>
  </cx:chart>
  <cx:spPr>
    <a:solidFill>
      <a:schemeClr val="accent5">
        <a:lumMod val="50000"/>
      </a:schemeClr>
    </a:solidFill>
    <a:ln cmpd="sng">
      <a:solidFill>
        <a:schemeClr val="bg1"/>
      </a:solidFill>
    </a:ln>
  </cx:spPr>
</cx: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96">
  <cs:axisTitle>
    <cs:lnRef idx="0"/>
    <cs:fillRef idx="0"/>
    <cs:effectRef idx="0"/>
    <cs:fontRef idx="minor">
      <a:schemeClr val="lt1">
        <a:lumMod val="95000"/>
      </a:schemeClr>
    </cs:fontRef>
    <cs:defRPr sz="900"/>
  </cs:axisTitle>
  <cs:categoryAxis>
    <cs:lnRef idx="0"/>
    <cs:fillRef idx="0"/>
    <cs:effectRef idx="0"/>
    <cs:fontRef idx="minor">
      <a:schemeClr val="lt1">
        <a:lumMod val="95000"/>
      </a:schemeClr>
    </cs:fontRef>
    <cs:spPr>
      <a:ln w="12700" cap="flat" cmpd="sng" algn="ctr">
        <a:solidFill>
          <a:schemeClr val="lt1">
            <a:lumMod val="95000"/>
            <a:alpha val="54000"/>
          </a:schemeClr>
        </a:solidFill>
        <a:round/>
      </a:ln>
    </cs:spPr>
    <cs:defRPr sz="900"/>
  </cs:categoryAxis>
  <cs:chartArea>
    <cs:lnRef idx="0"/>
    <cs:fillRef idx="0"/>
    <cs:effectRef idx="0"/>
    <cs:fontRef idx="minor">
      <a:schemeClr val="dk1"/>
    </cs:fontRef>
    <cs:spPr>
      <a:solidFill>
        <a:schemeClr val="dk1">
          <a:lumMod val="65000"/>
          <a:lumOff val="35000"/>
        </a:schemeClr>
      </a:solidFill>
    </cs:spPr>
    <cs:defRPr sz="1000"/>
  </cs:chartArea>
  <cs:dataLabel>
    <cs:lnRef idx="0"/>
    <cs:fillRef idx="0"/>
    <cs:effectRef idx="0"/>
    <cs:fontRef idx="minor">
      <a:schemeClr val="lt1">
        <a:lumMod val="95000"/>
      </a:schemeClr>
    </cs:fontRef>
    <cs:defRPr sz="85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lt1"/>
    </cs:fontRef>
    <cs:spPr>
      <a:solidFill>
        <a:schemeClr val="phClr"/>
      </a:solidFill>
      <a:ln w="3175">
        <a:solidFill>
          <a:schemeClr val="dk1">
            <a:lumMod val="65000"/>
            <a:lumOff val="35000"/>
          </a:schemeClr>
        </a:solidFill>
      </a:ln>
    </cs:spPr>
  </cs:dataPoint>
  <cs:dataPoint3D>
    <cs:lnRef idx="0"/>
    <cs:fillRef idx="0">
      <cs:styleClr val="auto"/>
    </cs:fillRef>
    <cs:effectRef idx="0"/>
    <cs:fontRef idx="minor">
      <a:schemeClr val="lt1"/>
    </cs:fontRef>
    <cs:spPr>
      <a:solidFill>
        <a:schemeClr val="phClr"/>
      </a:solidFill>
    </cs:spPr>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fillRef idx="0">
      <cs:styleClr val="auto"/>
    </cs:fillRef>
    <cs:effectRef idx="0"/>
    <cs:fontRef idx="minor">
      <a:schemeClr val="lt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lt1"/>
    </cs:fontRef>
    <cs:spPr>
      <a:ln w="28575" cap="rnd">
        <a:solidFill>
          <a:schemeClr val="phClr"/>
        </a:solidFill>
        <a:round/>
      </a:ln>
    </cs:spPr>
  </cs:dataPointWireframe>
  <cs:dataTable>
    <cs:lnRef idx="0"/>
    <cs:fillRef idx="0"/>
    <cs:effectRef idx="0"/>
    <cs:fontRef idx="minor">
      <a:schemeClr val="lt1">
        <a:lumMod val="95000"/>
      </a:schemeClr>
    </cs:fontRef>
    <cs:spPr>
      <a:ln w="9525">
        <a:solidFill>
          <a:schemeClr val="lt1">
            <a:lumMod val="95000"/>
            <a:alpha val="54000"/>
          </a:schemeClr>
        </a:solidFill>
      </a:ln>
    </cs:spPr>
    <cs:defRPr sz="9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10000"/>
            <a:lumOff val="10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95000"/>
      </a:schemeClr>
    </cs:fontRef>
    <cs:defRPr sz="9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95000"/>
      </a:schemeClr>
    </cs:fontRef>
    <cs:spPr>
      <a:ln w="12700" cap="flat" cmpd="sng" algn="ctr">
        <a:solidFill>
          <a:schemeClr val="lt1">
            <a:lumMod val="95000"/>
            <a:alpha val="54000"/>
          </a:schemeClr>
        </a:solidFill>
        <a:round/>
      </a:ln>
    </cs:spPr>
    <cs:defRPr sz="900"/>
  </cs:seriesAxis>
  <cs:seriesLine>
    <cs:lnRef idx="0"/>
    <cs:fillRef idx="0"/>
    <cs:effectRef idx="0"/>
    <cs:fontRef idx="minor">
      <a:schemeClr val="lt1"/>
    </cs:fontRef>
    <cs:spPr>
      <a:ln w="9525" cap="flat">
        <a:solidFill>
          <a:srgbClr val="D9D9D9"/>
        </a:solidFill>
        <a:round/>
      </a:ln>
    </cs:spPr>
  </cs:seriesLine>
  <cs:title>
    <cs:lnRef idx="0"/>
    <cs:fillRef idx="0"/>
    <cs:effectRef idx="0"/>
    <cs:fontRef idx="minor">
      <a:schemeClr val="lt1">
        <a:lumMod val="95000"/>
      </a:schemeClr>
    </cs:fontRef>
    <cs:defRPr sz="1400"/>
  </cs:title>
  <cs:trendline>
    <cs:lnRef idx="0">
      <cs:styleClr val="auto"/>
    </cs:lnRef>
    <cs:fillRef idx="0"/>
    <cs:effectRef idx="0"/>
    <cs:fontRef idx="minor">
      <a:schemeClr val="lt1"/>
    </cs:fontRef>
    <cs:spPr>
      <a:ln w="19050" cap="rnd">
        <a:solidFill>
          <a:schemeClr val="phClr"/>
        </a:solidFill>
        <a:prstDash val="sysDash"/>
      </a:ln>
    </cs:spPr>
  </cs:trendline>
  <cs:trendlineLabel>
    <cs:lnRef idx="0"/>
    <cs:fillRef idx="0"/>
    <cs:effectRef idx="0"/>
    <cs:fontRef idx="minor">
      <a:schemeClr val="lt1">
        <a:lumMod val="95000"/>
      </a:schemeClr>
    </cs:fontRef>
    <cs:defRPr sz="9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95000"/>
      </a:schemeClr>
    </cs:fontRef>
    <cs:defRPr sz="900"/>
  </cs:valueAxis>
  <cs:wall>
    <cs:lnRef idx="0"/>
    <cs:fillRef idx="0"/>
    <cs:effectRef idx="0"/>
    <cs:fontRef idx="minor">
      <a:schemeClr val="lt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050391-8790-4A6E-BCDA-1C656E7A62E4}" type="datetimeFigureOut">
              <a:rPr lang="it-IT" smtClean="0"/>
              <a:t>26/06/2025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99F6EF-4240-4944-A599-40E31FA8B575}" type="slidenum">
              <a:rPr lang="it-IT" smtClean="0"/>
              <a:t>‹#›</a:t>
            </a:fld>
            <a:endParaRPr lang="it-IT"/>
          </a:p>
        </p:txBody>
      </p:sp>
    </p:spTree>
    <p:extLst>
      <p:ext uri="{BB962C8B-B14F-4D97-AF65-F5344CB8AC3E}">
        <p14:creationId xmlns:p14="http://schemas.microsoft.com/office/powerpoint/2010/main" val="2762152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499F6EF-4240-4944-A599-40E31FA8B575}" type="slidenum">
              <a:rPr lang="it-IT" smtClean="0"/>
              <a:t>3</a:t>
            </a:fld>
            <a:endParaRPr lang="it-IT"/>
          </a:p>
        </p:txBody>
      </p:sp>
    </p:spTree>
    <p:extLst>
      <p:ext uri="{BB962C8B-B14F-4D97-AF65-F5344CB8AC3E}">
        <p14:creationId xmlns:p14="http://schemas.microsoft.com/office/powerpoint/2010/main" val="4141568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499F6EF-4240-4944-A599-40E31FA8B575}" type="slidenum">
              <a:rPr lang="it-IT" smtClean="0"/>
              <a:t>5</a:t>
            </a:fld>
            <a:endParaRPr lang="it-IT"/>
          </a:p>
        </p:txBody>
      </p:sp>
    </p:spTree>
    <p:extLst>
      <p:ext uri="{BB962C8B-B14F-4D97-AF65-F5344CB8AC3E}">
        <p14:creationId xmlns:p14="http://schemas.microsoft.com/office/powerpoint/2010/main" val="34881908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accent4"/>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5F0D51B9-A61A-4FDC-9E0F-E2A63E0E942C}"/>
              </a:ext>
            </a:extLst>
          </p:cNvPr>
          <p:cNvSpPr>
            <a:spLocks noGrp="1"/>
          </p:cNvSpPr>
          <p:nvPr>
            <p:ph type="pic" sz="quarter" idx="10" hasCustomPrompt="1"/>
          </p:nvPr>
        </p:nvSpPr>
        <p:spPr>
          <a:xfrm>
            <a:off x="5303838" y="0"/>
            <a:ext cx="6888162" cy="6858000"/>
          </a:xfrm>
          <a:solidFill>
            <a:schemeClr val="bg2">
              <a:lumMod val="90000"/>
            </a:schemeClr>
          </a:solidFill>
        </p:spPr>
        <p:txBody>
          <a:bodyPr/>
          <a:lstStyle>
            <a:lvl1pPr>
              <a:defRPr>
                <a:solidFill>
                  <a:schemeClr val="tx1">
                    <a:lumMod val="50000"/>
                    <a:lumOff val="50000"/>
                  </a:schemeClr>
                </a:solidFill>
              </a:defRPr>
            </a:lvl1pPr>
          </a:lstStyle>
          <a:p>
            <a:r>
              <a:rPr lang="de-DE" dirty="0"/>
              <a:t>Insert Picture and send </a:t>
            </a:r>
            <a:r>
              <a:rPr lang="de-DE" dirty="0" err="1"/>
              <a:t>to</a:t>
            </a:r>
            <a:r>
              <a:rPr lang="de-DE" dirty="0"/>
              <a:t> back</a:t>
            </a:r>
          </a:p>
        </p:txBody>
      </p:sp>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4561383"/>
            <a:ext cx="11386134" cy="307777"/>
          </a:xfrm>
        </p:spPr>
        <p:txBody>
          <a:bodyPr wrap="square" lIns="36000" tIns="0" rIns="36000">
            <a:sp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293129"/>
            <a:ext cx="11386134" cy="2215991"/>
          </a:xfrm>
        </p:spPr>
        <p:txBody>
          <a:bodyPr wrap="square" lIns="36000" rIns="36000" bIns="0" anchor="b" anchorCtr="0">
            <a:spAutoFit/>
          </a:bodyPr>
          <a:lstStyle>
            <a:lvl1pPr algn="l">
              <a:lnSpc>
                <a:spcPct val="90000"/>
              </a:lnSpc>
              <a:defRPr sz="8000" b="1" baseline="0">
                <a:solidFill>
                  <a:schemeClr val="bg1"/>
                </a:solidFill>
                <a:latin typeface="Ubuntu" panose="020B0504030602030204" pitchFamily="34" charset="0"/>
              </a:defRPr>
            </a:lvl1pPr>
          </a:lstStyle>
          <a:p>
            <a:r>
              <a:rPr lang="it-IT"/>
              <a:t>Fare clic per modificare lo stile del titolo dello schema</a:t>
            </a:r>
            <a:endParaRPr lang="en-GB" dirty="0"/>
          </a:p>
        </p:txBody>
      </p:sp>
      <p:pic>
        <p:nvPicPr>
          <p:cNvPr id="7" name="Image 6" descr="Une image contenant texte&#10;&#10;Description générée automatiquement">
            <a:extLst>
              <a:ext uri="{FF2B5EF4-FFF2-40B4-BE49-F238E27FC236}">
                <a16:creationId xmlns:a16="http://schemas.microsoft.com/office/drawing/2014/main" id="{873884F3-4760-488E-A25C-0D285C88AE32}"/>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8408" y="260648"/>
            <a:ext cx="3024000" cy="1226177"/>
          </a:xfrm>
          <a:prstGeom prst="rect">
            <a:avLst/>
          </a:prstGeom>
        </p:spPr>
      </p:pic>
    </p:spTree>
    <p:extLst>
      <p:ext uri="{BB962C8B-B14F-4D97-AF65-F5344CB8AC3E}">
        <p14:creationId xmlns:p14="http://schemas.microsoft.com/office/powerpoint/2010/main" val="1039118857"/>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3" Type="http://schemas.openxmlformats.org/officeDocument/2006/relationships/tags" Target="../tags/tag1.xml"/><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1.emf"/><Relationship Id="rId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1" name="Object 20" hidden="1"/>
          <p:cNvGraphicFramePr>
            <a:graphicFrameLocks noChangeAspect="1"/>
          </p:cNvGraphicFramePr>
          <p:nvPr>
            <p:custDataLst>
              <p:tags r:id="rId3"/>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1" name="Object 20"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p:spPr>
                  </p:pic>
                </p:oleObj>
              </mc:Fallback>
            </mc:AlternateContent>
          </a:graphicData>
        </a:graphic>
      </p:graphicFrame>
      <p:sp>
        <p:nvSpPr>
          <p:cNvPr id="4" name="Text Placeholder 1"/>
          <p:cNvSpPr>
            <a:spLocks noGrp="1"/>
          </p:cNvSpPr>
          <p:nvPr>
            <p:ph type="body" idx="1"/>
          </p:nvPr>
        </p:nvSpPr>
        <p:spPr>
          <a:xfrm>
            <a:off x="404813" y="1327150"/>
            <a:ext cx="11376880" cy="5135563"/>
          </a:xfrm>
          <a:prstGeom prst="rect">
            <a:avLst/>
          </a:prstGeom>
        </p:spPr>
        <p:txBody>
          <a:bodyPr vert="horz" lIns="0" tIns="0" rIns="0" bIns="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9" name="Title Placeholder 1"/>
          <p:cNvSpPr>
            <a:spLocks noGrp="1"/>
          </p:cNvSpPr>
          <p:nvPr>
            <p:ph type="title"/>
          </p:nvPr>
        </p:nvSpPr>
        <p:spPr>
          <a:xfrm>
            <a:off x="404813" y="388188"/>
            <a:ext cx="10947772" cy="716711"/>
          </a:xfrm>
          <a:prstGeom prst="rect">
            <a:avLst/>
          </a:prstGeom>
        </p:spPr>
        <p:txBody>
          <a:bodyPr vert="horz" lIns="0" tIns="0" rIns="0" bIns="0" rtlCol="0" anchor="b">
            <a:no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lang="fr-FR" dirty="0"/>
              <a:t>CLICK TO INSERT TITLE</a:t>
            </a:r>
            <a:endParaRPr lang="en-US" dirty="0"/>
          </a:p>
        </p:txBody>
      </p:sp>
      <p:grpSp>
        <p:nvGrpSpPr>
          <p:cNvPr id="3" name="Group 2">
            <a:extLst>
              <a:ext uri="{FF2B5EF4-FFF2-40B4-BE49-F238E27FC236}">
                <a16:creationId xmlns:a16="http://schemas.microsoft.com/office/drawing/2014/main" id="{7D254FA0-1CD0-4186-9223-F354145FAE6C}"/>
              </a:ext>
            </a:extLst>
          </p:cNvPr>
          <p:cNvGrpSpPr/>
          <p:nvPr userDrawn="1"/>
        </p:nvGrpSpPr>
        <p:grpSpPr>
          <a:xfrm>
            <a:off x="12295891" y="1659"/>
            <a:ext cx="360000" cy="2069166"/>
            <a:chOff x="12498114" y="115959"/>
            <a:chExt cx="360000" cy="2069166"/>
          </a:xfrm>
        </p:grpSpPr>
        <p:sp>
          <p:nvSpPr>
            <p:cNvPr id="11" name="Rectangle 10">
              <a:extLst>
                <a:ext uri="{FF2B5EF4-FFF2-40B4-BE49-F238E27FC236}">
                  <a16:creationId xmlns:a16="http://schemas.microsoft.com/office/drawing/2014/main" id="{EF1244FD-1856-4971-9A73-AD6DF3F42A90}"/>
                </a:ext>
              </a:extLst>
            </p:cNvPr>
            <p:cNvSpPr/>
            <p:nvPr/>
          </p:nvSpPr>
          <p:spPr>
            <a:xfrm>
              <a:off x="12498114" y="115959"/>
              <a:ext cx="360000" cy="406800"/>
            </a:xfrm>
            <a:prstGeom prst="rect">
              <a:avLst/>
            </a:prstGeom>
            <a:solidFill>
              <a:srgbClr val="0070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1</a:t>
              </a:r>
            </a:p>
            <a:p>
              <a:pPr algn="ctr">
                <a:lnSpc>
                  <a:spcPct val="90000"/>
                </a:lnSpc>
                <a:spcAft>
                  <a:spcPts val="0"/>
                </a:spcAft>
              </a:pPr>
              <a:r>
                <a:rPr lang="en-GB" sz="700" dirty="0">
                  <a:latin typeface="Ubuntu" panose="020B0504030602030204" pitchFamily="34" charset="0"/>
                </a:rPr>
                <a:t>112</a:t>
              </a:r>
            </a:p>
            <a:p>
              <a:pPr algn="ctr">
                <a:lnSpc>
                  <a:spcPct val="90000"/>
                </a:lnSpc>
                <a:spcAft>
                  <a:spcPts val="0"/>
                </a:spcAft>
              </a:pPr>
              <a:r>
                <a:rPr lang="en-GB" sz="700" dirty="0">
                  <a:latin typeface="Ubuntu" panose="020B0504030602030204" pitchFamily="34" charset="0"/>
                </a:rPr>
                <a:t>173</a:t>
              </a:r>
            </a:p>
          </p:txBody>
        </p:sp>
        <p:sp>
          <p:nvSpPr>
            <p:cNvPr id="12" name="Rectangle 11">
              <a:extLst>
                <a:ext uri="{FF2B5EF4-FFF2-40B4-BE49-F238E27FC236}">
                  <a16:creationId xmlns:a16="http://schemas.microsoft.com/office/drawing/2014/main" id="{22B40C78-6F20-4C95-AB26-B29FEC0FF747}"/>
                </a:ext>
              </a:extLst>
            </p:cNvPr>
            <p:cNvSpPr/>
            <p:nvPr/>
          </p:nvSpPr>
          <p:spPr>
            <a:xfrm>
              <a:off x="12498114" y="533371"/>
              <a:ext cx="360000" cy="406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solidFill>
                    <a:schemeClr val="tx1"/>
                  </a:solidFill>
                  <a:latin typeface="Ubuntu" panose="020B0504030602030204" pitchFamily="34" charset="0"/>
                </a:rPr>
                <a:t>18</a:t>
              </a:r>
            </a:p>
            <a:p>
              <a:pPr algn="ctr">
                <a:lnSpc>
                  <a:spcPct val="90000"/>
                </a:lnSpc>
                <a:spcAft>
                  <a:spcPts val="0"/>
                </a:spcAft>
              </a:pPr>
              <a:r>
                <a:rPr lang="en-GB" sz="700" dirty="0">
                  <a:solidFill>
                    <a:schemeClr val="tx1"/>
                  </a:solidFill>
                  <a:latin typeface="Ubuntu" panose="020B0504030602030204" pitchFamily="34" charset="0"/>
                </a:rPr>
                <a:t>171</a:t>
              </a:r>
            </a:p>
            <a:p>
              <a:pPr algn="ctr">
                <a:lnSpc>
                  <a:spcPct val="90000"/>
                </a:lnSpc>
                <a:spcAft>
                  <a:spcPts val="0"/>
                </a:spcAft>
              </a:pPr>
              <a:r>
                <a:rPr lang="en-GB" sz="700" dirty="0">
                  <a:solidFill>
                    <a:schemeClr val="tx1"/>
                  </a:solidFill>
                  <a:latin typeface="Ubuntu" panose="020B0504030602030204" pitchFamily="34" charset="0"/>
                </a:rPr>
                <a:t>219</a:t>
              </a:r>
            </a:p>
          </p:txBody>
        </p:sp>
        <p:sp>
          <p:nvSpPr>
            <p:cNvPr id="13" name="Rectangle 12">
              <a:extLst>
                <a:ext uri="{FF2B5EF4-FFF2-40B4-BE49-F238E27FC236}">
                  <a16:creationId xmlns:a16="http://schemas.microsoft.com/office/drawing/2014/main" id="{1AED4E7D-39CE-49AE-9D4C-16EA940CBE5F}"/>
                </a:ext>
              </a:extLst>
            </p:cNvPr>
            <p:cNvSpPr/>
            <p:nvPr/>
          </p:nvSpPr>
          <p:spPr>
            <a:xfrm>
              <a:off x="12498114" y="950783"/>
              <a:ext cx="360000" cy="406800"/>
            </a:xfrm>
            <a:prstGeom prst="rect">
              <a:avLst/>
            </a:prstGeom>
            <a:solidFill>
              <a:srgbClr val="2B0A3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43</a:t>
              </a:r>
            </a:p>
            <a:p>
              <a:pPr algn="ctr">
                <a:lnSpc>
                  <a:spcPct val="90000"/>
                </a:lnSpc>
                <a:spcAft>
                  <a:spcPts val="0"/>
                </a:spcAft>
              </a:pPr>
              <a:r>
                <a:rPr lang="en-GB" sz="700" dirty="0">
                  <a:latin typeface="Ubuntu" panose="020B0504030602030204" pitchFamily="34" charset="0"/>
                </a:rPr>
                <a:t>10</a:t>
              </a:r>
            </a:p>
            <a:p>
              <a:pPr algn="ctr">
                <a:lnSpc>
                  <a:spcPct val="90000"/>
                </a:lnSpc>
                <a:spcAft>
                  <a:spcPts val="0"/>
                </a:spcAft>
              </a:pPr>
              <a:r>
                <a:rPr lang="en-GB" sz="700" dirty="0">
                  <a:latin typeface="Ubuntu" panose="020B0504030602030204" pitchFamily="34" charset="0"/>
                </a:rPr>
                <a:t>61</a:t>
              </a:r>
            </a:p>
          </p:txBody>
        </p:sp>
        <p:sp>
          <p:nvSpPr>
            <p:cNvPr id="14" name="Rectangle 13">
              <a:extLst>
                <a:ext uri="{FF2B5EF4-FFF2-40B4-BE49-F238E27FC236}">
                  <a16:creationId xmlns:a16="http://schemas.microsoft.com/office/drawing/2014/main" id="{392DC803-B0F7-4D0E-81CA-9DDCB14FA42C}"/>
                </a:ext>
              </a:extLst>
            </p:cNvPr>
            <p:cNvSpPr/>
            <p:nvPr/>
          </p:nvSpPr>
          <p:spPr>
            <a:xfrm>
              <a:off x="12498114" y="1364202"/>
              <a:ext cx="360000" cy="406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39</a:t>
              </a:r>
            </a:p>
            <a:p>
              <a:pPr algn="ctr">
                <a:lnSpc>
                  <a:spcPct val="90000"/>
                </a:lnSpc>
                <a:spcAft>
                  <a:spcPts val="0"/>
                </a:spcAft>
              </a:pPr>
              <a:r>
                <a:rPr lang="en-GB" sz="700" dirty="0">
                  <a:latin typeface="Ubuntu" panose="020B0504030602030204" pitchFamily="34" charset="0"/>
                </a:rPr>
                <a:t>41</a:t>
              </a:r>
            </a:p>
            <a:p>
              <a:pPr algn="ctr">
                <a:lnSpc>
                  <a:spcPct val="90000"/>
                </a:lnSpc>
                <a:spcAft>
                  <a:spcPts val="0"/>
                </a:spcAft>
              </a:pPr>
              <a:r>
                <a:rPr lang="en-GB" sz="700" dirty="0">
                  <a:latin typeface="Ubuntu" panose="020B0504030602030204" pitchFamily="34" charset="0"/>
                </a:rPr>
                <a:t>54</a:t>
              </a:r>
            </a:p>
          </p:txBody>
        </p:sp>
        <p:sp>
          <p:nvSpPr>
            <p:cNvPr id="63" name="Rectangle 62">
              <a:extLst>
                <a:ext uri="{FF2B5EF4-FFF2-40B4-BE49-F238E27FC236}">
                  <a16:creationId xmlns:a16="http://schemas.microsoft.com/office/drawing/2014/main" id="{B60470E2-9B98-4C49-AC1B-A56CD2EB54B9}"/>
                </a:ext>
              </a:extLst>
            </p:cNvPr>
            <p:cNvSpPr/>
            <p:nvPr/>
          </p:nvSpPr>
          <p:spPr>
            <a:xfrm>
              <a:off x="12498114" y="1778325"/>
              <a:ext cx="360000" cy="406800"/>
            </a:xfrm>
            <a:prstGeom prst="rect">
              <a:avLst/>
            </a:prstGeom>
            <a:solidFill>
              <a:schemeClr val="bg2"/>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solidFill>
                    <a:schemeClr val="tx1"/>
                  </a:solidFill>
                  <a:latin typeface="Ubuntu" panose="020B0504030602030204" pitchFamily="34" charset="0"/>
                </a:rPr>
                <a:t>236</a:t>
              </a:r>
            </a:p>
            <a:p>
              <a:pPr algn="ctr">
                <a:lnSpc>
                  <a:spcPct val="90000"/>
                </a:lnSpc>
                <a:spcAft>
                  <a:spcPts val="0"/>
                </a:spcAft>
              </a:pPr>
              <a:r>
                <a:rPr lang="en-GB" sz="700" dirty="0">
                  <a:solidFill>
                    <a:schemeClr val="tx1"/>
                  </a:solidFill>
                  <a:latin typeface="Ubuntu" panose="020B0504030602030204" pitchFamily="34" charset="0"/>
                </a:rPr>
                <a:t>236</a:t>
              </a:r>
            </a:p>
            <a:p>
              <a:pPr algn="ctr">
                <a:lnSpc>
                  <a:spcPct val="90000"/>
                </a:lnSpc>
                <a:spcAft>
                  <a:spcPts val="0"/>
                </a:spcAft>
              </a:pPr>
              <a:r>
                <a:rPr lang="en-GB" sz="700" dirty="0">
                  <a:solidFill>
                    <a:schemeClr val="tx1"/>
                  </a:solidFill>
                  <a:latin typeface="Ubuntu" panose="020B0504030602030204" pitchFamily="34" charset="0"/>
                </a:rPr>
                <a:t>236</a:t>
              </a:r>
            </a:p>
          </p:txBody>
        </p:sp>
      </p:grpSp>
      <p:grpSp>
        <p:nvGrpSpPr>
          <p:cNvPr id="4096" name="Groupe 4095">
            <a:extLst>
              <a:ext uri="{FF2B5EF4-FFF2-40B4-BE49-F238E27FC236}">
                <a16:creationId xmlns:a16="http://schemas.microsoft.com/office/drawing/2014/main" id="{4ADC82C4-641D-4930-B946-DC8978F5F98C}"/>
              </a:ext>
            </a:extLst>
          </p:cNvPr>
          <p:cNvGrpSpPr/>
          <p:nvPr/>
        </p:nvGrpSpPr>
        <p:grpSpPr>
          <a:xfrm>
            <a:off x="12295891" y="4289244"/>
            <a:ext cx="1462993" cy="2058800"/>
            <a:chOff x="12432704" y="1992581"/>
            <a:chExt cx="1462993" cy="2058800"/>
          </a:xfrm>
        </p:grpSpPr>
        <p:sp>
          <p:nvSpPr>
            <p:cNvPr id="41" name="Forme libre : forme 40">
              <a:extLst>
                <a:ext uri="{FF2B5EF4-FFF2-40B4-BE49-F238E27FC236}">
                  <a16:creationId xmlns:a16="http://schemas.microsoft.com/office/drawing/2014/main" id="{EC826880-5A3C-4E1C-81B2-A1CB9E331DC3}"/>
                </a:ext>
              </a:extLst>
            </p:cNvPr>
            <p:cNvSpPr/>
            <p:nvPr/>
          </p:nvSpPr>
          <p:spPr>
            <a:xfrm>
              <a:off x="12800391"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8E12"/>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142</a:t>
              </a:r>
            </a:p>
            <a:p>
              <a:pPr algn="ctr">
                <a:lnSpc>
                  <a:spcPct val="90000"/>
                </a:lnSpc>
                <a:spcAft>
                  <a:spcPts val="0"/>
                </a:spcAft>
              </a:pPr>
              <a:r>
                <a:rPr lang="en-US" sz="700" dirty="0">
                  <a:latin typeface="Ubuntu" panose="020B0504030602030204" pitchFamily="34" charset="0"/>
                </a:rPr>
                <a:t>18</a:t>
              </a:r>
            </a:p>
          </p:txBody>
        </p:sp>
        <p:sp>
          <p:nvSpPr>
            <p:cNvPr id="42" name="Forme libre : forme 41">
              <a:extLst>
                <a:ext uri="{FF2B5EF4-FFF2-40B4-BE49-F238E27FC236}">
                  <a16:creationId xmlns:a16="http://schemas.microsoft.com/office/drawing/2014/main" id="{44796AC3-FBF9-498C-9326-20ACFCF63EE6}"/>
                </a:ext>
              </a:extLst>
            </p:cNvPr>
            <p:cNvSpPr/>
            <p:nvPr/>
          </p:nvSpPr>
          <p:spPr>
            <a:xfrm>
              <a:off x="12800391"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9C29"/>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156</a:t>
              </a:r>
            </a:p>
            <a:p>
              <a:pPr algn="ctr">
                <a:lnSpc>
                  <a:spcPct val="90000"/>
                </a:lnSpc>
                <a:spcAft>
                  <a:spcPts val="0"/>
                </a:spcAft>
              </a:pPr>
              <a:r>
                <a:rPr lang="en-US" sz="700" dirty="0">
                  <a:latin typeface="Ubuntu" panose="020B0504030602030204" pitchFamily="34" charset="0"/>
                </a:rPr>
                <a:t>41</a:t>
              </a:r>
            </a:p>
          </p:txBody>
        </p:sp>
        <p:sp>
          <p:nvSpPr>
            <p:cNvPr id="43" name="Forme libre : forme 42">
              <a:extLst>
                <a:ext uri="{FF2B5EF4-FFF2-40B4-BE49-F238E27FC236}">
                  <a16:creationId xmlns:a16="http://schemas.microsoft.com/office/drawing/2014/main" id="{2D1DB5D7-2017-4A8F-80D6-C8641C9CE84C}"/>
                </a:ext>
              </a:extLst>
            </p:cNvPr>
            <p:cNvSpPr/>
            <p:nvPr/>
          </p:nvSpPr>
          <p:spPr>
            <a:xfrm>
              <a:off x="12800391"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FFB24A"/>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178</a:t>
              </a:r>
            </a:p>
            <a:p>
              <a:pPr algn="ctr">
                <a:lnSpc>
                  <a:spcPct val="90000"/>
                </a:lnSpc>
                <a:spcAft>
                  <a:spcPts val="0"/>
                </a:spcAft>
              </a:pPr>
              <a:r>
                <a:rPr lang="en-US" sz="700" dirty="0">
                  <a:latin typeface="Ubuntu" panose="020B0504030602030204" pitchFamily="34" charset="0"/>
                </a:rPr>
                <a:t>74</a:t>
              </a:r>
            </a:p>
          </p:txBody>
        </p:sp>
        <p:sp>
          <p:nvSpPr>
            <p:cNvPr id="44" name="Forme libre : forme 43">
              <a:extLst>
                <a:ext uri="{FF2B5EF4-FFF2-40B4-BE49-F238E27FC236}">
                  <a16:creationId xmlns:a16="http://schemas.microsoft.com/office/drawing/2014/main" id="{92191BDF-6BAB-45F9-9FA1-89C34179FD61}"/>
                </a:ext>
              </a:extLst>
            </p:cNvPr>
            <p:cNvSpPr/>
            <p:nvPr/>
          </p:nvSpPr>
          <p:spPr>
            <a:xfrm>
              <a:off x="12800391"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D068"/>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208</a:t>
              </a:r>
            </a:p>
            <a:p>
              <a:pPr algn="ctr">
                <a:lnSpc>
                  <a:spcPct val="90000"/>
                </a:lnSpc>
                <a:spcAft>
                  <a:spcPts val="0"/>
                </a:spcAft>
              </a:pPr>
              <a:r>
                <a:rPr lang="en-US" sz="700" dirty="0">
                  <a:latin typeface="Ubuntu" panose="020B0504030602030204" pitchFamily="34" charset="0"/>
                </a:rPr>
                <a:t>104</a:t>
              </a:r>
            </a:p>
          </p:txBody>
        </p:sp>
        <p:sp>
          <p:nvSpPr>
            <p:cNvPr id="45" name="Forme libre : forme 44">
              <a:extLst>
                <a:ext uri="{FF2B5EF4-FFF2-40B4-BE49-F238E27FC236}">
                  <a16:creationId xmlns:a16="http://schemas.microsoft.com/office/drawing/2014/main" id="{EF971F25-4035-43BA-BC8C-22E9B837A713}"/>
                </a:ext>
              </a:extLst>
            </p:cNvPr>
            <p:cNvSpPr/>
            <p:nvPr/>
          </p:nvSpPr>
          <p:spPr>
            <a:xfrm>
              <a:off x="12800391"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DA80"/>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218</a:t>
              </a:r>
            </a:p>
            <a:p>
              <a:pPr algn="ctr">
                <a:lnSpc>
                  <a:spcPct val="90000"/>
                </a:lnSpc>
                <a:spcAft>
                  <a:spcPts val="0"/>
                </a:spcAft>
              </a:pPr>
              <a:r>
                <a:rPr lang="en-US" sz="700" dirty="0">
                  <a:latin typeface="Ubuntu" panose="020B0504030602030204" pitchFamily="34" charset="0"/>
                </a:rPr>
                <a:t>128</a:t>
              </a:r>
            </a:p>
          </p:txBody>
        </p:sp>
        <p:sp>
          <p:nvSpPr>
            <p:cNvPr id="46" name="Forme libre : forme 45">
              <a:extLst>
                <a:ext uri="{FF2B5EF4-FFF2-40B4-BE49-F238E27FC236}">
                  <a16:creationId xmlns:a16="http://schemas.microsoft.com/office/drawing/2014/main" id="{F5691FCB-A410-4C6B-963D-15CCFA8EB678}"/>
                </a:ext>
              </a:extLst>
            </p:cNvPr>
            <p:cNvSpPr/>
            <p:nvPr/>
          </p:nvSpPr>
          <p:spPr>
            <a:xfrm>
              <a:off x="13168875"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42142E"/>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66</a:t>
              </a:r>
            </a:p>
            <a:p>
              <a:pPr algn="ctr">
                <a:lnSpc>
                  <a:spcPct val="90000"/>
                </a:lnSpc>
                <a:spcAft>
                  <a:spcPts val="0"/>
                </a:spcAft>
              </a:pPr>
              <a:r>
                <a:rPr lang="en-US" sz="700" dirty="0">
                  <a:solidFill>
                    <a:schemeClr val="bg1"/>
                  </a:solidFill>
                  <a:latin typeface="Ubuntu" panose="020B0504030602030204" pitchFamily="34" charset="0"/>
                </a:rPr>
                <a:t>20</a:t>
              </a:r>
            </a:p>
            <a:p>
              <a:pPr algn="ctr">
                <a:lnSpc>
                  <a:spcPct val="90000"/>
                </a:lnSpc>
                <a:spcAft>
                  <a:spcPts val="0"/>
                </a:spcAft>
              </a:pPr>
              <a:r>
                <a:rPr lang="en-US" sz="700" dirty="0">
                  <a:solidFill>
                    <a:schemeClr val="bg1"/>
                  </a:solidFill>
                  <a:latin typeface="Ubuntu" panose="020B0504030602030204" pitchFamily="34" charset="0"/>
                </a:rPr>
                <a:t>46</a:t>
              </a:r>
            </a:p>
          </p:txBody>
        </p:sp>
        <p:sp>
          <p:nvSpPr>
            <p:cNvPr id="47" name="Forme libre : forme 46">
              <a:extLst>
                <a:ext uri="{FF2B5EF4-FFF2-40B4-BE49-F238E27FC236}">
                  <a16:creationId xmlns:a16="http://schemas.microsoft.com/office/drawing/2014/main" id="{D0F79893-1FFE-4F7F-B020-867CE988C67E}"/>
                </a:ext>
              </a:extLst>
            </p:cNvPr>
            <p:cNvSpPr/>
            <p:nvPr/>
          </p:nvSpPr>
          <p:spPr>
            <a:xfrm>
              <a:off x="13168875"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590A42"/>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89</a:t>
              </a:r>
            </a:p>
            <a:p>
              <a:pPr algn="ctr">
                <a:lnSpc>
                  <a:spcPct val="90000"/>
                </a:lnSpc>
                <a:spcAft>
                  <a:spcPts val="0"/>
                </a:spcAft>
              </a:pPr>
              <a:r>
                <a:rPr lang="en-US" sz="700" dirty="0">
                  <a:solidFill>
                    <a:schemeClr val="bg1"/>
                  </a:solidFill>
                  <a:latin typeface="Ubuntu" panose="020B0504030602030204" pitchFamily="34" charset="0"/>
                </a:rPr>
                <a:t>10</a:t>
              </a:r>
            </a:p>
            <a:p>
              <a:pPr algn="ctr">
                <a:lnSpc>
                  <a:spcPct val="90000"/>
                </a:lnSpc>
                <a:spcAft>
                  <a:spcPts val="0"/>
                </a:spcAft>
              </a:pPr>
              <a:r>
                <a:rPr lang="en-US" sz="700" dirty="0">
                  <a:solidFill>
                    <a:schemeClr val="bg1"/>
                  </a:solidFill>
                  <a:latin typeface="Ubuntu" panose="020B0504030602030204" pitchFamily="34" charset="0"/>
                </a:rPr>
                <a:t>66</a:t>
              </a:r>
            </a:p>
          </p:txBody>
        </p:sp>
        <p:sp>
          <p:nvSpPr>
            <p:cNvPr id="48" name="Forme libre : forme 47">
              <a:extLst>
                <a:ext uri="{FF2B5EF4-FFF2-40B4-BE49-F238E27FC236}">
                  <a16:creationId xmlns:a16="http://schemas.microsoft.com/office/drawing/2014/main" id="{4BC28B06-4332-436B-9E8F-27299D73CB0F}"/>
                </a:ext>
              </a:extLst>
            </p:cNvPr>
            <p:cNvSpPr/>
            <p:nvPr/>
          </p:nvSpPr>
          <p:spPr>
            <a:xfrm>
              <a:off x="13168875"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750D5C"/>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117</a:t>
              </a:r>
            </a:p>
            <a:p>
              <a:pPr algn="ctr">
                <a:lnSpc>
                  <a:spcPct val="90000"/>
                </a:lnSpc>
                <a:spcAft>
                  <a:spcPts val="0"/>
                </a:spcAft>
              </a:pPr>
              <a:r>
                <a:rPr lang="en-US" sz="700" dirty="0">
                  <a:solidFill>
                    <a:schemeClr val="bg1"/>
                  </a:solidFill>
                  <a:latin typeface="Ubuntu" panose="020B0504030602030204" pitchFamily="34" charset="0"/>
                </a:rPr>
                <a:t>13</a:t>
              </a:r>
            </a:p>
            <a:p>
              <a:pPr algn="ctr">
                <a:lnSpc>
                  <a:spcPct val="90000"/>
                </a:lnSpc>
                <a:spcAft>
                  <a:spcPts val="0"/>
                </a:spcAft>
              </a:pPr>
              <a:r>
                <a:rPr lang="en-US" sz="700" dirty="0">
                  <a:solidFill>
                    <a:schemeClr val="bg1"/>
                  </a:solidFill>
                  <a:latin typeface="Ubuntu" panose="020B0504030602030204" pitchFamily="34" charset="0"/>
                </a:rPr>
                <a:t>92</a:t>
              </a:r>
            </a:p>
          </p:txBody>
        </p:sp>
        <p:sp>
          <p:nvSpPr>
            <p:cNvPr id="49" name="Forme libre : forme 48">
              <a:extLst>
                <a:ext uri="{FF2B5EF4-FFF2-40B4-BE49-F238E27FC236}">
                  <a16:creationId xmlns:a16="http://schemas.microsoft.com/office/drawing/2014/main" id="{90419B70-8C46-4DE8-9DD4-F2A6106ED6F5}"/>
                </a:ext>
              </a:extLst>
            </p:cNvPr>
            <p:cNvSpPr/>
            <p:nvPr/>
          </p:nvSpPr>
          <p:spPr>
            <a:xfrm>
              <a:off x="13168875"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802B73"/>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128</a:t>
              </a:r>
            </a:p>
            <a:p>
              <a:pPr algn="ctr">
                <a:lnSpc>
                  <a:spcPct val="90000"/>
                </a:lnSpc>
                <a:spcAft>
                  <a:spcPts val="0"/>
                </a:spcAft>
              </a:pPr>
              <a:r>
                <a:rPr lang="en-US" sz="700" dirty="0">
                  <a:solidFill>
                    <a:schemeClr val="bg1"/>
                  </a:solidFill>
                  <a:latin typeface="Ubuntu" panose="020B0504030602030204" pitchFamily="34" charset="0"/>
                </a:rPr>
                <a:t>43</a:t>
              </a:r>
            </a:p>
            <a:p>
              <a:pPr algn="ctr">
                <a:lnSpc>
                  <a:spcPct val="90000"/>
                </a:lnSpc>
                <a:spcAft>
                  <a:spcPts val="0"/>
                </a:spcAft>
              </a:pPr>
              <a:r>
                <a:rPr lang="en-US" sz="700" dirty="0">
                  <a:solidFill>
                    <a:schemeClr val="bg1"/>
                  </a:solidFill>
                  <a:latin typeface="Ubuntu" panose="020B0504030602030204" pitchFamily="34" charset="0"/>
                </a:rPr>
                <a:t>115</a:t>
              </a:r>
            </a:p>
          </p:txBody>
        </p:sp>
        <p:sp>
          <p:nvSpPr>
            <p:cNvPr id="50" name="Forme libre : forme 49">
              <a:extLst>
                <a:ext uri="{FF2B5EF4-FFF2-40B4-BE49-F238E27FC236}">
                  <a16:creationId xmlns:a16="http://schemas.microsoft.com/office/drawing/2014/main" id="{0A0CFFBA-E8FE-434D-9D74-BB9F352B4723}"/>
                </a:ext>
              </a:extLst>
            </p:cNvPr>
            <p:cNvSpPr/>
            <p:nvPr/>
          </p:nvSpPr>
          <p:spPr>
            <a:xfrm>
              <a:off x="13168875"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9E47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158</a:t>
              </a:r>
            </a:p>
            <a:p>
              <a:pPr algn="ctr">
                <a:lnSpc>
                  <a:spcPct val="90000"/>
                </a:lnSpc>
                <a:spcAft>
                  <a:spcPts val="0"/>
                </a:spcAft>
              </a:pPr>
              <a:r>
                <a:rPr lang="en-US" sz="700" dirty="0">
                  <a:solidFill>
                    <a:schemeClr val="bg1"/>
                  </a:solidFill>
                  <a:latin typeface="Ubuntu" panose="020B0504030602030204" pitchFamily="34" charset="0"/>
                </a:rPr>
                <a:t>71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1" name="Forme libre : forme 50">
              <a:extLst>
                <a:ext uri="{FF2B5EF4-FFF2-40B4-BE49-F238E27FC236}">
                  <a16:creationId xmlns:a16="http://schemas.microsoft.com/office/drawing/2014/main" id="{D041A42A-2FF1-4516-85CE-87051937629F}"/>
                </a:ext>
              </a:extLst>
            </p:cNvPr>
            <p:cNvSpPr/>
            <p:nvPr/>
          </p:nvSpPr>
          <p:spPr>
            <a:xfrm>
              <a:off x="13535697"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A6001A"/>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166</a:t>
              </a:r>
            </a:p>
            <a:p>
              <a:pPr algn="ctr">
                <a:lnSpc>
                  <a:spcPct val="90000"/>
                </a:lnSpc>
                <a:spcAft>
                  <a:spcPts val="0"/>
                </a:spcAft>
              </a:pPr>
              <a:r>
                <a:rPr lang="en-US" sz="700" dirty="0">
                  <a:solidFill>
                    <a:schemeClr val="bg1"/>
                  </a:solidFill>
                  <a:latin typeface="Ubuntu" panose="020B0504030602030204" pitchFamily="34" charset="0"/>
                </a:rPr>
                <a:t>0</a:t>
              </a:r>
            </a:p>
            <a:p>
              <a:pPr algn="ctr">
                <a:lnSpc>
                  <a:spcPct val="90000"/>
                </a:lnSpc>
                <a:spcAft>
                  <a:spcPts val="0"/>
                </a:spcAft>
              </a:pPr>
              <a:r>
                <a:rPr lang="en-US" sz="700" dirty="0">
                  <a:solidFill>
                    <a:schemeClr val="bg1"/>
                  </a:solidFill>
                  <a:latin typeface="Ubuntu" panose="020B0504030602030204" pitchFamily="34" charset="0"/>
                </a:rPr>
                <a:t>26</a:t>
              </a:r>
            </a:p>
          </p:txBody>
        </p:sp>
        <p:sp>
          <p:nvSpPr>
            <p:cNvPr id="52" name="Forme libre : forme 51">
              <a:extLst>
                <a:ext uri="{FF2B5EF4-FFF2-40B4-BE49-F238E27FC236}">
                  <a16:creationId xmlns:a16="http://schemas.microsoft.com/office/drawing/2014/main" id="{02084D3E-01E3-4506-9076-881D83455262}"/>
                </a:ext>
              </a:extLst>
            </p:cNvPr>
            <p:cNvSpPr/>
            <p:nvPr/>
          </p:nvSpPr>
          <p:spPr>
            <a:xfrm>
              <a:off x="13535697"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E30021"/>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227</a:t>
              </a:r>
            </a:p>
            <a:p>
              <a:pPr algn="ctr">
                <a:lnSpc>
                  <a:spcPct val="90000"/>
                </a:lnSpc>
                <a:spcAft>
                  <a:spcPts val="0"/>
                </a:spcAft>
              </a:pPr>
              <a:r>
                <a:rPr lang="en-US" sz="700" dirty="0">
                  <a:solidFill>
                    <a:schemeClr val="bg1"/>
                  </a:solidFill>
                  <a:latin typeface="Ubuntu" panose="020B0504030602030204" pitchFamily="34" charset="0"/>
                </a:rPr>
                <a:t>03</a:t>
              </a:r>
            </a:p>
            <a:p>
              <a:pPr algn="ctr">
                <a:lnSpc>
                  <a:spcPct val="90000"/>
                </a:lnSpc>
                <a:spcAft>
                  <a:spcPts val="0"/>
                </a:spcAft>
              </a:pPr>
              <a:r>
                <a:rPr lang="en-US" sz="700" dirty="0">
                  <a:solidFill>
                    <a:schemeClr val="bg1"/>
                  </a:solidFill>
                  <a:latin typeface="Ubuntu" panose="020B0504030602030204" pitchFamily="34" charset="0"/>
                </a:rPr>
                <a:t>33</a:t>
              </a:r>
            </a:p>
          </p:txBody>
        </p:sp>
        <p:sp>
          <p:nvSpPr>
            <p:cNvPr id="53" name="Forme libre : forme 52">
              <a:extLst>
                <a:ext uri="{FF2B5EF4-FFF2-40B4-BE49-F238E27FC236}">
                  <a16:creationId xmlns:a16="http://schemas.microsoft.com/office/drawing/2014/main" id="{96939CDC-56D5-42B9-843A-231E1C541E5D}"/>
                </a:ext>
              </a:extLst>
            </p:cNvPr>
            <p:cNvSpPr/>
            <p:nvPr/>
          </p:nvSpPr>
          <p:spPr>
            <a:xfrm>
              <a:off x="13535697"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FF304D"/>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48</a:t>
              </a:r>
            </a:p>
            <a:p>
              <a:pPr algn="ctr">
                <a:lnSpc>
                  <a:spcPct val="90000"/>
                </a:lnSpc>
                <a:spcAft>
                  <a:spcPts val="0"/>
                </a:spcAft>
              </a:pPr>
              <a:r>
                <a:rPr lang="en-US" sz="700" dirty="0">
                  <a:latin typeface="Ubuntu" panose="020B0504030602030204" pitchFamily="34" charset="0"/>
                </a:rPr>
                <a:t>77</a:t>
              </a:r>
            </a:p>
          </p:txBody>
        </p:sp>
        <p:sp>
          <p:nvSpPr>
            <p:cNvPr id="54" name="Forme libre : forme 53">
              <a:extLst>
                <a:ext uri="{FF2B5EF4-FFF2-40B4-BE49-F238E27FC236}">
                  <a16:creationId xmlns:a16="http://schemas.microsoft.com/office/drawing/2014/main" id="{66B49780-B844-4D04-8283-E12AAC6933AF}"/>
                </a:ext>
              </a:extLst>
            </p:cNvPr>
            <p:cNvSpPr/>
            <p:nvPr/>
          </p:nvSpPr>
          <p:spPr>
            <a:xfrm>
              <a:off x="13535697"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455E"/>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69</a:t>
              </a:r>
            </a:p>
            <a:p>
              <a:pPr algn="ctr">
                <a:lnSpc>
                  <a:spcPct val="90000"/>
                </a:lnSpc>
                <a:spcAft>
                  <a:spcPts val="0"/>
                </a:spcAft>
              </a:pPr>
              <a:r>
                <a:rPr lang="en-US" sz="700" dirty="0">
                  <a:latin typeface="Ubuntu" panose="020B0504030602030204" pitchFamily="34" charset="0"/>
                </a:rPr>
                <a:t>94</a:t>
              </a:r>
            </a:p>
          </p:txBody>
        </p:sp>
        <p:sp>
          <p:nvSpPr>
            <p:cNvPr id="55" name="Forme libre : forme 54">
              <a:extLst>
                <a:ext uri="{FF2B5EF4-FFF2-40B4-BE49-F238E27FC236}">
                  <a16:creationId xmlns:a16="http://schemas.microsoft.com/office/drawing/2014/main" id="{FF82BEF1-5FD1-4558-9313-1606ABF3D69C}"/>
                </a:ext>
              </a:extLst>
            </p:cNvPr>
            <p:cNvSpPr/>
            <p:nvPr/>
          </p:nvSpPr>
          <p:spPr>
            <a:xfrm>
              <a:off x="13535697"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5770"/>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87</a:t>
              </a:r>
            </a:p>
            <a:p>
              <a:pPr algn="ctr">
                <a:lnSpc>
                  <a:spcPct val="90000"/>
                </a:lnSpc>
                <a:spcAft>
                  <a:spcPts val="0"/>
                </a:spcAft>
              </a:pPr>
              <a:r>
                <a:rPr lang="en-US" sz="700" dirty="0">
                  <a:latin typeface="Ubuntu" panose="020B0504030602030204" pitchFamily="34" charset="0"/>
                </a:rPr>
                <a:t>112</a:t>
              </a:r>
            </a:p>
          </p:txBody>
        </p:sp>
        <p:sp>
          <p:nvSpPr>
            <p:cNvPr id="56" name="Forme libre : forme 55">
              <a:extLst>
                <a:ext uri="{FF2B5EF4-FFF2-40B4-BE49-F238E27FC236}">
                  <a16:creationId xmlns:a16="http://schemas.microsoft.com/office/drawing/2014/main" id="{86AAEC8D-AC95-4215-80AB-61B5B47B8691}"/>
                </a:ext>
              </a:extLst>
            </p:cNvPr>
            <p:cNvSpPr/>
            <p:nvPr/>
          </p:nvSpPr>
          <p:spPr>
            <a:xfrm>
              <a:off x="12432704"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811B6F"/>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129</a:t>
              </a:r>
            </a:p>
            <a:p>
              <a:pPr algn="ctr">
                <a:lnSpc>
                  <a:spcPct val="90000"/>
                </a:lnSpc>
                <a:spcAft>
                  <a:spcPts val="0"/>
                </a:spcAft>
              </a:pPr>
              <a:r>
                <a:rPr lang="en-US" sz="700" dirty="0">
                  <a:solidFill>
                    <a:schemeClr val="bg1"/>
                  </a:solidFill>
                  <a:latin typeface="Ubuntu" panose="020B0504030602030204" pitchFamily="34" charset="0"/>
                </a:rPr>
                <a:t>27</a:t>
              </a:r>
            </a:p>
            <a:p>
              <a:pPr algn="ctr">
                <a:lnSpc>
                  <a:spcPct val="90000"/>
                </a:lnSpc>
                <a:spcAft>
                  <a:spcPts val="0"/>
                </a:spcAft>
              </a:pPr>
              <a:r>
                <a:rPr lang="en-US" sz="700" dirty="0">
                  <a:solidFill>
                    <a:schemeClr val="bg1"/>
                  </a:solidFill>
                  <a:latin typeface="Ubuntu" panose="020B0504030602030204" pitchFamily="34" charset="0"/>
                </a:rPr>
                <a:t>111</a:t>
              </a:r>
            </a:p>
          </p:txBody>
        </p:sp>
        <p:sp>
          <p:nvSpPr>
            <p:cNvPr id="57" name="Forme libre : forme 56">
              <a:extLst>
                <a:ext uri="{FF2B5EF4-FFF2-40B4-BE49-F238E27FC236}">
                  <a16:creationId xmlns:a16="http://schemas.microsoft.com/office/drawing/2014/main" id="{345AA905-3BBB-4015-9537-2162DD20DA02}"/>
                </a:ext>
              </a:extLst>
            </p:cNvPr>
            <p:cNvSpPr/>
            <p:nvPr/>
          </p:nvSpPr>
          <p:spPr>
            <a:xfrm>
              <a:off x="12432704"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A129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161</a:t>
              </a:r>
            </a:p>
            <a:p>
              <a:pPr algn="ctr">
                <a:lnSpc>
                  <a:spcPct val="90000"/>
                </a:lnSpc>
                <a:spcAft>
                  <a:spcPts val="0"/>
                </a:spcAft>
              </a:pPr>
              <a:r>
                <a:rPr lang="en-US" sz="700" dirty="0">
                  <a:solidFill>
                    <a:schemeClr val="bg1"/>
                  </a:solidFill>
                  <a:latin typeface="Ubuntu" panose="020B0504030602030204" pitchFamily="34" charset="0"/>
                </a:rPr>
                <a:t>41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8" name="Forme libre : forme 57">
              <a:extLst>
                <a:ext uri="{FF2B5EF4-FFF2-40B4-BE49-F238E27FC236}">
                  <a16:creationId xmlns:a16="http://schemas.microsoft.com/office/drawing/2014/main" id="{8E50898F-084D-45EC-9EDA-C64E62F50B6F}"/>
                </a:ext>
              </a:extLst>
            </p:cNvPr>
            <p:cNvSpPr/>
            <p:nvPr/>
          </p:nvSpPr>
          <p:spPr>
            <a:xfrm>
              <a:off x="12432704"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BA29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186</a:t>
              </a:r>
            </a:p>
            <a:p>
              <a:pPr algn="ctr">
                <a:lnSpc>
                  <a:spcPct val="90000"/>
                </a:lnSpc>
                <a:spcAft>
                  <a:spcPts val="0"/>
                </a:spcAft>
              </a:pPr>
              <a:r>
                <a:rPr lang="en-US" sz="700" dirty="0">
                  <a:solidFill>
                    <a:schemeClr val="bg1"/>
                  </a:solidFill>
                  <a:latin typeface="Ubuntu" panose="020B0504030602030204" pitchFamily="34" charset="0"/>
                </a:rPr>
                <a:t>41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9" name="Forme libre : forme 58">
              <a:extLst>
                <a:ext uri="{FF2B5EF4-FFF2-40B4-BE49-F238E27FC236}">
                  <a16:creationId xmlns:a16="http://schemas.microsoft.com/office/drawing/2014/main" id="{850EF37B-321C-4CAE-A8B1-66C0053A83E3}"/>
                </a:ext>
              </a:extLst>
            </p:cNvPr>
            <p:cNvSpPr/>
            <p:nvPr/>
          </p:nvSpPr>
          <p:spPr>
            <a:xfrm>
              <a:off x="12432704"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D13A8C"/>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209</a:t>
              </a:r>
            </a:p>
            <a:p>
              <a:pPr algn="ctr">
                <a:lnSpc>
                  <a:spcPct val="90000"/>
                </a:lnSpc>
                <a:spcAft>
                  <a:spcPts val="0"/>
                </a:spcAft>
              </a:pPr>
              <a:r>
                <a:rPr lang="en-US" sz="700" dirty="0">
                  <a:latin typeface="Ubuntu" panose="020B0504030602030204" pitchFamily="34" charset="0"/>
                </a:rPr>
                <a:t>58</a:t>
              </a:r>
            </a:p>
            <a:p>
              <a:pPr algn="ctr">
                <a:lnSpc>
                  <a:spcPct val="90000"/>
                </a:lnSpc>
                <a:spcAft>
                  <a:spcPts val="0"/>
                </a:spcAft>
              </a:pPr>
              <a:r>
                <a:rPr lang="en-US" sz="700" dirty="0">
                  <a:latin typeface="Ubuntu" panose="020B0504030602030204" pitchFamily="34" charset="0"/>
                </a:rPr>
                <a:t>140</a:t>
              </a:r>
            </a:p>
          </p:txBody>
        </p:sp>
        <p:sp>
          <p:nvSpPr>
            <p:cNvPr id="60" name="Forme libre : forme 59">
              <a:extLst>
                <a:ext uri="{FF2B5EF4-FFF2-40B4-BE49-F238E27FC236}">
                  <a16:creationId xmlns:a16="http://schemas.microsoft.com/office/drawing/2014/main" id="{49EEAAAC-C871-41A3-9B9B-6381B2FD4E28}"/>
                </a:ext>
              </a:extLst>
            </p:cNvPr>
            <p:cNvSpPr/>
            <p:nvPr/>
          </p:nvSpPr>
          <p:spPr>
            <a:xfrm>
              <a:off x="12432704" y="1993636"/>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E557AD"/>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229</a:t>
              </a:r>
            </a:p>
            <a:p>
              <a:pPr algn="ctr">
                <a:lnSpc>
                  <a:spcPct val="90000"/>
                </a:lnSpc>
                <a:spcAft>
                  <a:spcPts val="0"/>
                </a:spcAft>
              </a:pPr>
              <a:r>
                <a:rPr lang="en-US" sz="700" dirty="0">
                  <a:latin typeface="Ubuntu" panose="020B0504030602030204" pitchFamily="34" charset="0"/>
                </a:rPr>
                <a:t>87</a:t>
              </a:r>
            </a:p>
            <a:p>
              <a:pPr algn="ctr">
                <a:lnSpc>
                  <a:spcPct val="90000"/>
                </a:lnSpc>
                <a:spcAft>
                  <a:spcPts val="0"/>
                </a:spcAft>
              </a:pPr>
              <a:r>
                <a:rPr lang="en-US" sz="700" dirty="0">
                  <a:latin typeface="Ubuntu" panose="020B0504030602030204" pitchFamily="34" charset="0"/>
                </a:rPr>
                <a:t>173</a:t>
              </a:r>
            </a:p>
          </p:txBody>
        </p:sp>
      </p:grpSp>
      <p:sp>
        <p:nvSpPr>
          <p:cNvPr id="61" name="Rectangle 60">
            <a:extLst>
              <a:ext uri="{FF2B5EF4-FFF2-40B4-BE49-F238E27FC236}">
                <a16:creationId xmlns:a16="http://schemas.microsoft.com/office/drawing/2014/main" id="{9D36E5FD-F409-4495-819A-440FA57D9E19}"/>
              </a:ext>
            </a:extLst>
          </p:cNvPr>
          <p:cNvSpPr/>
          <p:nvPr/>
        </p:nvSpPr>
        <p:spPr>
          <a:xfrm>
            <a:off x="12295891" y="6412526"/>
            <a:ext cx="2545089" cy="615553"/>
          </a:xfrm>
          <a:prstGeom prst="rect">
            <a:avLst/>
          </a:prstGeom>
        </p:spPr>
        <p:txBody>
          <a:bodyPr wrap="square" lIns="0" tIns="0" rIns="0" bIns="0">
            <a:spAutoFit/>
          </a:bodyPr>
          <a:lstStyle/>
          <a:p>
            <a:r>
              <a:rPr lang="en-GB" sz="800" dirty="0">
                <a:latin typeface="Ubuntu" panose="020B0504030602030204" pitchFamily="34" charset="0"/>
              </a:rPr>
              <a:t>Security Classification:</a:t>
            </a:r>
          </a:p>
          <a:p>
            <a:r>
              <a:rPr lang="en-GB" sz="800" dirty="0">
                <a:latin typeface="Ubuntu" panose="020B0504030602030204" pitchFamily="34" charset="0"/>
              </a:rPr>
              <a:t>SEC0: Public</a:t>
            </a:r>
          </a:p>
          <a:p>
            <a:r>
              <a:rPr lang="en-GB" sz="800" dirty="0">
                <a:latin typeface="Ubuntu" panose="020B0504030602030204" pitchFamily="34" charset="0"/>
              </a:rPr>
              <a:t>SEC1: Company Confidential</a:t>
            </a:r>
          </a:p>
          <a:p>
            <a:r>
              <a:rPr lang="en-GB" sz="800" dirty="0">
                <a:latin typeface="Ubuntu" panose="020B0504030602030204" pitchFamily="34" charset="0"/>
              </a:rPr>
              <a:t>SEC2: Company Restricted / Customer restricted</a:t>
            </a:r>
          </a:p>
          <a:p>
            <a:r>
              <a:rPr lang="en-GB" sz="800" dirty="0">
                <a:latin typeface="Ubuntu" panose="020B0504030602030204" pitchFamily="34" charset="0"/>
              </a:rPr>
              <a:t>SEC3: Company Sensitive</a:t>
            </a:r>
          </a:p>
        </p:txBody>
      </p:sp>
      <p:grpSp>
        <p:nvGrpSpPr>
          <p:cNvPr id="4097" name="Groupe 4096">
            <a:extLst>
              <a:ext uri="{FF2B5EF4-FFF2-40B4-BE49-F238E27FC236}">
                <a16:creationId xmlns:a16="http://schemas.microsoft.com/office/drawing/2014/main" id="{14207897-E387-4B97-A694-8751D86BCF12}"/>
              </a:ext>
            </a:extLst>
          </p:cNvPr>
          <p:cNvGrpSpPr/>
          <p:nvPr/>
        </p:nvGrpSpPr>
        <p:grpSpPr>
          <a:xfrm>
            <a:off x="12295891" y="2164677"/>
            <a:ext cx="1465123" cy="2058800"/>
            <a:chOff x="14041053" y="1992581"/>
            <a:chExt cx="1465123" cy="2058800"/>
          </a:xfrm>
        </p:grpSpPr>
        <p:sp>
          <p:nvSpPr>
            <p:cNvPr id="66" name="Forme libre : forme 65">
              <a:extLst>
                <a:ext uri="{FF2B5EF4-FFF2-40B4-BE49-F238E27FC236}">
                  <a16:creationId xmlns:a16="http://schemas.microsoft.com/office/drawing/2014/main" id="{94847038-3CB7-4111-AB03-FA1A594002AA}"/>
                </a:ext>
              </a:extLst>
            </p:cNvPr>
            <p:cNvSpPr/>
            <p:nvPr/>
          </p:nvSpPr>
          <p:spPr>
            <a:xfrm>
              <a:off x="14777224"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F434A"/>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67</a:t>
              </a:r>
            </a:p>
            <a:p>
              <a:pPr algn="ctr">
                <a:lnSpc>
                  <a:spcPct val="90000"/>
                </a:lnSpc>
                <a:spcAft>
                  <a:spcPts val="0"/>
                </a:spcAft>
              </a:pPr>
              <a:r>
                <a:rPr lang="en-US" sz="700" b="0" dirty="0">
                  <a:solidFill>
                    <a:schemeClr val="bg1"/>
                  </a:solidFill>
                  <a:latin typeface="Ubuntu" panose="020B0504030602030204" pitchFamily="34" charset="0"/>
                </a:rPr>
                <a:t>74</a:t>
              </a:r>
            </a:p>
          </p:txBody>
        </p:sp>
        <p:sp>
          <p:nvSpPr>
            <p:cNvPr id="67" name="Forme libre : forme 66">
              <a:extLst>
                <a:ext uri="{FF2B5EF4-FFF2-40B4-BE49-F238E27FC236}">
                  <a16:creationId xmlns:a16="http://schemas.microsoft.com/office/drawing/2014/main" id="{1B50522B-BA67-4790-8697-3AC343D4ACB8}"/>
                </a:ext>
              </a:extLst>
            </p:cNvPr>
            <p:cNvSpPr/>
            <p:nvPr/>
          </p:nvSpPr>
          <p:spPr>
            <a:xfrm>
              <a:off x="14777224"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F6A73"/>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106</a:t>
              </a:r>
            </a:p>
            <a:p>
              <a:pPr algn="ctr">
                <a:lnSpc>
                  <a:spcPct val="90000"/>
                </a:lnSpc>
                <a:spcAft>
                  <a:spcPts val="0"/>
                </a:spcAft>
              </a:pPr>
              <a:r>
                <a:rPr lang="en-US" sz="700" b="0" dirty="0">
                  <a:solidFill>
                    <a:schemeClr val="bg1"/>
                  </a:solidFill>
                  <a:latin typeface="Ubuntu" panose="020B0504030602030204" pitchFamily="34" charset="0"/>
                </a:rPr>
                <a:t>115</a:t>
              </a:r>
            </a:p>
          </p:txBody>
        </p:sp>
        <p:sp>
          <p:nvSpPr>
            <p:cNvPr id="68" name="Forme libre : forme 67">
              <a:extLst>
                <a:ext uri="{FF2B5EF4-FFF2-40B4-BE49-F238E27FC236}">
                  <a16:creationId xmlns:a16="http://schemas.microsoft.com/office/drawing/2014/main" id="{B90AA6F9-B8A6-4490-A465-CBEFAEA6DFCA}"/>
                </a:ext>
              </a:extLst>
            </p:cNvPr>
            <p:cNvSpPr/>
            <p:nvPr/>
          </p:nvSpPr>
          <p:spPr>
            <a:xfrm>
              <a:off x="14777224"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0F878A"/>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135</a:t>
              </a:r>
            </a:p>
            <a:p>
              <a:pPr algn="ctr">
                <a:lnSpc>
                  <a:spcPct val="90000"/>
                </a:lnSpc>
                <a:spcAft>
                  <a:spcPts val="0"/>
                </a:spcAft>
              </a:pPr>
              <a:r>
                <a:rPr lang="en-US" sz="700" b="0" dirty="0">
                  <a:solidFill>
                    <a:schemeClr val="bg1"/>
                  </a:solidFill>
                  <a:latin typeface="Ubuntu" panose="020B0504030602030204" pitchFamily="34" charset="0"/>
                </a:rPr>
                <a:t>138</a:t>
              </a:r>
            </a:p>
          </p:txBody>
        </p:sp>
        <p:sp>
          <p:nvSpPr>
            <p:cNvPr id="69" name="Forme libre : forme 68">
              <a:extLst>
                <a:ext uri="{FF2B5EF4-FFF2-40B4-BE49-F238E27FC236}">
                  <a16:creationId xmlns:a16="http://schemas.microsoft.com/office/drawing/2014/main" id="{AEDB31E0-288F-492F-BC3E-94F3C3363294}"/>
                </a:ext>
              </a:extLst>
            </p:cNvPr>
            <p:cNvSpPr/>
            <p:nvPr/>
          </p:nvSpPr>
          <p:spPr>
            <a:xfrm>
              <a:off x="14777224"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B2A2"/>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178</a:t>
              </a:r>
            </a:p>
            <a:p>
              <a:pPr algn="ctr">
                <a:lnSpc>
                  <a:spcPct val="90000"/>
                </a:lnSpc>
                <a:spcAft>
                  <a:spcPts val="0"/>
                </a:spcAft>
              </a:pPr>
              <a:r>
                <a:rPr lang="en-US" sz="700" b="0" dirty="0">
                  <a:latin typeface="Ubuntu" panose="020B0504030602030204" pitchFamily="34" charset="0"/>
                </a:rPr>
                <a:t>162</a:t>
              </a:r>
            </a:p>
          </p:txBody>
        </p:sp>
        <p:sp>
          <p:nvSpPr>
            <p:cNvPr id="70" name="Forme libre : forme 69">
              <a:extLst>
                <a:ext uri="{FF2B5EF4-FFF2-40B4-BE49-F238E27FC236}">
                  <a16:creationId xmlns:a16="http://schemas.microsoft.com/office/drawing/2014/main" id="{8F775A35-2F34-403A-95F8-4058F1A09A02}"/>
                </a:ext>
              </a:extLst>
            </p:cNvPr>
            <p:cNvSpPr/>
            <p:nvPr/>
          </p:nvSpPr>
          <p:spPr>
            <a:xfrm>
              <a:off x="14777224"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E0CB"/>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244</a:t>
              </a:r>
            </a:p>
            <a:p>
              <a:pPr algn="ctr">
                <a:lnSpc>
                  <a:spcPct val="90000"/>
                </a:lnSpc>
                <a:spcAft>
                  <a:spcPts val="0"/>
                </a:spcAft>
              </a:pPr>
              <a:r>
                <a:rPr lang="en-US" sz="700" b="0" dirty="0">
                  <a:latin typeface="Ubuntu" panose="020B0504030602030204" pitchFamily="34" charset="0"/>
                </a:rPr>
                <a:t>203</a:t>
              </a:r>
            </a:p>
          </p:txBody>
        </p:sp>
        <p:sp>
          <p:nvSpPr>
            <p:cNvPr id="71" name="Forme libre : forme 70">
              <a:extLst>
                <a:ext uri="{FF2B5EF4-FFF2-40B4-BE49-F238E27FC236}">
                  <a16:creationId xmlns:a16="http://schemas.microsoft.com/office/drawing/2014/main" id="{59DA3B5B-D788-45A0-A698-ABE05A9025B0}"/>
                </a:ext>
              </a:extLst>
            </p:cNvPr>
            <p:cNvSpPr/>
            <p:nvPr/>
          </p:nvSpPr>
          <p:spPr>
            <a:xfrm>
              <a:off x="14041053"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8036"/>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128</a:t>
              </a:r>
            </a:p>
            <a:p>
              <a:pPr algn="ctr">
                <a:lnSpc>
                  <a:spcPct val="90000"/>
                </a:lnSpc>
                <a:spcAft>
                  <a:spcPts val="0"/>
                </a:spcAft>
              </a:pPr>
              <a:r>
                <a:rPr lang="en-US" sz="700" b="0" dirty="0">
                  <a:solidFill>
                    <a:schemeClr val="bg1"/>
                  </a:solidFill>
                  <a:latin typeface="Ubuntu" panose="020B0504030602030204" pitchFamily="34" charset="0"/>
                </a:rPr>
                <a:t>54</a:t>
              </a:r>
            </a:p>
          </p:txBody>
        </p:sp>
        <p:sp>
          <p:nvSpPr>
            <p:cNvPr id="72" name="Forme libre : forme 71">
              <a:extLst>
                <a:ext uri="{FF2B5EF4-FFF2-40B4-BE49-F238E27FC236}">
                  <a16:creationId xmlns:a16="http://schemas.microsoft.com/office/drawing/2014/main" id="{B988192C-3701-4200-ADA5-936C0610D953}"/>
                </a:ext>
              </a:extLst>
            </p:cNvPr>
            <p:cNvSpPr/>
            <p:nvPr/>
          </p:nvSpPr>
          <p:spPr>
            <a:xfrm>
              <a:off x="14041053"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8C3D"/>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140</a:t>
              </a:r>
            </a:p>
            <a:p>
              <a:pPr algn="ctr">
                <a:lnSpc>
                  <a:spcPct val="90000"/>
                </a:lnSpc>
                <a:spcAft>
                  <a:spcPts val="0"/>
                </a:spcAft>
              </a:pPr>
              <a:r>
                <a:rPr lang="en-US" sz="700" b="0" dirty="0">
                  <a:solidFill>
                    <a:schemeClr val="bg1"/>
                  </a:solidFill>
                  <a:latin typeface="Ubuntu" panose="020B0504030602030204" pitchFamily="34" charset="0"/>
                </a:rPr>
                <a:t>61</a:t>
              </a:r>
            </a:p>
          </p:txBody>
        </p:sp>
        <p:sp>
          <p:nvSpPr>
            <p:cNvPr id="73" name="Forme libre : forme 72">
              <a:extLst>
                <a:ext uri="{FF2B5EF4-FFF2-40B4-BE49-F238E27FC236}">
                  <a16:creationId xmlns:a16="http://schemas.microsoft.com/office/drawing/2014/main" id="{FDFAC846-10F6-421E-8B39-673C784E01DE}"/>
                </a:ext>
              </a:extLst>
            </p:cNvPr>
            <p:cNvSpPr/>
            <p:nvPr/>
          </p:nvSpPr>
          <p:spPr>
            <a:xfrm>
              <a:off x="14041053"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2EA657"/>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46</a:t>
              </a:r>
            </a:p>
            <a:p>
              <a:pPr algn="ctr">
                <a:lnSpc>
                  <a:spcPct val="90000"/>
                </a:lnSpc>
                <a:spcAft>
                  <a:spcPts val="0"/>
                </a:spcAft>
              </a:pPr>
              <a:r>
                <a:rPr lang="en-US" sz="700" b="0" dirty="0">
                  <a:latin typeface="Ubuntu" panose="020B0504030602030204" pitchFamily="34" charset="0"/>
                </a:rPr>
                <a:t>166</a:t>
              </a:r>
            </a:p>
            <a:p>
              <a:pPr algn="ctr">
                <a:lnSpc>
                  <a:spcPct val="90000"/>
                </a:lnSpc>
                <a:spcAft>
                  <a:spcPts val="0"/>
                </a:spcAft>
              </a:pPr>
              <a:r>
                <a:rPr lang="en-US" sz="700" b="0" dirty="0">
                  <a:latin typeface="Ubuntu" panose="020B0504030602030204" pitchFamily="34" charset="0"/>
                </a:rPr>
                <a:t>87</a:t>
              </a:r>
            </a:p>
          </p:txBody>
        </p:sp>
        <p:sp>
          <p:nvSpPr>
            <p:cNvPr id="74" name="Forme libre : forme 73">
              <a:extLst>
                <a:ext uri="{FF2B5EF4-FFF2-40B4-BE49-F238E27FC236}">
                  <a16:creationId xmlns:a16="http://schemas.microsoft.com/office/drawing/2014/main" id="{353643F0-22F7-4B48-AE39-5FC8C334472F}"/>
                </a:ext>
              </a:extLst>
            </p:cNvPr>
            <p:cNvSpPr/>
            <p:nvPr/>
          </p:nvSpPr>
          <p:spPr>
            <a:xfrm>
              <a:off x="14041053"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B569"/>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51</a:t>
              </a:r>
            </a:p>
            <a:p>
              <a:pPr algn="ctr">
                <a:lnSpc>
                  <a:spcPct val="90000"/>
                </a:lnSpc>
                <a:spcAft>
                  <a:spcPts val="0"/>
                </a:spcAft>
              </a:pPr>
              <a:r>
                <a:rPr lang="en-US" sz="700" b="0" dirty="0">
                  <a:latin typeface="Ubuntu" panose="020B0504030602030204" pitchFamily="34" charset="0"/>
                </a:rPr>
                <a:t>181</a:t>
              </a:r>
            </a:p>
            <a:p>
              <a:pPr algn="ctr">
                <a:lnSpc>
                  <a:spcPct val="90000"/>
                </a:lnSpc>
                <a:spcAft>
                  <a:spcPts val="0"/>
                </a:spcAft>
              </a:pPr>
              <a:r>
                <a:rPr lang="en-US" sz="700" b="0" dirty="0">
                  <a:latin typeface="Ubuntu" panose="020B0504030602030204" pitchFamily="34" charset="0"/>
                </a:rPr>
                <a:t>105</a:t>
              </a:r>
            </a:p>
          </p:txBody>
        </p:sp>
        <p:sp>
          <p:nvSpPr>
            <p:cNvPr id="75" name="Forme libre : forme 74">
              <a:extLst>
                <a:ext uri="{FF2B5EF4-FFF2-40B4-BE49-F238E27FC236}">
                  <a16:creationId xmlns:a16="http://schemas.microsoft.com/office/drawing/2014/main" id="{33F41D49-321E-46F2-BE66-44E85399808F}"/>
                </a:ext>
              </a:extLst>
            </p:cNvPr>
            <p:cNvSpPr/>
            <p:nvPr/>
          </p:nvSpPr>
          <p:spPr>
            <a:xfrm>
              <a:off x="14041053"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57CF80"/>
            </a:solidFill>
            <a:ln w="6695" cap="flat">
              <a:noFill/>
              <a:prstDash val="solid"/>
              <a:miter/>
            </a:ln>
          </p:spPr>
          <p:txBody>
            <a:bodyPr rtlCol="0" anchor="ctr"/>
            <a:lstStyle/>
            <a:p>
              <a:pPr algn="ctr">
                <a:lnSpc>
                  <a:spcPct val="90000"/>
                </a:lnSpc>
                <a:spcAft>
                  <a:spcPts val="0"/>
                </a:spcAft>
              </a:pPr>
              <a:endParaRPr lang="en-US" sz="700" b="0" dirty="0">
                <a:latin typeface="Ubuntu" panose="020B0504030602030204" pitchFamily="34" charset="0"/>
              </a:endParaRPr>
            </a:p>
            <a:p>
              <a:pPr algn="ctr">
                <a:lnSpc>
                  <a:spcPct val="90000"/>
                </a:lnSpc>
                <a:spcAft>
                  <a:spcPts val="0"/>
                </a:spcAft>
              </a:pPr>
              <a:r>
                <a:rPr lang="en-US" sz="700" b="0" dirty="0">
                  <a:latin typeface="Ubuntu" panose="020B0504030602030204" pitchFamily="34" charset="0"/>
                </a:rPr>
                <a:t>87</a:t>
              </a:r>
            </a:p>
            <a:p>
              <a:pPr algn="ctr">
                <a:lnSpc>
                  <a:spcPct val="90000"/>
                </a:lnSpc>
                <a:spcAft>
                  <a:spcPts val="0"/>
                </a:spcAft>
              </a:pPr>
              <a:r>
                <a:rPr lang="en-US" sz="700" b="0" dirty="0">
                  <a:latin typeface="Ubuntu" panose="020B0504030602030204" pitchFamily="34" charset="0"/>
                </a:rPr>
                <a:t>207</a:t>
              </a:r>
            </a:p>
            <a:p>
              <a:pPr algn="ctr">
                <a:lnSpc>
                  <a:spcPct val="90000"/>
                </a:lnSpc>
                <a:spcAft>
                  <a:spcPts val="0"/>
                </a:spcAft>
              </a:pPr>
              <a:r>
                <a:rPr lang="en-US" sz="700" b="0" dirty="0">
                  <a:latin typeface="Ubuntu" panose="020B0504030602030204" pitchFamily="34" charset="0"/>
                </a:rPr>
                <a:t>128</a:t>
              </a:r>
            </a:p>
            <a:p>
              <a:pPr algn="ctr">
                <a:lnSpc>
                  <a:spcPct val="90000"/>
                </a:lnSpc>
                <a:spcAft>
                  <a:spcPts val="0"/>
                </a:spcAft>
              </a:pPr>
              <a:endParaRPr lang="en-US" sz="700" b="0" dirty="0">
                <a:latin typeface="Ubuntu" panose="020B0504030602030204" pitchFamily="34" charset="0"/>
              </a:endParaRPr>
            </a:p>
          </p:txBody>
        </p:sp>
        <p:sp>
          <p:nvSpPr>
            <p:cNvPr id="76" name="Forme libre : forme 75">
              <a:extLst>
                <a:ext uri="{FF2B5EF4-FFF2-40B4-BE49-F238E27FC236}">
                  <a16:creationId xmlns:a16="http://schemas.microsoft.com/office/drawing/2014/main" id="{99A866AE-65FA-4F9E-98D0-E71681C14AC2}"/>
                </a:ext>
              </a:extLst>
            </p:cNvPr>
            <p:cNvSpPr/>
            <p:nvPr/>
          </p:nvSpPr>
          <p:spPr>
            <a:xfrm>
              <a:off x="15145311"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3340"/>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64</a:t>
              </a:r>
            </a:p>
          </p:txBody>
        </p:sp>
        <p:sp>
          <p:nvSpPr>
            <p:cNvPr id="77" name="Forme libre : forme 76">
              <a:extLst>
                <a:ext uri="{FF2B5EF4-FFF2-40B4-BE49-F238E27FC236}">
                  <a16:creationId xmlns:a16="http://schemas.microsoft.com/office/drawing/2014/main" id="{FF63074E-4AF4-4930-9679-FD2D7A0F2A11}"/>
                </a:ext>
              </a:extLst>
            </p:cNvPr>
            <p:cNvSpPr/>
            <p:nvPr/>
          </p:nvSpPr>
          <p:spPr>
            <a:xfrm>
              <a:off x="15145311"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214554"/>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33</a:t>
              </a:r>
            </a:p>
            <a:p>
              <a:pPr algn="ctr">
                <a:lnSpc>
                  <a:spcPct val="90000"/>
                </a:lnSpc>
                <a:spcAft>
                  <a:spcPts val="0"/>
                </a:spcAft>
              </a:pPr>
              <a:r>
                <a:rPr lang="en-US" sz="700" b="0" dirty="0">
                  <a:solidFill>
                    <a:schemeClr val="bg1"/>
                  </a:solidFill>
                  <a:latin typeface="Ubuntu" panose="020B0504030602030204" pitchFamily="34" charset="0"/>
                </a:rPr>
                <a:t>69</a:t>
              </a:r>
            </a:p>
            <a:p>
              <a:pPr algn="ctr">
                <a:lnSpc>
                  <a:spcPct val="90000"/>
                </a:lnSpc>
                <a:spcAft>
                  <a:spcPts val="0"/>
                </a:spcAft>
              </a:pPr>
              <a:r>
                <a:rPr lang="en-US" sz="700" b="0" dirty="0">
                  <a:solidFill>
                    <a:schemeClr val="bg1"/>
                  </a:solidFill>
                  <a:latin typeface="Ubuntu" panose="020B0504030602030204" pitchFamily="34" charset="0"/>
                </a:rPr>
                <a:t>84</a:t>
              </a:r>
            </a:p>
          </p:txBody>
        </p:sp>
        <p:sp>
          <p:nvSpPr>
            <p:cNvPr id="78" name="Forme libre : forme 77">
              <a:extLst>
                <a:ext uri="{FF2B5EF4-FFF2-40B4-BE49-F238E27FC236}">
                  <a16:creationId xmlns:a16="http://schemas.microsoft.com/office/drawing/2014/main" id="{56DB4C49-7593-476E-9314-2444B469873A}"/>
                </a:ext>
              </a:extLst>
            </p:cNvPr>
            <p:cNvSpPr/>
            <p:nvPr/>
          </p:nvSpPr>
          <p:spPr>
            <a:xfrm>
              <a:off x="15145311"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14596B"/>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20</a:t>
              </a:r>
            </a:p>
            <a:p>
              <a:pPr algn="ctr">
                <a:lnSpc>
                  <a:spcPct val="90000"/>
                </a:lnSpc>
                <a:spcAft>
                  <a:spcPts val="0"/>
                </a:spcAft>
              </a:pPr>
              <a:r>
                <a:rPr lang="en-US" sz="700" b="0" dirty="0">
                  <a:solidFill>
                    <a:schemeClr val="bg1"/>
                  </a:solidFill>
                  <a:latin typeface="Ubuntu" panose="020B0504030602030204" pitchFamily="34" charset="0"/>
                </a:rPr>
                <a:t>89</a:t>
              </a:r>
            </a:p>
            <a:p>
              <a:pPr algn="ctr">
                <a:lnSpc>
                  <a:spcPct val="90000"/>
                </a:lnSpc>
                <a:spcAft>
                  <a:spcPts val="0"/>
                </a:spcAft>
              </a:pPr>
              <a:r>
                <a:rPr lang="en-US" sz="700" b="0" dirty="0">
                  <a:solidFill>
                    <a:schemeClr val="bg1"/>
                  </a:solidFill>
                  <a:latin typeface="Ubuntu" panose="020B0504030602030204" pitchFamily="34" charset="0"/>
                </a:rPr>
                <a:t>107</a:t>
              </a:r>
            </a:p>
          </p:txBody>
        </p:sp>
        <p:sp>
          <p:nvSpPr>
            <p:cNvPr id="79" name="Forme libre : forme 78">
              <a:extLst>
                <a:ext uri="{FF2B5EF4-FFF2-40B4-BE49-F238E27FC236}">
                  <a16:creationId xmlns:a16="http://schemas.microsoft.com/office/drawing/2014/main" id="{82B57E86-9AA1-49BE-93E7-6C1DB4AFDDF9}"/>
                </a:ext>
              </a:extLst>
            </p:cNvPr>
            <p:cNvSpPr/>
            <p:nvPr/>
          </p:nvSpPr>
          <p:spPr>
            <a:xfrm>
              <a:off x="15145311"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6B7D"/>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107</a:t>
              </a:r>
            </a:p>
            <a:p>
              <a:pPr algn="ctr">
                <a:lnSpc>
                  <a:spcPct val="90000"/>
                </a:lnSpc>
                <a:spcAft>
                  <a:spcPts val="0"/>
                </a:spcAft>
              </a:pPr>
              <a:r>
                <a:rPr lang="en-US" sz="700" b="0" dirty="0">
                  <a:solidFill>
                    <a:schemeClr val="bg1"/>
                  </a:solidFill>
                  <a:latin typeface="Ubuntu" panose="020B0504030602030204" pitchFamily="34" charset="0"/>
                </a:rPr>
                <a:t>25</a:t>
              </a:r>
            </a:p>
          </p:txBody>
        </p:sp>
        <p:sp>
          <p:nvSpPr>
            <p:cNvPr id="80" name="Forme libre : forme 79">
              <a:extLst>
                <a:ext uri="{FF2B5EF4-FFF2-40B4-BE49-F238E27FC236}">
                  <a16:creationId xmlns:a16="http://schemas.microsoft.com/office/drawing/2014/main" id="{F58D84FF-3235-47A7-A015-65B66A7E9528}"/>
                </a:ext>
              </a:extLst>
            </p:cNvPr>
            <p:cNvSpPr/>
            <p:nvPr/>
          </p:nvSpPr>
          <p:spPr>
            <a:xfrm>
              <a:off x="15145311"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8091"/>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128</a:t>
              </a:r>
            </a:p>
            <a:p>
              <a:pPr algn="ctr">
                <a:lnSpc>
                  <a:spcPct val="90000"/>
                </a:lnSpc>
                <a:spcAft>
                  <a:spcPts val="0"/>
                </a:spcAft>
              </a:pPr>
              <a:r>
                <a:rPr lang="en-US" sz="700" b="0" dirty="0">
                  <a:solidFill>
                    <a:schemeClr val="bg1"/>
                  </a:solidFill>
                  <a:latin typeface="Ubuntu" panose="020B0504030602030204" pitchFamily="34" charset="0"/>
                </a:rPr>
                <a:t>145</a:t>
              </a:r>
            </a:p>
          </p:txBody>
        </p:sp>
        <p:sp>
          <p:nvSpPr>
            <p:cNvPr id="81" name="Forme libre : forme 80">
              <a:extLst>
                <a:ext uri="{FF2B5EF4-FFF2-40B4-BE49-F238E27FC236}">
                  <a16:creationId xmlns:a16="http://schemas.microsoft.com/office/drawing/2014/main" id="{0C2FDFFD-39D1-4054-899F-2527AF6109D7}"/>
                </a:ext>
              </a:extLst>
            </p:cNvPr>
            <p:cNvSpPr/>
            <p:nvPr/>
          </p:nvSpPr>
          <p:spPr>
            <a:xfrm>
              <a:off x="14408740"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7D74"/>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0</a:t>
              </a:r>
            </a:p>
            <a:p>
              <a:pPr algn="ctr">
                <a:lnSpc>
                  <a:spcPct val="90000"/>
                </a:lnSpc>
                <a:spcAft>
                  <a:spcPts val="0"/>
                </a:spcAft>
              </a:pPr>
              <a:r>
                <a:rPr lang="en-US" sz="700" b="0" dirty="0">
                  <a:solidFill>
                    <a:schemeClr val="bg1"/>
                  </a:solidFill>
                  <a:latin typeface="Ubuntu" panose="020B0504030602030204" pitchFamily="34" charset="0"/>
                </a:rPr>
                <a:t>125</a:t>
              </a:r>
            </a:p>
            <a:p>
              <a:pPr algn="ctr">
                <a:lnSpc>
                  <a:spcPct val="90000"/>
                </a:lnSpc>
                <a:spcAft>
                  <a:spcPts val="0"/>
                </a:spcAft>
              </a:pPr>
              <a:r>
                <a:rPr lang="en-US" sz="700" b="0" dirty="0">
                  <a:solidFill>
                    <a:schemeClr val="bg1"/>
                  </a:solidFill>
                  <a:latin typeface="Ubuntu" panose="020B0504030602030204" pitchFamily="34" charset="0"/>
                </a:rPr>
                <a:t>116</a:t>
              </a:r>
            </a:p>
          </p:txBody>
        </p:sp>
        <p:sp>
          <p:nvSpPr>
            <p:cNvPr id="82" name="Forme libre : forme 81">
              <a:extLst>
                <a:ext uri="{FF2B5EF4-FFF2-40B4-BE49-F238E27FC236}">
                  <a16:creationId xmlns:a16="http://schemas.microsoft.com/office/drawing/2014/main" id="{3B4493E8-9680-4EA3-9A68-6174B5ADF266}"/>
                </a:ext>
              </a:extLst>
            </p:cNvPr>
            <p:cNvSpPr/>
            <p:nvPr/>
          </p:nvSpPr>
          <p:spPr>
            <a:xfrm>
              <a:off x="14408740"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929B"/>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0</a:t>
              </a:r>
            </a:p>
            <a:p>
              <a:pPr algn="ctr">
                <a:lnSpc>
                  <a:spcPct val="90000"/>
                </a:lnSpc>
                <a:spcAft>
                  <a:spcPts val="0"/>
                </a:spcAft>
              </a:pPr>
              <a:r>
                <a:rPr lang="en-US" sz="700" b="0" dirty="0">
                  <a:solidFill>
                    <a:schemeClr val="bg1"/>
                  </a:solidFill>
                  <a:latin typeface="Ubuntu" panose="020B0504030602030204" pitchFamily="34" charset="0"/>
                </a:rPr>
                <a:t>146</a:t>
              </a:r>
            </a:p>
            <a:p>
              <a:pPr algn="ctr">
                <a:lnSpc>
                  <a:spcPct val="90000"/>
                </a:lnSpc>
                <a:spcAft>
                  <a:spcPts val="0"/>
                </a:spcAft>
              </a:pPr>
              <a:r>
                <a:rPr lang="en-US" sz="700" b="0" dirty="0">
                  <a:solidFill>
                    <a:schemeClr val="bg1"/>
                  </a:solidFill>
                  <a:latin typeface="Ubuntu" panose="020B0504030602030204" pitchFamily="34" charset="0"/>
                </a:rPr>
                <a:t>155</a:t>
              </a:r>
            </a:p>
          </p:txBody>
        </p:sp>
        <p:sp>
          <p:nvSpPr>
            <p:cNvPr id="83" name="Forme libre : forme 82">
              <a:extLst>
                <a:ext uri="{FF2B5EF4-FFF2-40B4-BE49-F238E27FC236}">
                  <a16:creationId xmlns:a16="http://schemas.microsoft.com/office/drawing/2014/main" id="{B4B6B943-D34B-48B2-95E0-76C5F8BA25FA}"/>
                </a:ext>
              </a:extLst>
            </p:cNvPr>
            <p:cNvSpPr/>
            <p:nvPr/>
          </p:nvSpPr>
          <p:spPr>
            <a:xfrm>
              <a:off x="14408740"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00BFBF"/>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191</a:t>
              </a:r>
            </a:p>
            <a:p>
              <a:pPr algn="ctr">
                <a:lnSpc>
                  <a:spcPct val="90000"/>
                </a:lnSpc>
                <a:spcAft>
                  <a:spcPts val="0"/>
                </a:spcAft>
              </a:pPr>
              <a:r>
                <a:rPr lang="en-US" sz="700" b="0" dirty="0">
                  <a:latin typeface="Ubuntu" panose="020B0504030602030204" pitchFamily="34" charset="0"/>
                </a:rPr>
                <a:t>191</a:t>
              </a:r>
            </a:p>
          </p:txBody>
        </p:sp>
        <p:sp>
          <p:nvSpPr>
            <p:cNvPr id="84" name="Forme libre : forme 83">
              <a:extLst>
                <a:ext uri="{FF2B5EF4-FFF2-40B4-BE49-F238E27FC236}">
                  <a16:creationId xmlns:a16="http://schemas.microsoft.com/office/drawing/2014/main" id="{B434FFE6-E50A-4EA9-83D4-F9F4917BBCB8}"/>
                </a:ext>
              </a:extLst>
            </p:cNvPr>
            <p:cNvSpPr/>
            <p:nvPr/>
          </p:nvSpPr>
          <p:spPr>
            <a:xfrm>
              <a:off x="14408740"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D5D0"/>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213</a:t>
              </a:r>
            </a:p>
            <a:p>
              <a:pPr algn="ctr">
                <a:lnSpc>
                  <a:spcPct val="90000"/>
                </a:lnSpc>
                <a:spcAft>
                  <a:spcPts val="0"/>
                </a:spcAft>
              </a:pPr>
              <a:r>
                <a:rPr lang="en-US" sz="700" b="0" dirty="0">
                  <a:latin typeface="Ubuntu" panose="020B0504030602030204" pitchFamily="34" charset="0"/>
                </a:rPr>
                <a:t>208</a:t>
              </a:r>
            </a:p>
          </p:txBody>
        </p:sp>
        <p:sp>
          <p:nvSpPr>
            <p:cNvPr id="85" name="Forme libre : forme 84">
              <a:extLst>
                <a:ext uri="{FF2B5EF4-FFF2-40B4-BE49-F238E27FC236}">
                  <a16:creationId xmlns:a16="http://schemas.microsoft.com/office/drawing/2014/main" id="{E0BE1B97-A7F2-4E15-8D45-CD3F50622B5F}"/>
                </a:ext>
              </a:extLst>
            </p:cNvPr>
            <p:cNvSpPr/>
            <p:nvPr/>
          </p:nvSpPr>
          <p:spPr>
            <a:xfrm>
              <a:off x="14408740"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E6E3"/>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230</a:t>
              </a:r>
            </a:p>
            <a:p>
              <a:pPr algn="ctr">
                <a:lnSpc>
                  <a:spcPct val="90000"/>
                </a:lnSpc>
                <a:spcAft>
                  <a:spcPts val="0"/>
                </a:spcAft>
              </a:pPr>
              <a:r>
                <a:rPr lang="en-US" sz="700" b="0" dirty="0">
                  <a:latin typeface="Ubuntu" panose="020B0504030602030204" pitchFamily="34" charset="0"/>
                </a:rPr>
                <a:t>227</a:t>
              </a:r>
            </a:p>
          </p:txBody>
        </p:sp>
      </p:grpSp>
      <p:grpSp>
        <p:nvGrpSpPr>
          <p:cNvPr id="94" name="Groupe 1">
            <a:extLst>
              <a:ext uri="{FF2B5EF4-FFF2-40B4-BE49-F238E27FC236}">
                <a16:creationId xmlns:a16="http://schemas.microsoft.com/office/drawing/2014/main" id="{11A3E882-4152-49CC-A658-0BA2BD4CCF4E}"/>
              </a:ext>
            </a:extLst>
          </p:cNvPr>
          <p:cNvGrpSpPr>
            <a:grpSpLocks noChangeAspect="1"/>
          </p:cNvGrpSpPr>
          <p:nvPr userDrawn="1"/>
        </p:nvGrpSpPr>
        <p:grpSpPr>
          <a:xfrm>
            <a:off x="11562163" y="205059"/>
            <a:ext cx="419436" cy="388988"/>
            <a:chOff x="11501102" y="171573"/>
            <a:chExt cx="419436" cy="388988"/>
          </a:xfrm>
        </p:grpSpPr>
        <p:sp>
          <p:nvSpPr>
            <p:cNvPr id="95" name="Freeform 13">
              <a:extLst>
                <a:ext uri="{FF2B5EF4-FFF2-40B4-BE49-F238E27FC236}">
                  <a16:creationId xmlns:a16="http://schemas.microsoft.com/office/drawing/2014/main" id="{7962C740-AA7F-4225-AF45-30CEC5D85747}"/>
                </a:ext>
              </a:extLst>
            </p:cNvPr>
            <p:cNvSpPr>
              <a:spLocks/>
            </p:cNvSpPr>
            <p:nvPr userDrawn="1"/>
          </p:nvSpPr>
          <p:spPr bwMode="auto">
            <a:xfrm>
              <a:off x="11644642" y="334376"/>
              <a:ext cx="275896" cy="226185"/>
            </a:xfrm>
            <a:custGeom>
              <a:avLst/>
              <a:gdLst/>
              <a:ahLst/>
              <a:cxnLst>
                <a:cxn ang="0">
                  <a:pos x="125" y="107"/>
                </a:cxn>
                <a:cxn ang="0">
                  <a:pos x="188" y="43"/>
                </a:cxn>
                <a:cxn ang="0">
                  <a:pos x="141" y="0"/>
                </a:cxn>
                <a:cxn ang="0">
                  <a:pos x="49" y="99"/>
                </a:cxn>
                <a:cxn ang="0">
                  <a:pos x="0" y="144"/>
                </a:cxn>
                <a:cxn ang="0">
                  <a:pos x="37" y="154"/>
                </a:cxn>
                <a:cxn ang="0">
                  <a:pos x="125" y="125"/>
                </a:cxn>
                <a:cxn ang="0">
                  <a:pos x="81" y="86"/>
                </a:cxn>
                <a:cxn ang="0">
                  <a:pos x="125" y="107"/>
                </a:cxn>
              </a:cxnLst>
              <a:rect l="0" t="0" r="r" b="b"/>
              <a:pathLst>
                <a:path w="188" h="154">
                  <a:moveTo>
                    <a:pt x="125" y="107"/>
                  </a:moveTo>
                  <a:cubicBezTo>
                    <a:pt x="160" y="107"/>
                    <a:pt x="188" y="78"/>
                    <a:pt x="188" y="43"/>
                  </a:cubicBezTo>
                  <a:cubicBezTo>
                    <a:pt x="186" y="28"/>
                    <a:pt x="181" y="0"/>
                    <a:pt x="141" y="0"/>
                  </a:cubicBezTo>
                  <a:cubicBezTo>
                    <a:pt x="99" y="0"/>
                    <a:pt x="84" y="60"/>
                    <a:pt x="49" y="99"/>
                  </a:cubicBezTo>
                  <a:cubicBezTo>
                    <a:pt x="47" y="121"/>
                    <a:pt x="26" y="140"/>
                    <a:pt x="0" y="144"/>
                  </a:cubicBezTo>
                  <a:cubicBezTo>
                    <a:pt x="6" y="150"/>
                    <a:pt x="20" y="154"/>
                    <a:pt x="37" y="154"/>
                  </a:cubicBezTo>
                  <a:cubicBezTo>
                    <a:pt x="68" y="154"/>
                    <a:pt x="106" y="145"/>
                    <a:pt x="125" y="125"/>
                  </a:cubicBezTo>
                  <a:cubicBezTo>
                    <a:pt x="99" y="126"/>
                    <a:pt x="82" y="109"/>
                    <a:pt x="81" y="86"/>
                  </a:cubicBezTo>
                  <a:cubicBezTo>
                    <a:pt x="93" y="101"/>
                    <a:pt x="108" y="107"/>
                    <a:pt x="125" y="107"/>
                  </a:cubicBezTo>
                </a:path>
              </a:pathLst>
            </a:custGeom>
            <a:solidFill>
              <a:srgbClr val="12ABDB"/>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96" name="Freeform 14">
              <a:extLst>
                <a:ext uri="{FF2B5EF4-FFF2-40B4-BE49-F238E27FC236}">
                  <a16:creationId xmlns:a16="http://schemas.microsoft.com/office/drawing/2014/main" id="{8B6BE8F3-0248-42CC-8053-5B10FA1A6457}"/>
                </a:ext>
              </a:extLst>
            </p:cNvPr>
            <p:cNvSpPr>
              <a:spLocks/>
            </p:cNvSpPr>
            <p:nvPr userDrawn="1"/>
          </p:nvSpPr>
          <p:spPr bwMode="auto">
            <a:xfrm>
              <a:off x="11501102" y="171573"/>
              <a:ext cx="419436" cy="356676"/>
            </a:xfrm>
            <a:custGeom>
              <a:avLst/>
              <a:gdLst/>
              <a:ahLst/>
              <a:cxnLst>
                <a:cxn ang="0">
                  <a:pos x="286" y="152"/>
                </a:cxn>
                <a:cxn ang="0">
                  <a:pos x="237" y="51"/>
                </a:cxn>
                <a:cxn ang="0">
                  <a:pos x="160" y="3"/>
                </a:cxn>
                <a:cxn ang="0">
                  <a:pos x="153" y="0"/>
                </a:cxn>
                <a:cxn ang="0">
                  <a:pos x="153" y="0"/>
                </a:cxn>
                <a:cxn ang="0">
                  <a:pos x="0" y="158"/>
                </a:cxn>
                <a:cxn ang="0">
                  <a:pos x="53" y="236"/>
                </a:cxn>
                <a:cxn ang="0">
                  <a:pos x="107" y="237"/>
                </a:cxn>
                <a:cxn ang="0">
                  <a:pos x="147" y="210"/>
                </a:cxn>
                <a:cxn ang="0">
                  <a:pos x="239" y="111"/>
                </a:cxn>
                <a:cxn ang="0">
                  <a:pos x="286" y="154"/>
                </a:cxn>
                <a:cxn ang="0">
                  <a:pos x="286" y="152"/>
                </a:cxn>
              </a:cxnLst>
              <a:rect l="0" t="0" r="r" b="b"/>
              <a:pathLst>
                <a:path w="286" h="243">
                  <a:moveTo>
                    <a:pt x="286" y="152"/>
                  </a:moveTo>
                  <a:cubicBezTo>
                    <a:pt x="286" y="112"/>
                    <a:pt x="266" y="78"/>
                    <a:pt x="237" y="51"/>
                  </a:cubicBezTo>
                  <a:cubicBezTo>
                    <a:pt x="215" y="30"/>
                    <a:pt x="188" y="15"/>
                    <a:pt x="160" y="3"/>
                  </a:cubicBezTo>
                  <a:cubicBezTo>
                    <a:pt x="158" y="2"/>
                    <a:pt x="156" y="1"/>
                    <a:pt x="153" y="0"/>
                  </a:cubicBezTo>
                  <a:cubicBezTo>
                    <a:pt x="153" y="0"/>
                    <a:pt x="153" y="0"/>
                    <a:pt x="153" y="0"/>
                  </a:cubicBezTo>
                  <a:cubicBezTo>
                    <a:pt x="119" y="41"/>
                    <a:pt x="0" y="72"/>
                    <a:pt x="0" y="158"/>
                  </a:cubicBezTo>
                  <a:cubicBezTo>
                    <a:pt x="0" y="192"/>
                    <a:pt x="21" y="224"/>
                    <a:pt x="53" y="236"/>
                  </a:cubicBezTo>
                  <a:cubicBezTo>
                    <a:pt x="71" y="243"/>
                    <a:pt x="89" y="243"/>
                    <a:pt x="107" y="237"/>
                  </a:cubicBezTo>
                  <a:cubicBezTo>
                    <a:pt x="123" y="232"/>
                    <a:pt x="136" y="222"/>
                    <a:pt x="147" y="210"/>
                  </a:cubicBezTo>
                  <a:cubicBezTo>
                    <a:pt x="182" y="171"/>
                    <a:pt x="197" y="111"/>
                    <a:pt x="239" y="111"/>
                  </a:cubicBezTo>
                  <a:cubicBezTo>
                    <a:pt x="279" y="111"/>
                    <a:pt x="284" y="139"/>
                    <a:pt x="286" y="154"/>
                  </a:cubicBezTo>
                  <a:cubicBezTo>
                    <a:pt x="286" y="154"/>
                    <a:pt x="286" y="153"/>
                    <a:pt x="286" y="152"/>
                  </a:cubicBezTo>
                </a:path>
              </a:pathLst>
            </a:custGeom>
            <a:solidFill>
              <a:srgbClr val="0070AD"/>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grpSp>
      <p:sp>
        <p:nvSpPr>
          <p:cNvPr id="86" name="Retângulo 43">
            <a:extLst>
              <a:ext uri="{FF2B5EF4-FFF2-40B4-BE49-F238E27FC236}">
                <a16:creationId xmlns:a16="http://schemas.microsoft.com/office/drawing/2014/main" id="{5539996C-DD2A-49D6-AFB0-763FCB2EE440}"/>
              </a:ext>
            </a:extLst>
          </p:cNvPr>
          <p:cNvSpPr/>
          <p:nvPr userDrawn="1"/>
        </p:nvSpPr>
        <p:spPr>
          <a:xfrm>
            <a:off x="11744128" y="6517658"/>
            <a:ext cx="229263" cy="215444"/>
          </a:xfrm>
          <a:prstGeom prst="rect">
            <a:avLst/>
          </a:prstGeom>
        </p:spPr>
        <p:txBody>
          <a:bodyPr wrap="square" lIns="0" rIns="0">
            <a:spAutoFit/>
          </a:bodyPr>
          <a:lstStyle/>
          <a:p>
            <a:pPr algn="r"/>
            <a:fld id="{0502E5A9-B53C-401E-A0E0-4A359BB0A9E5}" type="slidenum">
              <a:rPr lang="en-US" sz="800" smtClean="0">
                <a:solidFill>
                  <a:srgbClr val="A6A6A6"/>
                </a:solidFill>
                <a:latin typeface="Ubuntu" panose="020B0504030602030204" pitchFamily="34" charset="0"/>
                <a:cs typeface="Arial" panose="020B0604020202020204" pitchFamily="34" charset="0"/>
              </a:rPr>
              <a:pPr algn="r"/>
              <a:t>‹#›</a:t>
            </a:fld>
            <a:endParaRPr lang="en-US" sz="800" dirty="0">
              <a:solidFill>
                <a:srgbClr val="A6A6A6"/>
              </a:solidFill>
              <a:latin typeface="Ubuntu" panose="020B0504030602030204" pitchFamily="34" charset="0"/>
              <a:cs typeface="Arial" panose="020B0604020202020204" pitchFamily="34" charset="0"/>
            </a:endParaRPr>
          </a:p>
        </p:txBody>
      </p:sp>
      <p:sp>
        <p:nvSpPr>
          <p:cNvPr id="62" name="TextBox 61">
            <a:extLst>
              <a:ext uri="{FF2B5EF4-FFF2-40B4-BE49-F238E27FC236}">
                <a16:creationId xmlns:a16="http://schemas.microsoft.com/office/drawing/2014/main" id="{63B23DC9-93F1-47EC-B3AB-2F1F270B108F}"/>
              </a:ext>
            </a:extLst>
          </p:cNvPr>
          <p:cNvSpPr txBox="1"/>
          <p:nvPr userDrawn="1"/>
        </p:nvSpPr>
        <p:spPr>
          <a:xfrm>
            <a:off x="218608" y="6462713"/>
            <a:ext cx="9542079" cy="230832"/>
          </a:xfrm>
          <a:prstGeom prst="rect">
            <a:avLst/>
          </a:prstGeom>
          <a:noFill/>
        </p:spPr>
        <p:txBody>
          <a:bodyPr wrap="square">
            <a:spAutoFit/>
          </a:bodyPr>
          <a:lstStyle/>
          <a:p>
            <a:pPr algn="l"/>
            <a:r>
              <a:rPr lang="it-IT" sz="900" dirty="0" err="1">
                <a:solidFill>
                  <a:schemeClr val="bg2">
                    <a:lumMod val="25000"/>
                  </a:schemeClr>
                </a:solidFill>
              </a:rPr>
              <a:t>Ref</a:t>
            </a:r>
            <a:r>
              <a:rPr lang="it-IT" sz="900" dirty="0">
                <a:solidFill>
                  <a:schemeClr val="bg2">
                    <a:lumMod val="25000"/>
                  </a:schemeClr>
                </a:solidFill>
              </a:rPr>
              <a:t>. QMS/HR/G/22/83 - v</a:t>
            </a:r>
            <a:r>
              <a:rPr lang="en-US" sz="900" dirty="0">
                <a:solidFill>
                  <a:schemeClr val="bg2">
                    <a:lumMod val="25000"/>
                  </a:schemeClr>
                </a:solidFill>
              </a:rPr>
              <a:t>er 1.2					SEC 1 – Company Confidential</a:t>
            </a:r>
          </a:p>
        </p:txBody>
      </p:sp>
    </p:spTree>
    <p:extLst>
      <p:ext uri="{BB962C8B-B14F-4D97-AF65-F5344CB8AC3E}">
        <p14:creationId xmlns:p14="http://schemas.microsoft.com/office/powerpoint/2010/main" val="1732912499"/>
      </p:ext>
    </p:extLst>
  </p:cSld>
  <p:clrMap bg1="lt1" tx1="dk1" bg2="lt2" tx2="dk2" accent1="accent1" accent2="accent2" accent3="accent3" accent4="accent4" accent5="accent5" accent6="accent6" hlink="hlink" folHlink="folHlink"/>
  <p:sldLayoutIdLst>
    <p:sldLayoutId id="2147483754" r:id="rId1"/>
  </p:sldLayoutIdLst>
  <p:hf hdr="0"/>
  <p:txStyles>
    <p:titleStyle>
      <a:lvl1pPr marL="0" marR="0" indent="0" algn="l" defTabSz="914400" rtl="0" eaLnBrk="1" fontAlgn="auto" latinLnBrk="0" hangingPunct="1">
        <a:lnSpc>
          <a:spcPct val="90000"/>
        </a:lnSpc>
        <a:spcBef>
          <a:spcPct val="0"/>
        </a:spcBef>
        <a:spcAft>
          <a:spcPts val="0"/>
        </a:spcAft>
        <a:buClrTx/>
        <a:buSzTx/>
        <a:buFontTx/>
        <a:buNone/>
        <a:tabLst/>
        <a:defRPr kumimoji="0" lang="en-US" sz="2600" b="0" i="0" u="none" strike="noStrike" kern="1200" cap="all" spc="0" normalizeH="0" baseline="0" noProof="0" dirty="0">
          <a:ln>
            <a:noFill/>
          </a:ln>
          <a:solidFill>
            <a:schemeClr val="accent4"/>
          </a:solidFill>
          <a:effectLst/>
          <a:uLnTx/>
          <a:uFillTx/>
          <a:latin typeface="+mj-lt"/>
          <a:ea typeface="+mj-ea"/>
          <a:cs typeface="+mj-cs"/>
        </a:defRPr>
      </a:lvl1pPr>
    </p:titleStyle>
    <p:bodyStyle>
      <a:lvl1pPr marL="0" indent="0" algn="l" defTabSz="914400" rtl="0" eaLnBrk="1" latinLnBrk="0" hangingPunct="1">
        <a:lnSpc>
          <a:spcPct val="100000"/>
        </a:lnSpc>
        <a:spcBef>
          <a:spcPts val="0"/>
        </a:spcBef>
        <a:spcAft>
          <a:spcPts val="600"/>
        </a:spcAft>
        <a:buFont typeface="Arial" panose="020B0604020202020204" pitchFamily="34" charset="0"/>
        <a:buNone/>
        <a:defRPr sz="2000" kern="1200" baseline="0">
          <a:solidFill>
            <a:schemeClr val="tx1"/>
          </a:solidFill>
          <a:latin typeface="Ubuntu" panose="020B0504030602030204" pitchFamily="34" charset="0"/>
          <a:ea typeface="+mn-ea"/>
          <a:cs typeface="+mn-cs"/>
        </a:defRPr>
      </a:lvl1pPr>
      <a:lvl2pPr marL="177800" indent="-17780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1800" kern="1200" baseline="0">
          <a:solidFill>
            <a:schemeClr val="tx1"/>
          </a:solidFill>
          <a:latin typeface="Ubuntu" panose="020B0504030602030204" pitchFamily="34" charset="0"/>
          <a:ea typeface="+mn-ea"/>
          <a:cs typeface="+mn-cs"/>
        </a:defRPr>
      </a:lvl2pPr>
      <a:lvl3pPr marL="361950" indent="-184150" algn="l" defTabSz="914400" rtl="0" eaLnBrk="1" latinLnBrk="0" hangingPunct="1">
        <a:lnSpc>
          <a:spcPct val="100000"/>
        </a:lnSpc>
        <a:spcBef>
          <a:spcPts val="0"/>
        </a:spcBef>
        <a:spcAft>
          <a:spcPts val="600"/>
        </a:spcAft>
        <a:buClr>
          <a:schemeClr val="accent2"/>
        </a:buClr>
        <a:buFont typeface="Arial" panose="020B0604020202020204" pitchFamily="34" charset="0"/>
        <a:buChar char="•"/>
        <a:defRPr sz="1600" kern="1200" baseline="0">
          <a:solidFill>
            <a:schemeClr val="tx1"/>
          </a:solidFill>
          <a:latin typeface="Ubuntu" panose="020B0504030602030204" pitchFamily="34" charset="0"/>
          <a:ea typeface="+mn-ea"/>
          <a:cs typeface="+mn-cs"/>
        </a:defRPr>
      </a:lvl3pPr>
      <a:lvl4pPr marL="539750" indent="-177800" algn="l" defTabSz="914400" rtl="0" eaLnBrk="1" latinLnBrk="0" hangingPunct="1">
        <a:lnSpc>
          <a:spcPct val="100000"/>
        </a:lnSpc>
        <a:spcBef>
          <a:spcPts val="0"/>
        </a:spcBef>
        <a:spcAft>
          <a:spcPts val="600"/>
        </a:spcAft>
        <a:buClr>
          <a:schemeClr val="tx1"/>
        </a:buClr>
        <a:buFont typeface="Ubuntu" panose="020B0504030602030204" pitchFamily="34" charset="0"/>
        <a:buChar char="–"/>
        <a:defRPr sz="1400" kern="1200" baseline="0">
          <a:solidFill>
            <a:schemeClr val="tx1"/>
          </a:solidFill>
          <a:latin typeface="Ubuntu" panose="020B0504030602030204" pitchFamily="34" charset="0"/>
          <a:ea typeface="+mn-ea"/>
          <a:cs typeface="+mn-cs"/>
        </a:defRPr>
      </a:lvl4pPr>
      <a:lvl5pPr marL="717550" indent="-177800" algn="l" defTabSz="914400" rtl="0" eaLnBrk="1" latinLnBrk="0" hangingPunct="1">
        <a:lnSpc>
          <a:spcPct val="100000"/>
        </a:lnSpc>
        <a:spcBef>
          <a:spcPts val="0"/>
        </a:spcBef>
        <a:spcAft>
          <a:spcPts val="600"/>
        </a:spcAft>
        <a:buClr>
          <a:schemeClr val="accent3"/>
        </a:buClr>
        <a:buFont typeface="Arial" panose="020B0604020202020204" pitchFamily="34" charset="0"/>
        <a:buChar char="•"/>
        <a:defRPr sz="1400" kern="1200" baseline="0">
          <a:solidFill>
            <a:schemeClr val="tx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09">
          <p15:clr>
            <a:srgbClr val="F26B43"/>
          </p15:clr>
        </p15:guide>
        <p15:guide id="2" pos="7423">
          <p15:clr>
            <a:srgbClr val="F26B43"/>
          </p15:clr>
        </p15:guide>
        <p15:guide id="3" orient="horz" pos="4071">
          <p15:clr>
            <a:srgbClr val="F26B43"/>
          </p15:clr>
        </p15:guide>
        <p15:guide id="4" pos="255">
          <p15:clr>
            <a:srgbClr val="F26B43"/>
          </p15:clr>
        </p15:guide>
        <p15:guide id="5" orient="horz" pos="836">
          <p15:clr>
            <a:srgbClr val="F26B43"/>
          </p15:clr>
        </p15:guide>
        <p15:guide id="6" orient="horz" pos="245">
          <p15:clr>
            <a:srgbClr val="F26B43"/>
          </p15:clr>
        </p15:guide>
        <p15:guide id="7" pos="3840">
          <p15:clr>
            <a:srgbClr val="F26B43"/>
          </p15:clr>
        </p15:guide>
        <p15:guide id="8" pos="3899">
          <p15:clr>
            <a:srgbClr val="F26B43"/>
          </p15:clr>
        </p15:guide>
        <p15:guide id="9" pos="3783">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microsoft.com/office/2014/relationships/chartEx" Target="../charts/chartEx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97786031-CAA7-81C5-C863-ABD4EC64418D}"/>
              </a:ext>
            </a:extLst>
          </p:cNvPr>
          <p:cNvSpPr txBox="1"/>
          <p:nvPr/>
        </p:nvSpPr>
        <p:spPr>
          <a:xfrm>
            <a:off x="0" y="1289132"/>
            <a:ext cx="12191999" cy="1077218"/>
          </a:xfrm>
          <a:prstGeom prst="rect">
            <a:avLst/>
          </a:prstGeom>
          <a:noFill/>
        </p:spPr>
        <p:txBody>
          <a:bodyPr wrap="square">
            <a:spAutoFit/>
          </a:bodyPr>
          <a:lstStyle/>
          <a:p>
            <a:pPr algn="ctr"/>
            <a:r>
              <a:rPr lang="it-IT" sz="3200" b="1" i="0" dirty="0">
                <a:solidFill>
                  <a:schemeClr val="bg1"/>
                </a:solidFill>
                <a:effectLst/>
                <a:latin typeface="+mj-lt"/>
                <a:cs typeface="Aharoni" panose="020F0502020204030204" pitchFamily="2" charset="-79"/>
              </a:rPr>
              <a:t>SAFETY LINK: </a:t>
            </a:r>
          </a:p>
          <a:p>
            <a:pPr algn="ctr"/>
            <a:r>
              <a:rPr lang="it-IT" sz="3200" b="1" i="0" dirty="0">
                <a:solidFill>
                  <a:schemeClr val="bg1"/>
                </a:solidFill>
                <a:effectLst/>
                <a:latin typeface="+mj-lt"/>
                <a:cs typeface="Aharoni" panose="020F0502020204030204" pitchFamily="2" charset="-79"/>
              </a:rPr>
              <a:t>connessione tra persone, sicurezza e inclusione</a:t>
            </a:r>
            <a:endParaRPr lang="it-IT" sz="3200" dirty="0">
              <a:solidFill>
                <a:schemeClr val="bg1"/>
              </a:solidFill>
              <a:latin typeface="+mj-lt"/>
              <a:cs typeface="Aharoni" panose="020F0502020204030204" pitchFamily="2" charset="-79"/>
            </a:endParaRPr>
          </a:p>
        </p:txBody>
      </p:sp>
      <p:sp>
        <p:nvSpPr>
          <p:cNvPr id="2" name="CasellaDiTesto 1">
            <a:extLst>
              <a:ext uri="{FF2B5EF4-FFF2-40B4-BE49-F238E27FC236}">
                <a16:creationId xmlns:a16="http://schemas.microsoft.com/office/drawing/2014/main" id="{B48031B3-5FA5-A9E7-3FC6-E7F298B767A5}"/>
              </a:ext>
            </a:extLst>
          </p:cNvPr>
          <p:cNvSpPr txBox="1"/>
          <p:nvPr/>
        </p:nvSpPr>
        <p:spPr>
          <a:xfrm>
            <a:off x="-1" y="5693229"/>
            <a:ext cx="12191999" cy="830997"/>
          </a:xfrm>
          <a:prstGeom prst="rect">
            <a:avLst/>
          </a:prstGeom>
          <a:noFill/>
        </p:spPr>
        <p:txBody>
          <a:bodyPr wrap="square" rtlCol="0">
            <a:spAutoFit/>
          </a:bodyPr>
          <a:lstStyle/>
          <a:p>
            <a:pPr algn="ctr"/>
            <a:r>
              <a:rPr lang="it-IT" sz="2400" b="1" i="0" dirty="0">
                <a:solidFill>
                  <a:schemeClr val="bg1"/>
                </a:solidFill>
                <a:effectLst/>
              </a:rPr>
              <a:t>Premio Unindustria Salute e Sicurezza sul Lavoro</a:t>
            </a:r>
          </a:p>
          <a:p>
            <a:pPr algn="ctr"/>
            <a:r>
              <a:rPr lang="it-IT" sz="2400" b="1" i="0" dirty="0">
                <a:solidFill>
                  <a:schemeClr val="bg1"/>
                </a:solidFill>
                <a:effectLst/>
              </a:rPr>
              <a:t> anno 2025</a:t>
            </a:r>
          </a:p>
        </p:txBody>
      </p:sp>
      <p:pic>
        <p:nvPicPr>
          <p:cNvPr id="11" name="Immagine 10" descr="Immagine che contiene Carattere, logo, Elementi grafici, testo&#10;&#10;Il contenuto generato dall'IA potrebbe non essere corretto.">
            <a:extLst>
              <a:ext uri="{FF2B5EF4-FFF2-40B4-BE49-F238E27FC236}">
                <a16:creationId xmlns:a16="http://schemas.microsoft.com/office/drawing/2014/main" id="{60317AFD-81E9-875A-FB03-A6952F460D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96786" y="2899894"/>
            <a:ext cx="3701142" cy="197643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13" name="Immagine 12" descr="Immagine che contiene testo, Carattere, bianco, design&#10;&#10;Il contenuto generato dall'IA potrebbe non essere corretto.">
            <a:extLst>
              <a:ext uri="{FF2B5EF4-FFF2-40B4-BE49-F238E27FC236}">
                <a16:creationId xmlns:a16="http://schemas.microsoft.com/office/drawing/2014/main" id="{23834BCD-B590-480E-2ADB-C757E0B8E3C3}"/>
              </a:ext>
            </a:extLst>
          </p:cNvPr>
          <p:cNvPicPr>
            <a:picLocks noChangeAspect="1"/>
          </p:cNvPicPr>
          <p:nvPr/>
        </p:nvPicPr>
        <p:blipFill>
          <a:blip r:embed="rId3">
            <a:extLst>
              <a:ext uri="{28A0092B-C50C-407E-A947-70E740481C1C}">
                <a14:useLocalDpi xmlns:a14="http://schemas.microsoft.com/office/drawing/2010/main" val="0"/>
              </a:ext>
            </a:extLst>
          </a:blip>
          <a:srcRect l="10052"/>
          <a:stretch/>
        </p:blipFill>
        <p:spPr>
          <a:xfrm>
            <a:off x="6656615" y="2899894"/>
            <a:ext cx="3701142" cy="1976438"/>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extLst>
      <p:ext uri="{BB962C8B-B14F-4D97-AF65-F5344CB8AC3E}">
        <p14:creationId xmlns:p14="http://schemas.microsoft.com/office/powerpoint/2010/main" val="1052128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093576B-E8F2-7D74-AD4D-4762FC4C737A}"/>
              </a:ext>
            </a:extLst>
          </p:cNvPr>
          <p:cNvSpPr txBox="1"/>
          <p:nvPr/>
        </p:nvSpPr>
        <p:spPr>
          <a:xfrm>
            <a:off x="0" y="1672443"/>
            <a:ext cx="12192000" cy="4816703"/>
          </a:xfrm>
          <a:prstGeom prst="rect">
            <a:avLst/>
          </a:prstGeom>
          <a:noFill/>
        </p:spPr>
        <p:txBody>
          <a:bodyPr wrap="square" rtlCol="0">
            <a:spAutoFit/>
          </a:bodyPr>
          <a:lstStyle/>
          <a:p>
            <a:pPr algn="ctr">
              <a:lnSpc>
                <a:spcPct val="150000"/>
              </a:lnSpc>
              <a:spcBef>
                <a:spcPts val="600"/>
              </a:spcBef>
              <a:spcAft>
                <a:spcPts val="300"/>
              </a:spcAft>
              <a:buNone/>
            </a:pPr>
            <a:r>
              <a:rPr lang="it-IT" sz="1600" b="0" i="0" dirty="0">
                <a:solidFill>
                  <a:schemeClr val="bg1"/>
                </a:solidFill>
                <a:effectLst/>
              </a:rPr>
              <a:t>Il progetto "</a:t>
            </a:r>
            <a:r>
              <a:rPr lang="it-IT" sz="1600" b="1" i="0" dirty="0">
                <a:solidFill>
                  <a:schemeClr val="bg1"/>
                </a:solidFill>
                <a:effectLst/>
              </a:rPr>
              <a:t>SAFETY LINK</a:t>
            </a:r>
            <a:r>
              <a:rPr lang="it-IT" sz="1600" b="0" i="0" dirty="0">
                <a:solidFill>
                  <a:schemeClr val="bg1"/>
                </a:solidFill>
                <a:effectLst/>
              </a:rPr>
              <a:t>" rappresenta un esempio concreto di come l’innovazione digitale possa essere messa al servizio della sicurezza e dell’inclusione nei luoghi di lavoro. </a:t>
            </a:r>
          </a:p>
          <a:p>
            <a:pPr algn="ctr">
              <a:lnSpc>
                <a:spcPct val="150000"/>
              </a:lnSpc>
              <a:spcBef>
                <a:spcPts val="600"/>
              </a:spcBef>
              <a:spcAft>
                <a:spcPts val="300"/>
              </a:spcAft>
              <a:buNone/>
            </a:pPr>
            <a:r>
              <a:rPr lang="it-IT" sz="1600" b="0" i="0" dirty="0">
                <a:solidFill>
                  <a:schemeClr val="bg1"/>
                </a:solidFill>
                <a:effectLst/>
              </a:rPr>
              <a:t>Attraverso un approccio strutturato e integrato, Capgemini ha saputo rispondere in modo efficace alle sfide poste dalla flessibilità operativa e dalla complessità dei contesti in cui operano i propri dipendenti, garantendo al contempo tracciabilità, conformità normativa e attenzione alle persone.</a:t>
            </a:r>
          </a:p>
          <a:p>
            <a:pPr algn="ctr">
              <a:lnSpc>
                <a:spcPct val="150000"/>
              </a:lnSpc>
              <a:spcBef>
                <a:spcPts val="600"/>
              </a:spcBef>
              <a:spcAft>
                <a:spcPts val="300"/>
              </a:spcAft>
              <a:buNone/>
            </a:pPr>
            <a:r>
              <a:rPr lang="it-IT" sz="1600" b="1" i="0" dirty="0">
                <a:solidFill>
                  <a:schemeClr val="bg1"/>
                </a:solidFill>
                <a:effectLst/>
              </a:rPr>
              <a:t>I risultati raggiunti testimoniano l’impegno dell’organizzazione nel costruire un sistema solido e sostenibile</a:t>
            </a:r>
            <a:r>
              <a:rPr lang="it-IT" sz="1600" b="0" i="0" dirty="0">
                <a:solidFill>
                  <a:schemeClr val="bg1"/>
                </a:solidFill>
                <a:effectLst/>
              </a:rPr>
              <a:t>, capace di valorizzare il ruolo dei preposti, di tutelare i colleghi con disabilità e di promuovere una cultura della prevenzione fondata sulla responsabilità condivisa. L’elevato numero di aziende, preposti e risorse mappate dimostra l’efficacia delle soluzioni adottate e la capacità del progetto di generare un impatto tangibile e misurabile.</a:t>
            </a:r>
          </a:p>
          <a:p>
            <a:pPr algn="ctr">
              <a:lnSpc>
                <a:spcPct val="150000"/>
              </a:lnSpc>
              <a:spcBef>
                <a:spcPts val="600"/>
              </a:spcBef>
              <a:spcAft>
                <a:spcPts val="300"/>
              </a:spcAft>
            </a:pPr>
            <a:r>
              <a:rPr lang="it-IT" sz="1600" b="0" i="0" dirty="0">
                <a:solidFill>
                  <a:schemeClr val="bg1"/>
                </a:solidFill>
                <a:effectLst/>
              </a:rPr>
              <a:t>Guardando al futuro, l’obiettivo è quello di estendere ulteriormente la copertura del sistema, consolidando un modello operativo che pone al centro la persona, la sicurezza e l’inclusione, in linea con i valori e la visione strategica di Capgemini.</a:t>
            </a:r>
          </a:p>
          <a:p>
            <a:endParaRPr lang="it-IT" dirty="0"/>
          </a:p>
        </p:txBody>
      </p:sp>
      <p:sp>
        <p:nvSpPr>
          <p:cNvPr id="4" name="CasellaDiTesto 3">
            <a:extLst>
              <a:ext uri="{FF2B5EF4-FFF2-40B4-BE49-F238E27FC236}">
                <a16:creationId xmlns:a16="http://schemas.microsoft.com/office/drawing/2014/main" id="{D52D300A-AB60-26A5-F8C2-19757A6E4335}"/>
              </a:ext>
            </a:extLst>
          </p:cNvPr>
          <p:cNvSpPr txBox="1"/>
          <p:nvPr/>
        </p:nvSpPr>
        <p:spPr>
          <a:xfrm>
            <a:off x="0" y="0"/>
            <a:ext cx="12192000" cy="369332"/>
          </a:xfrm>
          <a:prstGeom prst="rect">
            <a:avLst/>
          </a:prstGeom>
          <a:solidFill>
            <a:srgbClr val="0070AD"/>
          </a:solidFill>
        </p:spPr>
        <p:txBody>
          <a:bodyPr wrap="square" rtlCol="0">
            <a:spAutoFit/>
          </a:bodyPr>
          <a:lstStyle>
            <a:defPPr>
              <a:defRPr lang="it-IT"/>
            </a:defPPr>
            <a:lvl1pPr algn="ctr"/>
          </a:lstStyle>
          <a:p>
            <a:r>
              <a:rPr lang="it-IT" b="1" dirty="0">
                <a:solidFill>
                  <a:schemeClr val="bg1"/>
                </a:solidFill>
              </a:rPr>
              <a:t>CONCLUSIONI</a:t>
            </a:r>
          </a:p>
        </p:txBody>
      </p:sp>
    </p:spTree>
    <p:extLst>
      <p:ext uri="{BB962C8B-B14F-4D97-AF65-F5344CB8AC3E}">
        <p14:creationId xmlns:p14="http://schemas.microsoft.com/office/powerpoint/2010/main" val="3439765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6680EDD9-483D-0A66-1FCB-A4A595A1A786}"/>
              </a:ext>
            </a:extLst>
          </p:cNvPr>
          <p:cNvSpPr txBox="1"/>
          <p:nvPr/>
        </p:nvSpPr>
        <p:spPr>
          <a:xfrm>
            <a:off x="2873396" y="582414"/>
            <a:ext cx="9318604" cy="885242"/>
          </a:xfrm>
          <a:prstGeom prst="rect">
            <a:avLst/>
          </a:prstGeom>
          <a:noFill/>
        </p:spPr>
        <p:txBody>
          <a:bodyPr wrap="square" rtlCol="0">
            <a:spAutoFit/>
          </a:bodyPr>
          <a:lstStyle/>
          <a:p>
            <a:pPr algn="just">
              <a:lnSpc>
                <a:spcPct val="150000"/>
              </a:lnSpc>
              <a:spcBef>
                <a:spcPts val="600"/>
              </a:spcBef>
              <a:spcAft>
                <a:spcPts val="300"/>
              </a:spcAft>
              <a:buNone/>
            </a:pPr>
            <a:r>
              <a:rPr lang="it-IT" sz="1200" b="0" i="0" dirty="0">
                <a:solidFill>
                  <a:schemeClr val="bg1"/>
                </a:solidFill>
                <a:effectLst/>
              </a:rPr>
              <a:t>Capgemini è un punto di riferimento globale nella consulenza, nei servizi tecnologici e nella trasformazione digitale. In Italia, con oltre 9.000 professionisti e 23 sedi distribuite sul territorio, accompagniamo aziende pubbliche e private nel loro percorso verso un futuro più sostenibile, efficiente e inclusivo.</a:t>
            </a:r>
          </a:p>
        </p:txBody>
      </p:sp>
      <p:sp>
        <p:nvSpPr>
          <p:cNvPr id="4" name="CasellaDiTesto 3">
            <a:extLst>
              <a:ext uri="{FF2B5EF4-FFF2-40B4-BE49-F238E27FC236}">
                <a16:creationId xmlns:a16="http://schemas.microsoft.com/office/drawing/2014/main" id="{3E4792E1-D21D-0B43-ACBA-9B49E396CCDE}"/>
              </a:ext>
            </a:extLst>
          </p:cNvPr>
          <p:cNvSpPr txBox="1"/>
          <p:nvPr/>
        </p:nvSpPr>
        <p:spPr>
          <a:xfrm>
            <a:off x="7333924" y="3553094"/>
            <a:ext cx="4741381" cy="338554"/>
          </a:xfrm>
          <a:prstGeom prst="rect">
            <a:avLst/>
          </a:prstGeom>
          <a:solidFill>
            <a:srgbClr val="0579B8"/>
          </a:solidFill>
          <a:effectLst>
            <a:outerShdw sx="1000" sy="1000" algn="ctr" rotWithShape="0">
              <a:srgbClr val="000000"/>
            </a:outerShdw>
            <a:softEdge rad="0"/>
          </a:effectLst>
        </p:spPr>
        <p:txBody>
          <a:bodyPr wrap="square" rtlCol="0">
            <a:spAutoFit/>
          </a:bodyPr>
          <a:lstStyle/>
          <a:p>
            <a:pPr algn="ctr"/>
            <a:r>
              <a:rPr lang="it-IT" sz="1600" b="1" dirty="0">
                <a:solidFill>
                  <a:schemeClr val="bg1"/>
                </a:solidFill>
              </a:rPr>
              <a:t>CONTESTO IN CUI NASCE IL PROGETTO</a:t>
            </a:r>
          </a:p>
        </p:txBody>
      </p:sp>
      <p:sp>
        <p:nvSpPr>
          <p:cNvPr id="6" name="CasellaDiTesto 5">
            <a:extLst>
              <a:ext uri="{FF2B5EF4-FFF2-40B4-BE49-F238E27FC236}">
                <a16:creationId xmlns:a16="http://schemas.microsoft.com/office/drawing/2014/main" id="{B8B31053-7D77-3F26-B782-928AC1E33C60}"/>
              </a:ext>
            </a:extLst>
          </p:cNvPr>
          <p:cNvSpPr txBox="1"/>
          <p:nvPr/>
        </p:nvSpPr>
        <p:spPr>
          <a:xfrm>
            <a:off x="7370499" y="4172591"/>
            <a:ext cx="4668230" cy="1667188"/>
          </a:xfrm>
          <a:prstGeom prst="rect">
            <a:avLst/>
          </a:prstGeom>
          <a:noFill/>
        </p:spPr>
        <p:txBody>
          <a:bodyPr wrap="square">
            <a:spAutoFit/>
          </a:bodyPr>
          <a:lstStyle/>
          <a:p>
            <a:pPr algn="ctr">
              <a:lnSpc>
                <a:spcPct val="150000"/>
              </a:lnSpc>
            </a:pPr>
            <a:r>
              <a:rPr lang="it-IT" sz="1400" b="0" i="0" dirty="0">
                <a:solidFill>
                  <a:schemeClr val="bg1"/>
                </a:solidFill>
                <a:effectLst/>
              </a:rPr>
              <a:t>Il progetto </a:t>
            </a:r>
            <a:r>
              <a:rPr lang="it-IT" sz="1400" b="1" i="0" dirty="0">
                <a:solidFill>
                  <a:schemeClr val="bg1"/>
                </a:solidFill>
                <a:effectLst/>
              </a:rPr>
              <a:t>"SAFETY LINK</a:t>
            </a:r>
            <a:r>
              <a:rPr lang="it-IT" sz="1400" i="0" dirty="0">
                <a:solidFill>
                  <a:schemeClr val="bg1"/>
                </a:solidFill>
                <a:effectLst/>
              </a:rPr>
              <a:t>: connessione tra persone, sicurezza e inclusione” </a:t>
            </a:r>
            <a:r>
              <a:rPr lang="it-IT" sz="1400" b="0" i="0" dirty="0">
                <a:solidFill>
                  <a:schemeClr val="bg1"/>
                </a:solidFill>
                <a:effectLst/>
              </a:rPr>
              <a:t>nasce per rispondere alla crescente necessità di garantire un ambiente di lavoro sicuro, tracciabile e inclusivo, per i colleghi con disabilità e per chi opera presso sedi clienti</a:t>
            </a:r>
            <a:r>
              <a:rPr lang="it-IT" sz="1400" b="0" i="0" dirty="0">
                <a:solidFill>
                  <a:schemeClr val="bg1"/>
                </a:solidFill>
                <a:effectLst/>
                <a:latin typeface="Segoe Sans"/>
              </a:rPr>
              <a:t>.</a:t>
            </a:r>
            <a:endParaRPr lang="it-IT" sz="1400" dirty="0">
              <a:solidFill>
                <a:schemeClr val="bg1"/>
              </a:solidFill>
            </a:endParaRPr>
          </a:p>
        </p:txBody>
      </p:sp>
      <p:sp>
        <p:nvSpPr>
          <p:cNvPr id="5" name="CasellaDiTesto 4">
            <a:extLst>
              <a:ext uri="{FF2B5EF4-FFF2-40B4-BE49-F238E27FC236}">
                <a16:creationId xmlns:a16="http://schemas.microsoft.com/office/drawing/2014/main" id="{AD90B594-C23D-03AA-01D9-4EB2E1864E4C}"/>
              </a:ext>
            </a:extLst>
          </p:cNvPr>
          <p:cNvSpPr txBox="1"/>
          <p:nvPr/>
        </p:nvSpPr>
        <p:spPr>
          <a:xfrm>
            <a:off x="43543" y="133140"/>
            <a:ext cx="12104913" cy="400110"/>
          </a:xfrm>
          <a:prstGeom prst="rect">
            <a:avLst/>
          </a:prstGeom>
          <a:solidFill>
            <a:srgbClr val="0579B8"/>
          </a:solidFill>
        </p:spPr>
        <p:txBody>
          <a:bodyPr wrap="square" rtlCol="0">
            <a:spAutoFit/>
          </a:bodyPr>
          <a:lstStyle/>
          <a:p>
            <a:pPr algn="ctr"/>
            <a:r>
              <a:rPr lang="it-IT" sz="2000" b="1" dirty="0">
                <a:solidFill>
                  <a:schemeClr val="bg1"/>
                </a:solidFill>
                <a:latin typeface="+mj-lt"/>
              </a:rPr>
              <a:t>ASPETTI INTRODUTTIVI</a:t>
            </a:r>
          </a:p>
        </p:txBody>
      </p:sp>
      <p:graphicFrame>
        <p:nvGraphicFramePr>
          <p:cNvPr id="7" name="Tabella 6">
            <a:extLst>
              <a:ext uri="{FF2B5EF4-FFF2-40B4-BE49-F238E27FC236}">
                <a16:creationId xmlns:a16="http://schemas.microsoft.com/office/drawing/2014/main" id="{6891B10E-1C16-09FB-FDC1-CEED0264A2BB}"/>
              </a:ext>
            </a:extLst>
          </p:cNvPr>
          <p:cNvGraphicFramePr>
            <a:graphicFrameLocks noGrp="1"/>
          </p:cNvGraphicFramePr>
          <p:nvPr>
            <p:extLst>
              <p:ext uri="{D42A27DB-BD31-4B8C-83A1-F6EECF244321}">
                <p14:modId xmlns:p14="http://schemas.microsoft.com/office/powerpoint/2010/main" val="2714145381"/>
              </p:ext>
            </p:extLst>
          </p:nvPr>
        </p:nvGraphicFramePr>
        <p:xfrm>
          <a:off x="3117890" y="3553096"/>
          <a:ext cx="3823060" cy="3171764"/>
        </p:xfrm>
        <a:graphic>
          <a:graphicData uri="http://schemas.openxmlformats.org/drawingml/2006/table">
            <a:tbl>
              <a:tblPr firstRow="1" bandRow="1">
                <a:tableStyleId>{21E4AEA4-8DFA-4A89-87EB-49C32662AFE0}</a:tableStyleId>
              </a:tblPr>
              <a:tblGrid>
                <a:gridCol w="838513">
                  <a:extLst>
                    <a:ext uri="{9D8B030D-6E8A-4147-A177-3AD203B41FA5}">
                      <a16:colId xmlns:a16="http://schemas.microsoft.com/office/drawing/2014/main" val="2275023709"/>
                    </a:ext>
                  </a:extLst>
                </a:gridCol>
                <a:gridCol w="1068660">
                  <a:extLst>
                    <a:ext uri="{9D8B030D-6E8A-4147-A177-3AD203B41FA5}">
                      <a16:colId xmlns:a16="http://schemas.microsoft.com/office/drawing/2014/main" val="3765713394"/>
                    </a:ext>
                  </a:extLst>
                </a:gridCol>
                <a:gridCol w="1915887">
                  <a:extLst>
                    <a:ext uri="{9D8B030D-6E8A-4147-A177-3AD203B41FA5}">
                      <a16:colId xmlns:a16="http://schemas.microsoft.com/office/drawing/2014/main" val="919910481"/>
                    </a:ext>
                  </a:extLst>
                </a:gridCol>
              </a:tblGrid>
              <a:tr h="629889">
                <a:tc>
                  <a:txBody>
                    <a:bodyPr/>
                    <a:lstStyle/>
                    <a:p>
                      <a:pPr algn="ctr"/>
                      <a:r>
                        <a:rPr lang="it-IT" sz="1200" dirty="0"/>
                        <a:t>RISCHIO</a:t>
                      </a:r>
                    </a:p>
                  </a:txBody>
                  <a:tcPr/>
                </a:tc>
                <a:tc>
                  <a:txBody>
                    <a:bodyPr/>
                    <a:lstStyle/>
                    <a:p>
                      <a:pPr algn="ctr"/>
                      <a:r>
                        <a:rPr lang="it-IT" sz="1200" dirty="0"/>
                        <a:t>CODICE MANSIONE</a:t>
                      </a:r>
                    </a:p>
                  </a:txBody>
                  <a:tcPr/>
                </a:tc>
                <a:tc>
                  <a:txBody>
                    <a:bodyPr/>
                    <a:lstStyle/>
                    <a:p>
                      <a:pPr algn="ctr"/>
                      <a:r>
                        <a:rPr lang="it-IT" sz="1200" dirty="0"/>
                        <a:t>MANSIONE</a:t>
                      </a:r>
                    </a:p>
                  </a:txBody>
                  <a:tcPr/>
                </a:tc>
                <a:extLst>
                  <a:ext uri="{0D108BD9-81ED-4DB2-BD59-A6C34878D82A}">
                    <a16:rowId xmlns:a16="http://schemas.microsoft.com/office/drawing/2014/main" val="740993590"/>
                  </a:ext>
                </a:extLst>
              </a:tr>
              <a:tr h="427366">
                <a:tc>
                  <a:txBody>
                    <a:bodyPr/>
                    <a:lstStyle/>
                    <a:p>
                      <a:r>
                        <a:rPr lang="it-IT" sz="1200" dirty="0"/>
                        <a:t>Basso</a:t>
                      </a:r>
                    </a:p>
                  </a:txBody>
                  <a:tcPr/>
                </a:tc>
                <a:tc>
                  <a:txBody>
                    <a:bodyPr/>
                    <a:lstStyle/>
                    <a:p>
                      <a:r>
                        <a:rPr lang="it-IT" sz="1200" dirty="0"/>
                        <a:t>M01</a:t>
                      </a:r>
                    </a:p>
                  </a:txBody>
                  <a:tcPr/>
                </a:tc>
                <a:tc>
                  <a:txBody>
                    <a:bodyPr/>
                    <a:lstStyle/>
                    <a:p>
                      <a:r>
                        <a:rPr lang="it-IT" sz="1200" dirty="0"/>
                        <a:t>Videoterminalista</a:t>
                      </a:r>
                    </a:p>
                  </a:txBody>
                  <a:tcPr/>
                </a:tc>
                <a:extLst>
                  <a:ext uri="{0D108BD9-81ED-4DB2-BD59-A6C34878D82A}">
                    <a16:rowId xmlns:a16="http://schemas.microsoft.com/office/drawing/2014/main" val="3496006282"/>
                  </a:ext>
                </a:extLst>
              </a:tr>
              <a:tr h="427366">
                <a:tc>
                  <a:txBody>
                    <a:bodyPr/>
                    <a:lstStyle/>
                    <a:p>
                      <a:r>
                        <a:rPr lang="it-IT" sz="1200" dirty="0"/>
                        <a:t>Medio</a:t>
                      </a:r>
                    </a:p>
                  </a:txBody>
                  <a:tcPr/>
                </a:tc>
                <a:tc>
                  <a:txBody>
                    <a:bodyPr/>
                    <a:lstStyle/>
                    <a:p>
                      <a:r>
                        <a:rPr lang="it-IT" sz="1200" dirty="0"/>
                        <a:t>M02</a:t>
                      </a:r>
                    </a:p>
                  </a:txBody>
                  <a:tcPr/>
                </a:tc>
                <a:tc>
                  <a:txBody>
                    <a:bodyPr/>
                    <a:lstStyle/>
                    <a:p>
                      <a:r>
                        <a:rPr lang="it-IT" sz="1200" dirty="0"/>
                        <a:t>Addetto laboratori</a:t>
                      </a:r>
                    </a:p>
                  </a:txBody>
                  <a:tcPr/>
                </a:tc>
                <a:extLst>
                  <a:ext uri="{0D108BD9-81ED-4DB2-BD59-A6C34878D82A}">
                    <a16:rowId xmlns:a16="http://schemas.microsoft.com/office/drawing/2014/main" val="2747710156"/>
                  </a:ext>
                </a:extLst>
              </a:tr>
              <a:tr h="427366">
                <a:tc>
                  <a:txBody>
                    <a:bodyPr/>
                    <a:lstStyle/>
                    <a:p>
                      <a:r>
                        <a:rPr lang="it-IT" sz="1200" dirty="0"/>
                        <a:t>Medio</a:t>
                      </a:r>
                    </a:p>
                  </a:txBody>
                  <a:tcPr/>
                </a:tc>
                <a:tc>
                  <a:txBody>
                    <a:bodyPr/>
                    <a:lstStyle/>
                    <a:p>
                      <a:r>
                        <a:rPr lang="it-IT" sz="1200" dirty="0"/>
                        <a:t>M03</a:t>
                      </a:r>
                    </a:p>
                  </a:txBody>
                  <a:tcPr/>
                </a:tc>
                <a:tc>
                  <a:txBody>
                    <a:bodyPr/>
                    <a:lstStyle/>
                    <a:p>
                      <a:r>
                        <a:rPr lang="it-IT" sz="1200" dirty="0"/>
                        <a:t>Attività su veicoli</a:t>
                      </a:r>
                    </a:p>
                  </a:txBody>
                  <a:tcPr/>
                </a:tc>
                <a:extLst>
                  <a:ext uri="{0D108BD9-81ED-4DB2-BD59-A6C34878D82A}">
                    <a16:rowId xmlns:a16="http://schemas.microsoft.com/office/drawing/2014/main" val="2785936218"/>
                  </a:ext>
                </a:extLst>
              </a:tr>
              <a:tr h="377933">
                <a:tc>
                  <a:txBody>
                    <a:bodyPr/>
                    <a:lstStyle/>
                    <a:p>
                      <a:r>
                        <a:rPr lang="it-IT" sz="1200" dirty="0"/>
                        <a:t>Medio</a:t>
                      </a:r>
                    </a:p>
                  </a:txBody>
                  <a:tcPr/>
                </a:tc>
                <a:tc>
                  <a:txBody>
                    <a:bodyPr/>
                    <a:lstStyle/>
                    <a:p>
                      <a:r>
                        <a:rPr lang="it-IT" sz="1200" dirty="0"/>
                        <a:t>M04</a:t>
                      </a:r>
                    </a:p>
                  </a:txBody>
                  <a:tcPr/>
                </a:tc>
                <a:tc>
                  <a:txBody>
                    <a:bodyPr/>
                    <a:lstStyle/>
                    <a:p>
                      <a:r>
                        <a:rPr lang="it-IT" sz="1200" dirty="0"/>
                        <a:t>Addetto aree operative</a:t>
                      </a:r>
                    </a:p>
                  </a:txBody>
                  <a:tcPr/>
                </a:tc>
                <a:extLst>
                  <a:ext uri="{0D108BD9-81ED-4DB2-BD59-A6C34878D82A}">
                    <a16:rowId xmlns:a16="http://schemas.microsoft.com/office/drawing/2014/main" val="4056566514"/>
                  </a:ext>
                </a:extLst>
              </a:tr>
              <a:tr h="881844">
                <a:tc>
                  <a:txBody>
                    <a:bodyPr/>
                    <a:lstStyle/>
                    <a:p>
                      <a:r>
                        <a:rPr lang="it-IT" sz="1200" dirty="0"/>
                        <a:t>Alto</a:t>
                      </a:r>
                    </a:p>
                  </a:txBody>
                  <a:tcPr/>
                </a:tc>
                <a:tc>
                  <a:txBody>
                    <a:bodyPr/>
                    <a:lstStyle/>
                    <a:p>
                      <a:r>
                        <a:rPr lang="it-IT" sz="1200" dirty="0"/>
                        <a:t>M06</a:t>
                      </a:r>
                    </a:p>
                  </a:txBody>
                  <a:tcPr/>
                </a:tc>
                <a:tc>
                  <a:txBody>
                    <a:bodyPr/>
                    <a:lstStyle/>
                    <a:p>
                      <a:r>
                        <a:rPr lang="it-IT" sz="1200" dirty="0"/>
                        <a:t>Addetto attività di laboratorio chimico/biologico</a:t>
                      </a:r>
                    </a:p>
                  </a:txBody>
                  <a:tcPr/>
                </a:tc>
                <a:extLst>
                  <a:ext uri="{0D108BD9-81ED-4DB2-BD59-A6C34878D82A}">
                    <a16:rowId xmlns:a16="http://schemas.microsoft.com/office/drawing/2014/main" val="36205475"/>
                  </a:ext>
                </a:extLst>
              </a:tr>
            </a:tbl>
          </a:graphicData>
        </a:graphic>
      </p:graphicFrame>
      <p:sp>
        <p:nvSpPr>
          <p:cNvPr id="10" name="CasellaDiTesto 9">
            <a:extLst>
              <a:ext uri="{FF2B5EF4-FFF2-40B4-BE49-F238E27FC236}">
                <a16:creationId xmlns:a16="http://schemas.microsoft.com/office/drawing/2014/main" id="{658FADF6-B1E2-D4A9-EFA8-F86CB12A1010}"/>
              </a:ext>
            </a:extLst>
          </p:cNvPr>
          <p:cNvSpPr txBox="1"/>
          <p:nvPr/>
        </p:nvSpPr>
        <p:spPr>
          <a:xfrm>
            <a:off x="0" y="1598103"/>
            <a:ext cx="12104913" cy="1674048"/>
          </a:xfrm>
          <a:prstGeom prst="rect">
            <a:avLst/>
          </a:prstGeom>
          <a:noFill/>
        </p:spPr>
        <p:txBody>
          <a:bodyPr wrap="square">
            <a:spAutoFit/>
          </a:bodyPr>
          <a:lstStyle/>
          <a:p>
            <a:pPr algn="ctr">
              <a:lnSpc>
                <a:spcPct val="150000"/>
              </a:lnSpc>
              <a:spcBef>
                <a:spcPts val="600"/>
              </a:spcBef>
              <a:spcAft>
                <a:spcPts val="300"/>
              </a:spcAft>
              <a:buNone/>
            </a:pPr>
            <a:r>
              <a:rPr lang="it-IT" sz="1200" b="0" i="0" dirty="0">
                <a:solidFill>
                  <a:schemeClr val="bg1"/>
                </a:solidFill>
                <a:effectLst/>
              </a:rPr>
              <a:t>La salute e la sicurezza dei nostri dipendenti rappresentano un valore fondamentale. All’interno del Documento di Valutazione dei Rischi (DVR) sono descritte in modo dettagliato le mansioni svolte, i rischi specifici associati a ciascuna attività e le misure di prevenzione previste. Per ogni rischio sono individuati i dispositivi di protezione individuale più adeguati e i relativi corsi di formazione obbligatori che ogni dipendente è tenuto a seguire.</a:t>
            </a:r>
          </a:p>
          <a:p>
            <a:pPr algn="ctr">
              <a:lnSpc>
                <a:spcPct val="150000"/>
              </a:lnSpc>
              <a:spcBef>
                <a:spcPts val="600"/>
              </a:spcBef>
              <a:spcAft>
                <a:spcPts val="300"/>
              </a:spcAft>
              <a:buNone/>
            </a:pPr>
            <a:r>
              <a:rPr lang="it-IT" sz="1200" b="0" i="0" dirty="0">
                <a:solidFill>
                  <a:schemeClr val="bg1"/>
                </a:solidFill>
                <a:effectLst/>
              </a:rPr>
              <a:t>Questo approccio ci consente di garantire ambienti di lavoro sicuri, consapevoli e conformi alle normative, valorizzando al tempo stesso la diversità delle competenze presenti nella nostra organizzazione</a:t>
            </a:r>
            <a:r>
              <a:rPr lang="it-IT" sz="1800" b="0" i="0" dirty="0">
                <a:solidFill>
                  <a:schemeClr val="bg1"/>
                </a:solidFill>
                <a:effectLst/>
              </a:rPr>
              <a:t>.</a:t>
            </a:r>
          </a:p>
        </p:txBody>
      </p:sp>
      <p:sp>
        <p:nvSpPr>
          <p:cNvPr id="11" name="CasellaDiTesto 10">
            <a:extLst>
              <a:ext uri="{FF2B5EF4-FFF2-40B4-BE49-F238E27FC236}">
                <a16:creationId xmlns:a16="http://schemas.microsoft.com/office/drawing/2014/main" id="{DE01EBB1-EAF9-BE22-FBBD-34D1DE8702CB}"/>
              </a:ext>
            </a:extLst>
          </p:cNvPr>
          <p:cNvSpPr txBox="1"/>
          <p:nvPr/>
        </p:nvSpPr>
        <p:spPr>
          <a:xfrm>
            <a:off x="203455" y="3553094"/>
            <a:ext cx="2717948" cy="3171766"/>
          </a:xfrm>
          <a:prstGeom prst="rect">
            <a:avLst/>
          </a:prstGeom>
          <a:solidFill>
            <a:srgbClr val="0579B8"/>
          </a:solidFill>
        </p:spPr>
        <p:txBody>
          <a:bodyPr wrap="square" rtlCol="0">
            <a:spAutoFit/>
          </a:bodyPr>
          <a:lstStyle/>
          <a:p>
            <a:pPr algn="ctr">
              <a:lnSpc>
                <a:spcPct val="150000"/>
              </a:lnSpc>
              <a:spcBef>
                <a:spcPts val="300"/>
              </a:spcBef>
              <a:spcAft>
                <a:spcPts val="300"/>
              </a:spcAft>
            </a:pPr>
            <a:r>
              <a:rPr lang="it-IT" sz="1400" b="1" dirty="0">
                <a:solidFill>
                  <a:schemeClr val="bg1"/>
                </a:solidFill>
              </a:rPr>
              <a:t>SETTORI DI COMPETENZA</a:t>
            </a:r>
            <a:endParaRPr lang="it-IT" sz="1400" b="1" i="0" dirty="0">
              <a:solidFill>
                <a:schemeClr val="bg1"/>
              </a:solidFill>
              <a:effectLst/>
            </a:endParaRPr>
          </a:p>
          <a:p>
            <a:pPr>
              <a:lnSpc>
                <a:spcPct val="150000"/>
              </a:lnSpc>
              <a:spcBef>
                <a:spcPts val="300"/>
              </a:spcBef>
              <a:spcAft>
                <a:spcPts val="300"/>
              </a:spcAft>
              <a:buFont typeface="Arial" panose="020B0604020202020204" pitchFamily="34" charset="0"/>
              <a:buChar char="•"/>
            </a:pPr>
            <a:r>
              <a:rPr lang="it-IT" sz="1400" b="0" i="0" dirty="0">
                <a:solidFill>
                  <a:schemeClr val="bg1"/>
                </a:solidFill>
                <a:effectLst/>
              </a:rPr>
              <a:t> Consulenza it e strategica</a:t>
            </a:r>
          </a:p>
          <a:p>
            <a:pPr>
              <a:lnSpc>
                <a:spcPct val="150000"/>
              </a:lnSpc>
              <a:spcBef>
                <a:spcPts val="300"/>
              </a:spcBef>
              <a:spcAft>
                <a:spcPts val="300"/>
              </a:spcAft>
              <a:buFont typeface="Arial" panose="020B0604020202020204" pitchFamily="34" charset="0"/>
              <a:buChar char="•"/>
            </a:pPr>
            <a:r>
              <a:rPr lang="it-IT" sz="1400" dirty="0">
                <a:solidFill>
                  <a:schemeClr val="bg1"/>
                </a:solidFill>
              </a:rPr>
              <a:t> Spazio e difesa</a:t>
            </a:r>
          </a:p>
          <a:p>
            <a:pPr>
              <a:lnSpc>
                <a:spcPct val="150000"/>
              </a:lnSpc>
              <a:spcBef>
                <a:spcPts val="300"/>
              </a:spcBef>
              <a:spcAft>
                <a:spcPts val="300"/>
              </a:spcAft>
              <a:buFont typeface="Arial" panose="020B0604020202020204" pitchFamily="34" charset="0"/>
              <a:buChar char="•"/>
            </a:pPr>
            <a:r>
              <a:rPr lang="it-IT" sz="1400" b="0" i="0" dirty="0">
                <a:solidFill>
                  <a:schemeClr val="bg1"/>
                </a:solidFill>
                <a:effectLst/>
              </a:rPr>
              <a:t>Automotive</a:t>
            </a:r>
          </a:p>
          <a:p>
            <a:pPr>
              <a:lnSpc>
                <a:spcPct val="150000"/>
              </a:lnSpc>
              <a:spcBef>
                <a:spcPts val="300"/>
              </a:spcBef>
              <a:spcAft>
                <a:spcPts val="300"/>
              </a:spcAft>
              <a:buFont typeface="Arial" panose="020B0604020202020204" pitchFamily="34" charset="0"/>
              <a:buChar char="•"/>
            </a:pPr>
            <a:r>
              <a:rPr lang="it-IT" sz="1400" dirty="0">
                <a:solidFill>
                  <a:schemeClr val="bg1"/>
                </a:solidFill>
              </a:rPr>
              <a:t>Farmaceutico</a:t>
            </a:r>
          </a:p>
          <a:p>
            <a:pPr>
              <a:lnSpc>
                <a:spcPct val="150000"/>
              </a:lnSpc>
              <a:spcBef>
                <a:spcPts val="300"/>
              </a:spcBef>
              <a:spcAft>
                <a:spcPts val="300"/>
              </a:spcAft>
              <a:buFont typeface="Arial" panose="020B0604020202020204" pitchFamily="34" charset="0"/>
              <a:buChar char="•"/>
            </a:pPr>
            <a:r>
              <a:rPr lang="it-IT" sz="1400" b="0" i="0" dirty="0">
                <a:solidFill>
                  <a:schemeClr val="bg1"/>
                </a:solidFill>
                <a:effectLst/>
              </a:rPr>
              <a:t> Telecomunicazioni</a:t>
            </a:r>
          </a:p>
          <a:p>
            <a:pPr>
              <a:lnSpc>
                <a:spcPct val="150000"/>
              </a:lnSpc>
              <a:spcBef>
                <a:spcPts val="300"/>
              </a:spcBef>
              <a:spcAft>
                <a:spcPts val="300"/>
              </a:spcAft>
              <a:buFont typeface="Arial" panose="020B0604020202020204" pitchFamily="34" charset="0"/>
              <a:buChar char="•"/>
            </a:pPr>
            <a:r>
              <a:rPr lang="it-IT" sz="1400" dirty="0">
                <a:solidFill>
                  <a:schemeClr val="bg1"/>
                </a:solidFill>
              </a:rPr>
              <a:t>S</a:t>
            </a:r>
            <a:r>
              <a:rPr lang="it-IT" sz="1400" b="0" i="0" dirty="0">
                <a:solidFill>
                  <a:schemeClr val="bg1"/>
                </a:solidFill>
                <a:effectLst/>
              </a:rPr>
              <a:t>ervizi cloud, ai, cybersecurity</a:t>
            </a:r>
          </a:p>
          <a:p>
            <a:pPr>
              <a:lnSpc>
                <a:spcPct val="150000"/>
              </a:lnSpc>
              <a:spcBef>
                <a:spcPts val="300"/>
              </a:spcBef>
              <a:spcAft>
                <a:spcPts val="300"/>
              </a:spcAft>
              <a:buFont typeface="Arial" panose="020B0604020202020204" pitchFamily="34" charset="0"/>
              <a:buChar char="•"/>
            </a:pPr>
            <a:r>
              <a:rPr lang="it-IT" sz="1400" dirty="0">
                <a:solidFill>
                  <a:schemeClr val="bg1"/>
                </a:solidFill>
              </a:rPr>
              <a:t> Finanza</a:t>
            </a:r>
            <a:endParaRPr lang="it-IT" sz="1400" b="0" i="0" dirty="0">
              <a:solidFill>
                <a:schemeClr val="bg1"/>
              </a:solidFill>
              <a:effectLst/>
            </a:endParaRPr>
          </a:p>
        </p:txBody>
      </p:sp>
    </p:spTree>
    <p:extLst>
      <p:ext uri="{BB962C8B-B14F-4D97-AF65-F5344CB8AC3E}">
        <p14:creationId xmlns:p14="http://schemas.microsoft.com/office/powerpoint/2010/main" val="1621760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asellaDiTesto 14">
            <a:extLst>
              <a:ext uri="{FF2B5EF4-FFF2-40B4-BE49-F238E27FC236}">
                <a16:creationId xmlns:a16="http://schemas.microsoft.com/office/drawing/2014/main" id="{F7F2DF12-BE4D-C059-103E-8D1171094791}"/>
              </a:ext>
            </a:extLst>
          </p:cNvPr>
          <p:cNvSpPr txBox="1"/>
          <p:nvPr/>
        </p:nvSpPr>
        <p:spPr>
          <a:xfrm>
            <a:off x="143285" y="76245"/>
            <a:ext cx="11974286" cy="400110"/>
          </a:xfrm>
          <a:prstGeom prst="rect">
            <a:avLst/>
          </a:prstGeom>
          <a:solidFill>
            <a:srgbClr val="0070AD"/>
          </a:solidFill>
        </p:spPr>
        <p:txBody>
          <a:bodyPr wrap="square" rtlCol="0">
            <a:spAutoFit/>
          </a:bodyPr>
          <a:lstStyle/>
          <a:p>
            <a:pPr algn="ctr"/>
            <a:r>
              <a:rPr lang="it-IT" sz="2000" dirty="0">
                <a:solidFill>
                  <a:schemeClr val="bg1"/>
                </a:solidFill>
                <a:latin typeface="+mj-lt"/>
              </a:rPr>
              <a:t>TEMA PREPOSTI : </a:t>
            </a:r>
            <a:r>
              <a:rPr lang="it-IT" dirty="0">
                <a:solidFill>
                  <a:schemeClr val="bg1"/>
                </a:solidFill>
                <a:latin typeface="+mj-lt"/>
              </a:rPr>
              <a:t>introduzione</a:t>
            </a:r>
            <a:endParaRPr lang="it-IT" sz="2000" dirty="0">
              <a:solidFill>
                <a:schemeClr val="bg1"/>
              </a:solidFill>
              <a:latin typeface="+mj-lt"/>
            </a:endParaRPr>
          </a:p>
        </p:txBody>
      </p:sp>
      <p:sp>
        <p:nvSpPr>
          <p:cNvPr id="17" name="CasellaDiTesto 16">
            <a:extLst>
              <a:ext uri="{FF2B5EF4-FFF2-40B4-BE49-F238E27FC236}">
                <a16:creationId xmlns:a16="http://schemas.microsoft.com/office/drawing/2014/main" id="{CAE05AD8-B5D9-7284-F51D-5FBBC3E4845D}"/>
              </a:ext>
            </a:extLst>
          </p:cNvPr>
          <p:cNvSpPr txBox="1"/>
          <p:nvPr/>
        </p:nvSpPr>
        <p:spPr>
          <a:xfrm>
            <a:off x="74429" y="2144648"/>
            <a:ext cx="12191999" cy="3497624"/>
          </a:xfrm>
          <a:prstGeom prst="rect">
            <a:avLst/>
          </a:prstGeom>
          <a:noFill/>
        </p:spPr>
        <p:txBody>
          <a:bodyPr wrap="square">
            <a:spAutoFit/>
          </a:bodyPr>
          <a:lstStyle/>
          <a:p>
            <a:pPr algn="ctr">
              <a:lnSpc>
                <a:spcPct val="150000"/>
              </a:lnSpc>
            </a:pPr>
            <a:r>
              <a:rPr lang="it-IT" sz="1200" dirty="0">
                <a:solidFill>
                  <a:schemeClr val="bg1"/>
                </a:solidFill>
                <a:effectLst/>
              </a:rPr>
              <a:t>Per garantire un controllo efficace e una supervisione costante risulta fondamentale la figura del preposto soprattutto presso le sedi dei clienti. Questo ruolo ha il compito di monitorare l’operato dei dipendenti direttamente presso il cliente, assicurandosi che le attività vengano svolte nel rispetto delle normative sulla sicurezza e delle procedure aziendali. In questo modo, viene assicurata una gestione coerente e responsabile, anche in contesti operativi complessi. </a:t>
            </a:r>
          </a:p>
          <a:p>
            <a:pPr algn="ctr">
              <a:lnSpc>
                <a:spcPct val="150000"/>
              </a:lnSpc>
            </a:pPr>
            <a:r>
              <a:rPr lang="it-IT" sz="1200" dirty="0">
                <a:solidFill>
                  <a:schemeClr val="bg1"/>
                </a:solidFill>
                <a:effectLst/>
              </a:rPr>
              <a:t>In aggiunta alla complessa rete di clienti su scala nazionale, l’azienda promuove l’adozione estesa dello </a:t>
            </a:r>
            <a:r>
              <a:rPr lang="it-IT" sz="1200" b="1" dirty="0">
                <a:solidFill>
                  <a:schemeClr val="bg1"/>
                </a:solidFill>
                <a:effectLst/>
              </a:rPr>
              <a:t>smartworking</a:t>
            </a:r>
            <a:r>
              <a:rPr lang="it-IT" sz="1200" dirty="0">
                <a:solidFill>
                  <a:schemeClr val="bg1"/>
                </a:solidFill>
                <a:effectLst/>
              </a:rPr>
              <a:t>, che rappresenta non solo una modalità operativa, ma un vero e proprio pilastro della nostra organizzazione. Le nostre risorse lavorano in modo flessibile, alternando la presenza presso le sedi dei clienti con il lavoro da remoto. Questo consente di garantire continuità operativa, rapidità di risposta e un migliore equilibrio tra vita professionale e personale.</a:t>
            </a:r>
          </a:p>
          <a:p>
            <a:pPr algn="ctr">
              <a:lnSpc>
                <a:spcPct val="150000"/>
              </a:lnSpc>
            </a:pPr>
            <a:r>
              <a:rPr lang="it-IT" sz="1200" dirty="0">
                <a:solidFill>
                  <a:schemeClr val="bg1"/>
                </a:solidFill>
              </a:rPr>
              <a:t>Tuttavia, l’ampio ricorso allo smartworking ha anche evidenziato alcune criticità nell’ambito della sicurezza sul lavoro. In particolare, la dislocazione delle nostre risorse all’interno dei team può limitare l’efficacia dei tradizionali servizi di prevenzione e protezione, rendendo più complesso il monitoraggio delle condizioni di sicurezza presso le sedi operative.</a:t>
            </a:r>
          </a:p>
          <a:p>
            <a:pPr algn="ctr">
              <a:lnSpc>
                <a:spcPct val="150000"/>
              </a:lnSpc>
            </a:pPr>
            <a:r>
              <a:rPr lang="it-IT" sz="1200" dirty="0">
                <a:solidFill>
                  <a:schemeClr val="bg1"/>
                </a:solidFill>
              </a:rPr>
              <a:t>In questo scenario, è emersa la necessità di rafforzare il coordinamento tra il colleghi, migliorare la condivisione delle informazioni relative alla sicurezza e ottimizzare gli strumenti digitali di collaborazione per garantire un controllo efficace anche a distanza.</a:t>
            </a:r>
          </a:p>
          <a:p>
            <a:pPr algn="just">
              <a:lnSpc>
                <a:spcPct val="150000"/>
              </a:lnSpc>
            </a:pPr>
            <a:endParaRPr lang="it-IT" dirty="0">
              <a:solidFill>
                <a:schemeClr val="bg1"/>
              </a:solidFill>
              <a:effectLst/>
            </a:endParaRPr>
          </a:p>
        </p:txBody>
      </p:sp>
      <p:sp>
        <p:nvSpPr>
          <p:cNvPr id="4" name="CasellaDiTesto 3">
            <a:extLst>
              <a:ext uri="{FF2B5EF4-FFF2-40B4-BE49-F238E27FC236}">
                <a16:creationId xmlns:a16="http://schemas.microsoft.com/office/drawing/2014/main" id="{C650E400-5E9F-80D9-5E1A-F196CC43BC62}"/>
              </a:ext>
            </a:extLst>
          </p:cNvPr>
          <p:cNvSpPr txBox="1"/>
          <p:nvPr/>
        </p:nvSpPr>
        <p:spPr>
          <a:xfrm>
            <a:off x="2870790" y="640254"/>
            <a:ext cx="9246781" cy="1340495"/>
          </a:xfrm>
          <a:prstGeom prst="rect">
            <a:avLst/>
          </a:prstGeom>
          <a:noFill/>
        </p:spPr>
        <p:txBody>
          <a:bodyPr wrap="square">
            <a:spAutoFit/>
          </a:bodyPr>
          <a:lstStyle/>
          <a:p>
            <a:pPr>
              <a:lnSpc>
                <a:spcPct val="150000"/>
              </a:lnSpc>
            </a:pPr>
            <a:r>
              <a:rPr lang="it-IT" sz="1400" i="1" dirty="0">
                <a:solidFill>
                  <a:schemeClr val="bg1"/>
                </a:solidFill>
                <a:effectLst/>
              </a:rPr>
              <a:t>Operando con clienti attivi in settori molto diversi tra loro, la nostra azienda ha la necessità di distinguere i dipendenti in base alle mansioni svolte, ciascuna caratterizzata da specifici rischi per la sicurezza. Questa diversificazione richiede una gestione attenta e strutturata, soprattutto quando le attività si svolgono presso le sedi dei clienti.</a:t>
            </a:r>
          </a:p>
        </p:txBody>
      </p:sp>
      <p:sp>
        <p:nvSpPr>
          <p:cNvPr id="5" name="CasellaDiTesto 4">
            <a:extLst>
              <a:ext uri="{FF2B5EF4-FFF2-40B4-BE49-F238E27FC236}">
                <a16:creationId xmlns:a16="http://schemas.microsoft.com/office/drawing/2014/main" id="{5335BD3E-3AAE-FDEA-3BFF-33FD1443A392}"/>
              </a:ext>
            </a:extLst>
          </p:cNvPr>
          <p:cNvSpPr txBox="1"/>
          <p:nvPr/>
        </p:nvSpPr>
        <p:spPr>
          <a:xfrm>
            <a:off x="3573162" y="5349885"/>
            <a:ext cx="7568249" cy="584775"/>
          </a:xfrm>
          <a:prstGeom prst="rect">
            <a:avLst/>
          </a:prstGeom>
          <a:solidFill>
            <a:srgbClr val="0579B8"/>
          </a:solidFill>
          <a:ln>
            <a:solidFill>
              <a:schemeClr val="bg1"/>
            </a:solidFill>
          </a:ln>
        </p:spPr>
        <p:txBody>
          <a:bodyPr wrap="square" rtlCol="0">
            <a:spAutoFit/>
          </a:bodyPr>
          <a:lstStyle/>
          <a:p>
            <a:pPr algn="ctr"/>
            <a:r>
              <a:rPr lang="it-IT" sz="1600" b="1" i="0" dirty="0">
                <a:solidFill>
                  <a:schemeClr val="accent5">
                    <a:lumMod val="60000"/>
                    <a:lumOff val="40000"/>
                  </a:schemeClr>
                </a:solidFill>
                <a:effectLst/>
              </a:rPr>
              <a:t>Mancanza di tracciabilità </a:t>
            </a:r>
            <a:r>
              <a:rPr lang="it-IT" sz="1600" b="0" i="0" dirty="0">
                <a:solidFill>
                  <a:schemeClr val="bg1"/>
                </a:solidFill>
                <a:effectLst/>
              </a:rPr>
              <a:t>dei dipendenti e preposti operanti presso sedi clienti, soprattutto in contesti a rischio medio e alto</a:t>
            </a:r>
            <a:endParaRPr lang="it-IT" sz="1600" dirty="0">
              <a:solidFill>
                <a:schemeClr val="bg1"/>
              </a:solidFill>
            </a:endParaRPr>
          </a:p>
        </p:txBody>
      </p:sp>
      <p:sp>
        <p:nvSpPr>
          <p:cNvPr id="7" name="Rombo 6">
            <a:extLst>
              <a:ext uri="{FF2B5EF4-FFF2-40B4-BE49-F238E27FC236}">
                <a16:creationId xmlns:a16="http://schemas.microsoft.com/office/drawing/2014/main" id="{A7C2B2D8-DEDE-DB78-D217-6EFEE4EFCE21}"/>
              </a:ext>
            </a:extLst>
          </p:cNvPr>
          <p:cNvSpPr/>
          <p:nvPr/>
        </p:nvSpPr>
        <p:spPr>
          <a:xfrm>
            <a:off x="1050588" y="5087566"/>
            <a:ext cx="1615272" cy="1109415"/>
          </a:xfrm>
          <a:prstGeom prst="diamond">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800" b="1" dirty="0"/>
              <a:t>CRITICITA’</a:t>
            </a:r>
          </a:p>
        </p:txBody>
      </p:sp>
      <p:cxnSp>
        <p:nvCxnSpPr>
          <p:cNvPr id="9" name="Connettore 2 8">
            <a:extLst>
              <a:ext uri="{FF2B5EF4-FFF2-40B4-BE49-F238E27FC236}">
                <a16:creationId xmlns:a16="http://schemas.microsoft.com/office/drawing/2014/main" id="{C2AB5CF8-3FE2-D601-6930-71F2299B163B}"/>
              </a:ext>
            </a:extLst>
          </p:cNvPr>
          <p:cNvCxnSpPr>
            <a:cxnSpLocks/>
            <a:stCxn id="7" idx="3"/>
            <a:endCxn id="5" idx="1"/>
          </p:cNvCxnSpPr>
          <p:nvPr/>
        </p:nvCxnSpPr>
        <p:spPr>
          <a:xfrm flipV="1">
            <a:off x="2665860" y="5642273"/>
            <a:ext cx="907302" cy="1"/>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376270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814085B0-794F-F772-4FD3-9E4B7A323889}"/>
              </a:ext>
            </a:extLst>
          </p:cNvPr>
          <p:cNvSpPr txBox="1"/>
          <p:nvPr/>
        </p:nvSpPr>
        <p:spPr>
          <a:xfrm>
            <a:off x="108857" y="90110"/>
            <a:ext cx="11974286" cy="400110"/>
          </a:xfrm>
          <a:prstGeom prst="rect">
            <a:avLst/>
          </a:prstGeom>
          <a:solidFill>
            <a:srgbClr val="0070AD"/>
          </a:solidFill>
        </p:spPr>
        <p:txBody>
          <a:bodyPr wrap="square" rtlCol="0">
            <a:spAutoFit/>
          </a:bodyPr>
          <a:lstStyle/>
          <a:p>
            <a:pPr algn="ctr"/>
            <a:r>
              <a:rPr lang="it-IT" sz="2000" dirty="0">
                <a:solidFill>
                  <a:schemeClr val="bg1"/>
                </a:solidFill>
                <a:latin typeface="+mj-lt"/>
              </a:rPr>
              <a:t>TEMA PREPOSTI : sviluppo </a:t>
            </a:r>
          </a:p>
        </p:txBody>
      </p:sp>
      <p:sp>
        <p:nvSpPr>
          <p:cNvPr id="7" name="Rettangolo con angoli arrotondati 6">
            <a:extLst>
              <a:ext uri="{FF2B5EF4-FFF2-40B4-BE49-F238E27FC236}">
                <a16:creationId xmlns:a16="http://schemas.microsoft.com/office/drawing/2014/main" id="{2545525F-75A9-E3B6-370C-00866D71F3E0}"/>
              </a:ext>
            </a:extLst>
          </p:cNvPr>
          <p:cNvSpPr/>
          <p:nvPr/>
        </p:nvSpPr>
        <p:spPr>
          <a:xfrm>
            <a:off x="201381" y="4451368"/>
            <a:ext cx="3763401" cy="1981202"/>
          </a:xfrm>
          <a:prstGeom prst="roundRect">
            <a:avLst/>
          </a:prstGeom>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b="1" dirty="0">
                <a:solidFill>
                  <a:schemeClr val="accent5">
                    <a:lumMod val="60000"/>
                    <a:lumOff val="40000"/>
                  </a:schemeClr>
                </a:solidFill>
              </a:rPr>
              <a:t>Garantire la sicurezza dei lavoratori </a:t>
            </a:r>
            <a:r>
              <a:rPr lang="it-IT" sz="1600" dirty="0"/>
              <a:t>attraverso un sistema integrato di tracciamento delle presenze e delle attività presso i clienti.</a:t>
            </a:r>
          </a:p>
        </p:txBody>
      </p:sp>
      <p:sp>
        <p:nvSpPr>
          <p:cNvPr id="13" name="Rettangolo con angoli arrotondati 12">
            <a:extLst>
              <a:ext uri="{FF2B5EF4-FFF2-40B4-BE49-F238E27FC236}">
                <a16:creationId xmlns:a16="http://schemas.microsoft.com/office/drawing/2014/main" id="{0278A36F-2A06-F8A1-1AE8-DE61A23CF2AF}"/>
              </a:ext>
            </a:extLst>
          </p:cNvPr>
          <p:cNvSpPr/>
          <p:nvPr/>
        </p:nvSpPr>
        <p:spPr>
          <a:xfrm>
            <a:off x="7780507" y="4451368"/>
            <a:ext cx="3940630" cy="1981202"/>
          </a:xfrm>
          <a:prstGeom prst="roundRect">
            <a:avLst/>
          </a:prstGeom>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b="1" dirty="0">
                <a:solidFill>
                  <a:schemeClr val="accent5">
                    <a:lumMod val="60000"/>
                    <a:lumOff val="40000"/>
                  </a:schemeClr>
                </a:solidFill>
              </a:rPr>
              <a:t>Supportare i preposti nella gestione delle risorse</a:t>
            </a:r>
            <a:r>
              <a:rPr lang="it-IT" sz="1600" dirty="0"/>
              <a:t>, fornendo strumenti digitali aggiornati e integrati</a:t>
            </a:r>
          </a:p>
        </p:txBody>
      </p:sp>
      <p:sp>
        <p:nvSpPr>
          <p:cNvPr id="17" name="CasellaDiTesto 16">
            <a:extLst>
              <a:ext uri="{FF2B5EF4-FFF2-40B4-BE49-F238E27FC236}">
                <a16:creationId xmlns:a16="http://schemas.microsoft.com/office/drawing/2014/main" id="{030811DC-011D-2974-1CB6-E636A0E4F811}"/>
              </a:ext>
            </a:extLst>
          </p:cNvPr>
          <p:cNvSpPr txBox="1"/>
          <p:nvPr/>
        </p:nvSpPr>
        <p:spPr>
          <a:xfrm>
            <a:off x="0" y="1095639"/>
            <a:ext cx="12192000" cy="2292935"/>
          </a:xfrm>
          <a:prstGeom prst="rect">
            <a:avLst/>
          </a:prstGeom>
          <a:noFill/>
        </p:spPr>
        <p:txBody>
          <a:bodyPr wrap="square">
            <a:spAutoFit/>
          </a:bodyPr>
          <a:lstStyle/>
          <a:p>
            <a:pPr algn="ctr">
              <a:spcBef>
                <a:spcPts val="600"/>
              </a:spcBef>
              <a:spcAft>
                <a:spcPts val="300"/>
              </a:spcAft>
              <a:buNone/>
            </a:pPr>
            <a:r>
              <a:rPr lang="it-IT" sz="1600" b="0" i="0" dirty="0">
                <a:solidFill>
                  <a:schemeClr val="bg1"/>
                </a:solidFill>
                <a:effectLst/>
                <a:latin typeface="Segoe Sans"/>
              </a:rPr>
              <a:t>In un ambiente professionale sempre più sfidante e dinamico, è fondamentale disporre di soluzioni che garantiscano controllo, sicurezza e coordinamento in ogni fase operativa. La complessità crescente delle attività richiede strumenti capaci di adattarsi rapidamente ai cambiamenti e di supportare decisioni tempestive e informate.</a:t>
            </a:r>
          </a:p>
          <a:p>
            <a:pPr algn="ctr">
              <a:spcBef>
                <a:spcPts val="600"/>
              </a:spcBef>
              <a:spcAft>
                <a:spcPts val="300"/>
              </a:spcAft>
              <a:buNone/>
            </a:pPr>
            <a:r>
              <a:rPr lang="it-IT" sz="1600" b="0" i="0" dirty="0">
                <a:solidFill>
                  <a:schemeClr val="bg1"/>
                </a:solidFill>
                <a:effectLst/>
                <a:latin typeface="Segoe Sans"/>
              </a:rPr>
              <a:t>L’integrazione di strumenti digitali consente una gestione efficace delle presenze, delle attività sul territorio e dei processi interni, migliorando la produttività complessiva. Un flusso informativo costante e bidirezionale tra i sistemi aziendali assicura trasparenza, tracciabilità e conformità normativa, riducendo il rischio di errori e inefficienze.</a:t>
            </a:r>
          </a:p>
          <a:p>
            <a:pPr algn="ctr">
              <a:spcBef>
                <a:spcPts val="600"/>
              </a:spcBef>
              <a:spcAft>
                <a:spcPts val="300"/>
              </a:spcAft>
            </a:pPr>
            <a:r>
              <a:rPr lang="it-IT" sz="1600" b="0" i="0" dirty="0">
                <a:solidFill>
                  <a:schemeClr val="bg1"/>
                </a:solidFill>
                <a:effectLst/>
                <a:latin typeface="Segoe Sans"/>
              </a:rPr>
              <a:t>Le soluzioni proposte rispondono pienamente a queste esigenze, supportando l’organizzazione con tecnologie affidabili, scalabili e costantemente aggiornate, in grado di evolversi insieme al contesto operativo e alle sfide del mercato.</a:t>
            </a:r>
          </a:p>
        </p:txBody>
      </p:sp>
      <p:sp>
        <p:nvSpPr>
          <p:cNvPr id="2" name="Rombo 1">
            <a:extLst>
              <a:ext uri="{FF2B5EF4-FFF2-40B4-BE49-F238E27FC236}">
                <a16:creationId xmlns:a16="http://schemas.microsoft.com/office/drawing/2014/main" id="{22BDF002-CA1B-029B-2BF1-AB028D6B0DFE}"/>
              </a:ext>
            </a:extLst>
          </p:cNvPr>
          <p:cNvSpPr/>
          <p:nvPr/>
        </p:nvSpPr>
        <p:spPr>
          <a:xfrm>
            <a:off x="4950642" y="3787870"/>
            <a:ext cx="1690007" cy="1531714"/>
          </a:xfrm>
          <a:prstGeom prst="diamond">
            <a:avLst/>
          </a:prstGeom>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000" dirty="0"/>
              <a:t>SOLUZIONI PROPOSTE</a:t>
            </a:r>
          </a:p>
        </p:txBody>
      </p:sp>
      <p:cxnSp>
        <p:nvCxnSpPr>
          <p:cNvPr id="4" name="Connettore 2 3">
            <a:extLst>
              <a:ext uri="{FF2B5EF4-FFF2-40B4-BE49-F238E27FC236}">
                <a16:creationId xmlns:a16="http://schemas.microsoft.com/office/drawing/2014/main" id="{6DE00902-999D-7423-4326-812E1455BC7C}"/>
              </a:ext>
            </a:extLst>
          </p:cNvPr>
          <p:cNvCxnSpPr>
            <a:cxnSpLocks/>
            <a:stCxn id="2" idx="1"/>
            <a:endCxn id="7" idx="3"/>
          </p:cNvCxnSpPr>
          <p:nvPr/>
        </p:nvCxnSpPr>
        <p:spPr>
          <a:xfrm flipH="1">
            <a:off x="3964782" y="4553727"/>
            <a:ext cx="985860" cy="8882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Connettore 2 7">
            <a:extLst>
              <a:ext uri="{FF2B5EF4-FFF2-40B4-BE49-F238E27FC236}">
                <a16:creationId xmlns:a16="http://schemas.microsoft.com/office/drawing/2014/main" id="{B8146DBE-FA15-6AA9-56E2-9256080560A8}"/>
              </a:ext>
            </a:extLst>
          </p:cNvPr>
          <p:cNvCxnSpPr>
            <a:cxnSpLocks/>
            <a:stCxn id="2" idx="3"/>
            <a:endCxn id="13" idx="1"/>
          </p:cNvCxnSpPr>
          <p:nvPr/>
        </p:nvCxnSpPr>
        <p:spPr>
          <a:xfrm>
            <a:off x="6640649" y="4553727"/>
            <a:ext cx="1139858" cy="8882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1178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asellaDiTesto 8">
            <a:extLst>
              <a:ext uri="{FF2B5EF4-FFF2-40B4-BE49-F238E27FC236}">
                <a16:creationId xmlns:a16="http://schemas.microsoft.com/office/drawing/2014/main" id="{368129E5-61DB-E6F8-43C6-30C011AFB409}"/>
              </a:ext>
            </a:extLst>
          </p:cNvPr>
          <p:cNvSpPr txBox="1"/>
          <p:nvPr/>
        </p:nvSpPr>
        <p:spPr>
          <a:xfrm>
            <a:off x="-1" y="593095"/>
            <a:ext cx="12192001" cy="2565318"/>
          </a:xfrm>
          <a:prstGeom prst="rect">
            <a:avLst/>
          </a:prstGeom>
          <a:solidFill>
            <a:srgbClr val="0070AD"/>
          </a:solidFill>
        </p:spPr>
        <p:txBody>
          <a:bodyPr wrap="square">
            <a:spAutoFit/>
          </a:bodyPr>
          <a:lstStyle/>
          <a:p>
            <a:pPr algn="ctr"/>
            <a:r>
              <a:rPr lang="it-IT" sz="2000" b="1" dirty="0">
                <a:solidFill>
                  <a:schemeClr val="bg1"/>
                </a:solidFill>
              </a:rPr>
              <a:t>Coinvolgimento del personale</a:t>
            </a:r>
          </a:p>
          <a:p>
            <a:pPr algn="ctr">
              <a:lnSpc>
                <a:spcPct val="150000"/>
              </a:lnSpc>
            </a:pPr>
            <a:r>
              <a:rPr lang="it-IT" sz="1600" dirty="0">
                <a:solidFill>
                  <a:schemeClr val="bg1"/>
                </a:solidFill>
              </a:rPr>
              <a:t>Il coinvolgimento attivo dei preposti è un elemento chiave per garantire la corretta gestione della sicurezza nei luoghi di lavoro presso i clienti. Attraverso un processo strutturato, i preposti sono chiamati a registrare la sede di competenza, mappare sé stessi come responsabili, assegnare le mansioni di sicurezza alle risorse operative e alla verifica del DUVRI . Questo approccio responsabilizza i preposti, rafforza il presidio sul territorio e favorisce un dialogo costante con i team Health &amp; Safety (CAPGEMINI e Clienti), assicurando il rispetto delle normative vigenti (</a:t>
            </a:r>
            <a:r>
              <a:rPr lang="it-IT" sz="1600" dirty="0" err="1">
                <a:solidFill>
                  <a:schemeClr val="bg1"/>
                </a:solidFill>
              </a:rPr>
              <a:t>D.Lgs.</a:t>
            </a:r>
            <a:r>
              <a:rPr lang="it-IT" sz="1600" dirty="0">
                <a:solidFill>
                  <a:schemeClr val="bg1"/>
                </a:solidFill>
              </a:rPr>
              <a:t> 81/08) e una gestione puntuale dei rischi, con un focus particolare sui contesti a rischio medio e alto.</a:t>
            </a:r>
            <a:endParaRPr lang="it-IT" sz="1600" dirty="0"/>
          </a:p>
        </p:txBody>
      </p:sp>
      <p:sp>
        <p:nvSpPr>
          <p:cNvPr id="11" name="CasellaDiTesto 10">
            <a:extLst>
              <a:ext uri="{FF2B5EF4-FFF2-40B4-BE49-F238E27FC236}">
                <a16:creationId xmlns:a16="http://schemas.microsoft.com/office/drawing/2014/main" id="{69606B18-6BBF-9843-0D55-481B993BCF95}"/>
              </a:ext>
            </a:extLst>
          </p:cNvPr>
          <p:cNvSpPr txBox="1"/>
          <p:nvPr/>
        </p:nvSpPr>
        <p:spPr>
          <a:xfrm>
            <a:off x="1" y="3452709"/>
            <a:ext cx="12191999" cy="2719206"/>
          </a:xfrm>
          <a:prstGeom prst="rect">
            <a:avLst/>
          </a:prstGeom>
          <a:noFill/>
        </p:spPr>
        <p:txBody>
          <a:bodyPr wrap="square">
            <a:spAutoFit/>
          </a:bodyPr>
          <a:lstStyle/>
          <a:p>
            <a:pPr algn="ctr">
              <a:lnSpc>
                <a:spcPct val="150000"/>
              </a:lnSpc>
            </a:pPr>
            <a:r>
              <a:rPr lang="it-IT" sz="2000" b="1" dirty="0">
                <a:solidFill>
                  <a:schemeClr val="bg1"/>
                </a:solidFill>
              </a:rPr>
              <a:t>Metodologie e tecnologie</a:t>
            </a:r>
          </a:p>
          <a:p>
            <a:pPr algn="ctr">
              <a:lnSpc>
                <a:spcPct val="150000"/>
              </a:lnSpc>
            </a:pPr>
            <a:r>
              <a:rPr lang="it-IT" sz="1600" dirty="0">
                <a:solidFill>
                  <a:schemeClr val="bg1"/>
                </a:solidFill>
              </a:rPr>
              <a:t>Per supportare i preposti nella gestione delle attività, è stato sviluppato un tool dedicato all’interno del gestionale HR dove tutti i dipendenti hanno accesso. Questo strumento consente di registrare le sedi dei clienti, assegnare le mansioni più adeguate e mantenere aggiornate le informazioni in modo strutturato e tracciabile. Il processo si articola in tre fasi principali: registrazione del cliente, nomina e mappatura del preposto e mappatura delle risorse. L’integrazione in corso tra i tool aziendali (rilevazione presenze/gestionale HR) mira a garantire un flusso aggiornato costantemente. L’adozione di queste tecnologie consente di rafforzare la compliance normativa e di ottimizzare la gestione della sicurezza in modo proattivo e sostenibile.</a:t>
            </a:r>
          </a:p>
        </p:txBody>
      </p:sp>
      <p:sp>
        <p:nvSpPr>
          <p:cNvPr id="17" name="CasellaDiTesto 16">
            <a:extLst>
              <a:ext uri="{FF2B5EF4-FFF2-40B4-BE49-F238E27FC236}">
                <a16:creationId xmlns:a16="http://schemas.microsoft.com/office/drawing/2014/main" id="{D62979E5-C9B5-D591-FA67-AB29B0DF8A9C}"/>
              </a:ext>
            </a:extLst>
          </p:cNvPr>
          <p:cNvSpPr txBox="1"/>
          <p:nvPr/>
        </p:nvSpPr>
        <p:spPr>
          <a:xfrm>
            <a:off x="0" y="45480"/>
            <a:ext cx="12192000" cy="400110"/>
          </a:xfrm>
          <a:prstGeom prst="rect">
            <a:avLst/>
          </a:prstGeom>
          <a:noFill/>
        </p:spPr>
        <p:txBody>
          <a:bodyPr wrap="square" rtlCol="0">
            <a:spAutoFit/>
          </a:bodyPr>
          <a:lstStyle/>
          <a:p>
            <a:pPr algn="ctr"/>
            <a:r>
              <a:rPr lang="it-IT" sz="2000" b="1" dirty="0">
                <a:solidFill>
                  <a:schemeClr val="bg1"/>
                </a:solidFill>
                <a:latin typeface="+mj-lt"/>
              </a:rPr>
              <a:t>TEMA PREPOSTI : attività svolte</a:t>
            </a:r>
          </a:p>
        </p:txBody>
      </p:sp>
    </p:spTree>
    <p:extLst>
      <p:ext uri="{BB962C8B-B14F-4D97-AF65-F5344CB8AC3E}">
        <p14:creationId xmlns:p14="http://schemas.microsoft.com/office/powerpoint/2010/main" val="1190607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1339D7B5-2646-FE89-141F-4CFC623AE528}"/>
              </a:ext>
            </a:extLst>
          </p:cNvPr>
          <p:cNvSpPr txBox="1"/>
          <p:nvPr/>
        </p:nvSpPr>
        <p:spPr>
          <a:xfrm>
            <a:off x="313692" y="3680207"/>
            <a:ext cx="4937081" cy="3177793"/>
          </a:xfrm>
          <a:prstGeom prst="rect">
            <a:avLst/>
          </a:prstGeom>
          <a:noFill/>
          <a:ln>
            <a:noFill/>
          </a:ln>
        </p:spPr>
        <p:txBody>
          <a:bodyPr wrap="square" rtlCol="0">
            <a:spAutoFit/>
          </a:bodyPr>
          <a:lstStyle/>
          <a:p>
            <a:pPr>
              <a:lnSpc>
                <a:spcPct val="150000"/>
              </a:lnSpc>
            </a:pPr>
            <a:r>
              <a:rPr lang="it-IT" sz="1300" dirty="0">
                <a:solidFill>
                  <a:schemeClr val="bg1"/>
                </a:solidFill>
              </a:rPr>
              <a:t>Il nostro sistema di tracciabilità implementato dal 2024 ha permesso di definire un consistente numero di Clienti mappati, ognuno con il suo/suoi preposti identificati e dipendenti Capgemini mappati. </a:t>
            </a:r>
          </a:p>
          <a:p>
            <a:pPr>
              <a:lnSpc>
                <a:spcPct val="150000"/>
              </a:lnSpc>
            </a:pPr>
            <a:r>
              <a:rPr lang="it-IT" sz="1300" dirty="0">
                <a:solidFill>
                  <a:schemeClr val="bg1"/>
                </a:solidFill>
              </a:rPr>
              <a:t>In data </a:t>
            </a:r>
            <a:r>
              <a:rPr lang="it-IT" sz="1300" b="1" dirty="0">
                <a:solidFill>
                  <a:schemeClr val="bg1"/>
                </a:solidFill>
              </a:rPr>
              <a:t>Giugno 2025 </a:t>
            </a:r>
            <a:r>
              <a:rPr lang="it-IT" sz="1300" dirty="0">
                <a:solidFill>
                  <a:schemeClr val="bg1"/>
                </a:solidFill>
              </a:rPr>
              <a:t>abbiamo raggiunto il valore di :</a:t>
            </a:r>
          </a:p>
          <a:p>
            <a:endParaRPr lang="it-IT" sz="1300" dirty="0">
              <a:solidFill>
                <a:schemeClr val="bg1"/>
              </a:solidFill>
            </a:endParaRPr>
          </a:p>
          <a:p>
            <a:pPr marL="285750" indent="-285750">
              <a:buFont typeface="Wingdings" panose="05000000000000000000" pitchFamily="2" charset="2"/>
              <a:buChar char="q"/>
            </a:pPr>
            <a:r>
              <a:rPr lang="it-IT" sz="1300" dirty="0">
                <a:solidFill>
                  <a:schemeClr val="bg1"/>
                </a:solidFill>
              </a:rPr>
              <a:t>318 aziende inserite nel nostro gestionale</a:t>
            </a:r>
          </a:p>
          <a:p>
            <a:pPr marL="285750" indent="-285750">
              <a:buFont typeface="Wingdings" panose="05000000000000000000" pitchFamily="2" charset="2"/>
              <a:buChar char="q"/>
            </a:pPr>
            <a:endParaRPr lang="it-IT" sz="1300" dirty="0">
              <a:solidFill>
                <a:schemeClr val="bg1"/>
              </a:solidFill>
            </a:endParaRPr>
          </a:p>
          <a:p>
            <a:pPr marL="285750" indent="-285750">
              <a:buFont typeface="Wingdings" panose="05000000000000000000" pitchFamily="2" charset="2"/>
              <a:buChar char="q"/>
            </a:pPr>
            <a:r>
              <a:rPr lang="it-IT" sz="1300" dirty="0">
                <a:solidFill>
                  <a:schemeClr val="bg1"/>
                </a:solidFill>
              </a:rPr>
              <a:t>165 preposti nominati e tracciati</a:t>
            </a:r>
          </a:p>
          <a:p>
            <a:endParaRPr lang="it-IT" sz="1300" dirty="0">
              <a:solidFill>
                <a:schemeClr val="bg1"/>
              </a:solidFill>
            </a:endParaRPr>
          </a:p>
          <a:p>
            <a:pPr marL="285750" indent="-285750">
              <a:buFont typeface="Wingdings" panose="05000000000000000000" pitchFamily="2" charset="2"/>
              <a:buChar char="q"/>
            </a:pPr>
            <a:r>
              <a:rPr lang="it-IT" sz="1300" dirty="0">
                <a:solidFill>
                  <a:schemeClr val="bg1"/>
                </a:solidFill>
              </a:rPr>
              <a:t>1469 dipendenti mappati dai nostri preposti e gestiti nel nostro gestionale</a:t>
            </a:r>
          </a:p>
          <a:p>
            <a:endParaRPr lang="it-IT" sz="1200" dirty="0">
              <a:solidFill>
                <a:schemeClr val="bg1"/>
              </a:solidFill>
            </a:endParaRPr>
          </a:p>
        </p:txBody>
      </p:sp>
      <p:sp>
        <p:nvSpPr>
          <p:cNvPr id="2" name="CasellaDiTesto 1">
            <a:extLst>
              <a:ext uri="{FF2B5EF4-FFF2-40B4-BE49-F238E27FC236}">
                <a16:creationId xmlns:a16="http://schemas.microsoft.com/office/drawing/2014/main" id="{5430D627-05D0-AC46-CAC1-FBF65854D257}"/>
              </a:ext>
            </a:extLst>
          </p:cNvPr>
          <p:cNvSpPr txBox="1"/>
          <p:nvPr/>
        </p:nvSpPr>
        <p:spPr>
          <a:xfrm>
            <a:off x="0" y="0"/>
            <a:ext cx="12192000" cy="369332"/>
          </a:xfrm>
          <a:prstGeom prst="rect">
            <a:avLst/>
          </a:prstGeom>
          <a:solidFill>
            <a:srgbClr val="0070AD"/>
          </a:solidFill>
        </p:spPr>
        <p:txBody>
          <a:bodyPr wrap="square" rtlCol="0">
            <a:spAutoFit/>
          </a:bodyPr>
          <a:lstStyle>
            <a:defPPr>
              <a:defRPr lang="it-IT"/>
            </a:defPPr>
            <a:lvl1pPr algn="ctr"/>
          </a:lstStyle>
          <a:p>
            <a:r>
              <a:rPr lang="it-IT" b="1" dirty="0">
                <a:solidFill>
                  <a:schemeClr val="bg1"/>
                </a:solidFill>
              </a:rPr>
              <a:t>RISULTATI : tema preposti</a:t>
            </a:r>
          </a:p>
        </p:txBody>
      </p:sp>
      <p:graphicFrame>
        <p:nvGraphicFramePr>
          <p:cNvPr id="7" name="Tabella 6">
            <a:extLst>
              <a:ext uri="{FF2B5EF4-FFF2-40B4-BE49-F238E27FC236}">
                <a16:creationId xmlns:a16="http://schemas.microsoft.com/office/drawing/2014/main" id="{F31C1B44-DAE7-B92A-90F1-15B903080C98}"/>
              </a:ext>
            </a:extLst>
          </p:cNvPr>
          <p:cNvGraphicFramePr>
            <a:graphicFrameLocks noGrp="1"/>
          </p:cNvGraphicFramePr>
          <p:nvPr>
            <p:extLst>
              <p:ext uri="{D42A27DB-BD31-4B8C-83A1-F6EECF244321}">
                <p14:modId xmlns:p14="http://schemas.microsoft.com/office/powerpoint/2010/main" val="2931381132"/>
              </p:ext>
            </p:extLst>
          </p:nvPr>
        </p:nvGraphicFramePr>
        <p:xfrm>
          <a:off x="6978373" y="496470"/>
          <a:ext cx="1620390" cy="4053143"/>
        </p:xfrm>
        <a:graphic>
          <a:graphicData uri="http://schemas.openxmlformats.org/drawingml/2006/table">
            <a:tbl>
              <a:tblPr/>
              <a:tblGrid>
                <a:gridCol w="852065">
                  <a:extLst>
                    <a:ext uri="{9D8B030D-6E8A-4147-A177-3AD203B41FA5}">
                      <a16:colId xmlns:a16="http://schemas.microsoft.com/office/drawing/2014/main" val="3434651201"/>
                    </a:ext>
                  </a:extLst>
                </a:gridCol>
                <a:gridCol w="768325">
                  <a:extLst>
                    <a:ext uri="{9D8B030D-6E8A-4147-A177-3AD203B41FA5}">
                      <a16:colId xmlns:a16="http://schemas.microsoft.com/office/drawing/2014/main" val="865261787"/>
                    </a:ext>
                  </a:extLst>
                </a:gridCol>
              </a:tblGrid>
              <a:tr h="401774">
                <a:tc>
                  <a:txBody>
                    <a:bodyPr/>
                    <a:lstStyle/>
                    <a:p>
                      <a:pPr algn="l" fontAlgn="t"/>
                      <a:r>
                        <a:rPr lang="it-IT" sz="1000" b="0" dirty="0">
                          <a:effectLst/>
                        </a:rPr>
                        <a:t>Mese</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l" fontAlgn="t"/>
                      <a:r>
                        <a:rPr lang="it-IT" sz="1000" b="0" dirty="0">
                          <a:effectLst/>
                        </a:rPr>
                        <a:t>Aziende Mappate</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966642207"/>
                  </a:ext>
                </a:extLst>
              </a:tr>
              <a:tr h="243806">
                <a:tc>
                  <a:txBody>
                    <a:bodyPr/>
                    <a:lstStyle/>
                    <a:p>
                      <a:pPr algn="l" fontAlgn="t"/>
                      <a:r>
                        <a:rPr lang="it-IT" sz="1000" dirty="0" err="1">
                          <a:effectLst/>
                        </a:rPr>
                        <a:t>Apr</a:t>
                      </a:r>
                      <a:r>
                        <a:rPr lang="it-IT" sz="1000" dirty="0">
                          <a:effectLst/>
                        </a:rPr>
                        <a:t> 2024</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a:effectLst/>
                        </a:rPr>
                        <a:t>24</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3337780216"/>
                  </a:ext>
                </a:extLst>
              </a:tr>
              <a:tr h="243806">
                <a:tc>
                  <a:txBody>
                    <a:bodyPr/>
                    <a:lstStyle/>
                    <a:p>
                      <a:pPr algn="l" fontAlgn="t"/>
                      <a:r>
                        <a:rPr lang="it-IT" sz="1000" dirty="0" err="1">
                          <a:effectLst/>
                        </a:rPr>
                        <a:t>Mag</a:t>
                      </a:r>
                      <a:r>
                        <a:rPr lang="it-IT" sz="1000" dirty="0">
                          <a:effectLst/>
                        </a:rPr>
                        <a:t> 2024</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a:effectLst/>
                        </a:rPr>
                        <a:t>44</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3816666432"/>
                  </a:ext>
                </a:extLst>
              </a:tr>
              <a:tr h="243806">
                <a:tc>
                  <a:txBody>
                    <a:bodyPr/>
                    <a:lstStyle/>
                    <a:p>
                      <a:pPr algn="l" fontAlgn="t"/>
                      <a:r>
                        <a:rPr lang="it-IT" sz="1000">
                          <a:effectLst/>
                        </a:rPr>
                        <a:t>Giu 2024</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a:effectLst/>
                        </a:rPr>
                        <a:t>69</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2961193103"/>
                  </a:ext>
                </a:extLst>
              </a:tr>
              <a:tr h="243806">
                <a:tc>
                  <a:txBody>
                    <a:bodyPr/>
                    <a:lstStyle/>
                    <a:p>
                      <a:pPr algn="l" fontAlgn="t"/>
                      <a:r>
                        <a:rPr lang="it-IT" sz="1000" dirty="0">
                          <a:effectLst/>
                        </a:rPr>
                        <a:t>Lug 2024</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a:effectLst/>
                        </a:rPr>
                        <a:t>98</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3749758849"/>
                  </a:ext>
                </a:extLst>
              </a:tr>
              <a:tr h="243806">
                <a:tc>
                  <a:txBody>
                    <a:bodyPr/>
                    <a:lstStyle/>
                    <a:p>
                      <a:pPr algn="l" fontAlgn="t"/>
                      <a:r>
                        <a:rPr lang="it-IT" sz="1000" dirty="0">
                          <a:effectLst/>
                        </a:rPr>
                        <a:t>Ago 2024</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a:effectLst/>
                        </a:rPr>
                        <a:t>118</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2761747311"/>
                  </a:ext>
                </a:extLst>
              </a:tr>
              <a:tr h="243806">
                <a:tc>
                  <a:txBody>
                    <a:bodyPr/>
                    <a:lstStyle/>
                    <a:p>
                      <a:pPr algn="l" fontAlgn="t"/>
                      <a:r>
                        <a:rPr lang="it-IT" sz="1000" dirty="0">
                          <a:effectLst/>
                        </a:rPr>
                        <a:t>Set 2024</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a:effectLst/>
                        </a:rPr>
                        <a:t>138</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2913950752"/>
                  </a:ext>
                </a:extLst>
              </a:tr>
              <a:tr h="243806">
                <a:tc>
                  <a:txBody>
                    <a:bodyPr/>
                    <a:lstStyle/>
                    <a:p>
                      <a:pPr algn="l" fontAlgn="t"/>
                      <a:r>
                        <a:rPr lang="it-IT" sz="1000" dirty="0">
                          <a:effectLst/>
                        </a:rPr>
                        <a:t>Ott 2024</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a:effectLst/>
                        </a:rPr>
                        <a:t>167</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845817948"/>
                  </a:ext>
                </a:extLst>
              </a:tr>
              <a:tr h="243806">
                <a:tc>
                  <a:txBody>
                    <a:bodyPr/>
                    <a:lstStyle/>
                    <a:p>
                      <a:pPr algn="l" fontAlgn="t"/>
                      <a:r>
                        <a:rPr lang="it-IT" sz="1000" dirty="0" err="1">
                          <a:effectLst/>
                        </a:rPr>
                        <a:t>Nov</a:t>
                      </a:r>
                      <a:r>
                        <a:rPr lang="it-IT" sz="1000" dirty="0">
                          <a:effectLst/>
                        </a:rPr>
                        <a:t> 2024</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a:effectLst/>
                        </a:rPr>
                        <a:t>192</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1144490239"/>
                  </a:ext>
                </a:extLst>
              </a:tr>
              <a:tr h="243806">
                <a:tc>
                  <a:txBody>
                    <a:bodyPr/>
                    <a:lstStyle/>
                    <a:p>
                      <a:pPr algn="l" fontAlgn="t"/>
                      <a:r>
                        <a:rPr lang="it-IT" sz="1000">
                          <a:effectLst/>
                        </a:rPr>
                        <a:t>Dic 2024</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211</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2932933234"/>
                  </a:ext>
                </a:extLst>
              </a:tr>
              <a:tr h="243806">
                <a:tc>
                  <a:txBody>
                    <a:bodyPr/>
                    <a:lstStyle/>
                    <a:p>
                      <a:pPr algn="l" fontAlgn="t"/>
                      <a:r>
                        <a:rPr lang="it-IT" sz="1000">
                          <a:effectLst/>
                        </a:rPr>
                        <a:t>Gen 2025</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235</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2720111643"/>
                  </a:ext>
                </a:extLst>
              </a:tr>
              <a:tr h="243806">
                <a:tc>
                  <a:txBody>
                    <a:bodyPr/>
                    <a:lstStyle/>
                    <a:p>
                      <a:pPr algn="l" fontAlgn="t"/>
                      <a:r>
                        <a:rPr lang="it-IT" sz="1000">
                          <a:effectLst/>
                        </a:rPr>
                        <a:t>Feb 2025</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254</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3800595943"/>
                  </a:ext>
                </a:extLst>
              </a:tr>
              <a:tr h="243806">
                <a:tc>
                  <a:txBody>
                    <a:bodyPr/>
                    <a:lstStyle/>
                    <a:p>
                      <a:pPr algn="l" fontAlgn="t"/>
                      <a:r>
                        <a:rPr lang="it-IT" sz="1000">
                          <a:effectLst/>
                        </a:rPr>
                        <a:t>Mar 2025</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273</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2363535502"/>
                  </a:ext>
                </a:extLst>
              </a:tr>
              <a:tr h="243806">
                <a:tc>
                  <a:txBody>
                    <a:bodyPr/>
                    <a:lstStyle/>
                    <a:p>
                      <a:pPr algn="l" fontAlgn="t"/>
                      <a:r>
                        <a:rPr lang="it-IT" sz="1000">
                          <a:effectLst/>
                        </a:rPr>
                        <a:t>Apr 2025</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295</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1889776233"/>
                  </a:ext>
                </a:extLst>
              </a:tr>
              <a:tr h="243806">
                <a:tc>
                  <a:txBody>
                    <a:bodyPr/>
                    <a:lstStyle/>
                    <a:p>
                      <a:pPr algn="l" fontAlgn="t"/>
                      <a:r>
                        <a:rPr lang="it-IT" sz="1000">
                          <a:effectLst/>
                        </a:rPr>
                        <a:t>Mag 2025</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306</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3567626708"/>
                  </a:ext>
                </a:extLst>
              </a:tr>
              <a:tr h="238085">
                <a:tc>
                  <a:txBody>
                    <a:bodyPr/>
                    <a:lstStyle/>
                    <a:p>
                      <a:pPr algn="l" fontAlgn="t"/>
                      <a:r>
                        <a:rPr lang="it-IT" sz="1000">
                          <a:effectLst/>
                        </a:rPr>
                        <a:t>Giu 2025</a:t>
                      </a:r>
                    </a:p>
                  </a:txBody>
                  <a:tcPr marL="66251" marR="44167" marT="44167" marB="331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318</a:t>
                      </a:r>
                    </a:p>
                  </a:txBody>
                  <a:tcPr marL="66251" marR="44167" marT="44167" marB="331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1318966513"/>
                  </a:ext>
                </a:extLst>
              </a:tr>
            </a:tbl>
          </a:graphicData>
        </a:graphic>
      </p:graphicFrame>
      <p:sp>
        <p:nvSpPr>
          <p:cNvPr id="10" name="CasellaDiTesto 9">
            <a:extLst>
              <a:ext uri="{FF2B5EF4-FFF2-40B4-BE49-F238E27FC236}">
                <a16:creationId xmlns:a16="http://schemas.microsoft.com/office/drawing/2014/main" id="{6200F8DD-4537-DB91-83A5-98A048BA014E}"/>
              </a:ext>
            </a:extLst>
          </p:cNvPr>
          <p:cNvSpPr txBox="1"/>
          <p:nvPr/>
        </p:nvSpPr>
        <p:spPr>
          <a:xfrm>
            <a:off x="5214272" y="4675221"/>
            <a:ext cx="3290780" cy="461665"/>
          </a:xfrm>
          <a:prstGeom prst="rect">
            <a:avLst/>
          </a:prstGeom>
          <a:solidFill>
            <a:srgbClr val="0579B8"/>
          </a:solidFill>
          <a:ln>
            <a:solidFill>
              <a:schemeClr val="bg1"/>
            </a:solidFill>
          </a:ln>
        </p:spPr>
        <p:txBody>
          <a:bodyPr wrap="square" rtlCol="0">
            <a:spAutoFit/>
          </a:bodyPr>
          <a:lstStyle/>
          <a:p>
            <a:pPr algn="ctr"/>
            <a:r>
              <a:rPr lang="it-IT" sz="1200" dirty="0">
                <a:solidFill>
                  <a:schemeClr val="bg1"/>
                </a:solidFill>
              </a:rPr>
              <a:t>I grafici rappresentato i progressi nell’anno 2024/2025</a:t>
            </a:r>
          </a:p>
        </p:txBody>
      </p:sp>
      <p:graphicFrame>
        <p:nvGraphicFramePr>
          <p:cNvPr id="12" name="Tabella 11">
            <a:extLst>
              <a:ext uri="{FF2B5EF4-FFF2-40B4-BE49-F238E27FC236}">
                <a16:creationId xmlns:a16="http://schemas.microsoft.com/office/drawing/2014/main" id="{57755460-12C2-66A5-8FF9-5FFBA4C73EF5}"/>
              </a:ext>
            </a:extLst>
          </p:cNvPr>
          <p:cNvGraphicFramePr>
            <a:graphicFrameLocks noGrp="1"/>
          </p:cNvGraphicFramePr>
          <p:nvPr>
            <p:extLst>
              <p:ext uri="{D42A27DB-BD31-4B8C-83A1-F6EECF244321}">
                <p14:modId xmlns:p14="http://schemas.microsoft.com/office/powerpoint/2010/main" val="1043252063"/>
              </p:ext>
            </p:extLst>
          </p:nvPr>
        </p:nvGraphicFramePr>
        <p:xfrm>
          <a:off x="5287275" y="496464"/>
          <a:ext cx="1618095" cy="4053149"/>
        </p:xfrm>
        <a:graphic>
          <a:graphicData uri="http://schemas.openxmlformats.org/drawingml/2006/table">
            <a:tbl>
              <a:tblPr/>
              <a:tblGrid>
                <a:gridCol w="880809">
                  <a:extLst>
                    <a:ext uri="{9D8B030D-6E8A-4147-A177-3AD203B41FA5}">
                      <a16:colId xmlns:a16="http://schemas.microsoft.com/office/drawing/2014/main" val="1077120692"/>
                    </a:ext>
                  </a:extLst>
                </a:gridCol>
                <a:gridCol w="737286">
                  <a:extLst>
                    <a:ext uri="{9D8B030D-6E8A-4147-A177-3AD203B41FA5}">
                      <a16:colId xmlns:a16="http://schemas.microsoft.com/office/drawing/2014/main" val="3766633678"/>
                    </a:ext>
                  </a:extLst>
                </a:gridCol>
              </a:tblGrid>
              <a:tr h="244752">
                <a:tc>
                  <a:txBody>
                    <a:bodyPr/>
                    <a:lstStyle/>
                    <a:p>
                      <a:pPr algn="l" fontAlgn="t"/>
                      <a:r>
                        <a:rPr lang="it-IT" sz="1000" b="0" dirty="0">
                          <a:effectLst/>
                        </a:rPr>
                        <a:t>Mese</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5F5F5"/>
                    </a:solidFill>
                  </a:tcPr>
                </a:tc>
                <a:tc>
                  <a:txBody>
                    <a:bodyPr/>
                    <a:lstStyle/>
                    <a:p>
                      <a:pPr algn="l" fontAlgn="t"/>
                      <a:r>
                        <a:rPr lang="it-IT" sz="1000" b="0" dirty="0">
                          <a:effectLst/>
                        </a:rPr>
                        <a:t>Preposti Tracciati</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26668740"/>
                  </a:ext>
                </a:extLst>
              </a:tr>
              <a:tr h="244752">
                <a:tc>
                  <a:txBody>
                    <a:bodyPr/>
                    <a:lstStyle/>
                    <a:p>
                      <a:pPr algn="l" fontAlgn="t"/>
                      <a:r>
                        <a:rPr lang="it-IT" sz="1000" dirty="0" err="1">
                          <a:effectLst/>
                        </a:rPr>
                        <a:t>Apr</a:t>
                      </a:r>
                      <a:r>
                        <a:rPr lang="it-IT" sz="1000" dirty="0">
                          <a:effectLst/>
                        </a:rPr>
                        <a:t> 2024</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5</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559537122"/>
                  </a:ext>
                </a:extLst>
              </a:tr>
              <a:tr h="244752">
                <a:tc>
                  <a:txBody>
                    <a:bodyPr/>
                    <a:lstStyle/>
                    <a:p>
                      <a:pPr algn="l" fontAlgn="t"/>
                      <a:r>
                        <a:rPr lang="it-IT" sz="1000">
                          <a:effectLst/>
                        </a:rPr>
                        <a:t>Mag 2024</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a:effectLst/>
                        </a:rPr>
                        <a:t>12</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707465460"/>
                  </a:ext>
                </a:extLst>
              </a:tr>
              <a:tr h="244752">
                <a:tc>
                  <a:txBody>
                    <a:bodyPr/>
                    <a:lstStyle/>
                    <a:p>
                      <a:pPr algn="l" fontAlgn="t"/>
                      <a:r>
                        <a:rPr lang="it-IT" sz="1000" dirty="0" err="1">
                          <a:effectLst/>
                        </a:rPr>
                        <a:t>Giu</a:t>
                      </a:r>
                      <a:r>
                        <a:rPr lang="it-IT" sz="1000" dirty="0">
                          <a:effectLst/>
                        </a:rPr>
                        <a:t> 2024</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a:effectLst/>
                        </a:rPr>
                        <a:t>20</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724464980"/>
                  </a:ext>
                </a:extLst>
              </a:tr>
              <a:tr h="244752">
                <a:tc>
                  <a:txBody>
                    <a:bodyPr/>
                    <a:lstStyle/>
                    <a:p>
                      <a:pPr algn="l" fontAlgn="t"/>
                      <a:r>
                        <a:rPr lang="it-IT" sz="1000" dirty="0">
                          <a:effectLst/>
                        </a:rPr>
                        <a:t>Lug 2024</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a:effectLst/>
                        </a:rPr>
                        <a:t>35</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2092585894"/>
                  </a:ext>
                </a:extLst>
              </a:tr>
              <a:tr h="244752">
                <a:tc>
                  <a:txBody>
                    <a:bodyPr/>
                    <a:lstStyle/>
                    <a:p>
                      <a:pPr algn="l" fontAlgn="t"/>
                      <a:r>
                        <a:rPr lang="it-IT" sz="1000" dirty="0">
                          <a:effectLst/>
                        </a:rPr>
                        <a:t>Ago 2024</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50</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4172717031"/>
                  </a:ext>
                </a:extLst>
              </a:tr>
              <a:tr h="244752">
                <a:tc>
                  <a:txBody>
                    <a:bodyPr/>
                    <a:lstStyle/>
                    <a:p>
                      <a:pPr algn="l" fontAlgn="t"/>
                      <a:r>
                        <a:rPr lang="it-IT" sz="1000">
                          <a:effectLst/>
                        </a:rPr>
                        <a:t>Set 2024</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65</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1500977267"/>
                  </a:ext>
                </a:extLst>
              </a:tr>
              <a:tr h="244752">
                <a:tc>
                  <a:txBody>
                    <a:bodyPr/>
                    <a:lstStyle/>
                    <a:p>
                      <a:pPr algn="l" fontAlgn="t"/>
                      <a:r>
                        <a:rPr lang="it-IT" sz="1000">
                          <a:effectLst/>
                        </a:rPr>
                        <a:t>Ott 2024</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80</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1613350508"/>
                  </a:ext>
                </a:extLst>
              </a:tr>
              <a:tr h="244752">
                <a:tc>
                  <a:txBody>
                    <a:bodyPr/>
                    <a:lstStyle/>
                    <a:p>
                      <a:pPr algn="l" fontAlgn="t"/>
                      <a:r>
                        <a:rPr lang="it-IT" sz="1000">
                          <a:effectLst/>
                        </a:rPr>
                        <a:t>Nov 2024</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95</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848287324"/>
                  </a:ext>
                </a:extLst>
              </a:tr>
              <a:tr h="244752">
                <a:tc>
                  <a:txBody>
                    <a:bodyPr/>
                    <a:lstStyle/>
                    <a:p>
                      <a:pPr algn="l" fontAlgn="t"/>
                      <a:r>
                        <a:rPr lang="it-IT" sz="1000">
                          <a:effectLst/>
                        </a:rPr>
                        <a:t>Dic 2024</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a:effectLst/>
                        </a:rPr>
                        <a:t>110</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2360489415"/>
                  </a:ext>
                </a:extLst>
              </a:tr>
              <a:tr h="244752">
                <a:tc>
                  <a:txBody>
                    <a:bodyPr/>
                    <a:lstStyle/>
                    <a:p>
                      <a:pPr algn="l" fontAlgn="t"/>
                      <a:r>
                        <a:rPr lang="it-IT" sz="1000">
                          <a:effectLst/>
                        </a:rPr>
                        <a:t>Gen 2025</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125</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850625539"/>
                  </a:ext>
                </a:extLst>
              </a:tr>
              <a:tr h="244752">
                <a:tc>
                  <a:txBody>
                    <a:bodyPr/>
                    <a:lstStyle/>
                    <a:p>
                      <a:pPr algn="l" fontAlgn="t"/>
                      <a:r>
                        <a:rPr lang="it-IT" sz="1000" dirty="0" err="1">
                          <a:effectLst/>
                        </a:rPr>
                        <a:t>Feb</a:t>
                      </a:r>
                      <a:r>
                        <a:rPr lang="it-IT" sz="1000" dirty="0">
                          <a:effectLst/>
                        </a:rPr>
                        <a:t> 2025</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a:effectLst/>
                        </a:rPr>
                        <a:t>140</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3408818259"/>
                  </a:ext>
                </a:extLst>
              </a:tr>
              <a:tr h="244752">
                <a:tc>
                  <a:txBody>
                    <a:bodyPr/>
                    <a:lstStyle/>
                    <a:p>
                      <a:pPr algn="l" fontAlgn="t"/>
                      <a:r>
                        <a:rPr lang="it-IT" sz="1000">
                          <a:effectLst/>
                        </a:rPr>
                        <a:t>Mar 2025</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150</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1786501177"/>
                  </a:ext>
                </a:extLst>
              </a:tr>
              <a:tr h="244752">
                <a:tc>
                  <a:txBody>
                    <a:bodyPr/>
                    <a:lstStyle/>
                    <a:p>
                      <a:pPr algn="l" fontAlgn="t"/>
                      <a:r>
                        <a:rPr lang="it-IT" sz="1000">
                          <a:effectLst/>
                        </a:rPr>
                        <a:t>Apr 2025</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a:effectLst/>
                        </a:rPr>
                        <a:t>155</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2924583052"/>
                  </a:ext>
                </a:extLst>
              </a:tr>
              <a:tr h="244752">
                <a:tc>
                  <a:txBody>
                    <a:bodyPr/>
                    <a:lstStyle/>
                    <a:p>
                      <a:pPr algn="l" fontAlgn="t"/>
                      <a:r>
                        <a:rPr lang="it-IT" sz="1000">
                          <a:effectLst/>
                        </a:rPr>
                        <a:t>Mag 2025</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a:effectLst/>
                        </a:rPr>
                        <a:t>160</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1909724510"/>
                  </a:ext>
                </a:extLst>
              </a:tr>
              <a:tr h="239008">
                <a:tc>
                  <a:txBody>
                    <a:bodyPr/>
                    <a:lstStyle/>
                    <a:p>
                      <a:pPr algn="l" fontAlgn="t"/>
                      <a:r>
                        <a:rPr lang="it-IT" sz="1000" dirty="0" err="1">
                          <a:effectLst/>
                        </a:rPr>
                        <a:t>Giu</a:t>
                      </a:r>
                      <a:r>
                        <a:rPr lang="it-IT" sz="1000" dirty="0">
                          <a:effectLst/>
                        </a:rPr>
                        <a:t> 2025</a:t>
                      </a:r>
                    </a:p>
                  </a:txBody>
                  <a:tcPr marL="66251" marR="44167" marT="44167" marB="331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165</a:t>
                      </a:r>
                    </a:p>
                  </a:txBody>
                  <a:tcPr marL="66251" marR="44167" marT="44167" marB="331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1147806137"/>
                  </a:ext>
                </a:extLst>
              </a:tr>
            </a:tbl>
          </a:graphicData>
        </a:graphic>
      </p:graphicFrame>
      <p:pic>
        <p:nvPicPr>
          <p:cNvPr id="14" name="Immagine 13" descr="Immagine che contiene testo, linea, Diagramma, diagramma&#10;&#10;Il contenuto generato dall'IA potrebbe non essere corretto.">
            <a:extLst>
              <a:ext uri="{FF2B5EF4-FFF2-40B4-BE49-F238E27FC236}">
                <a16:creationId xmlns:a16="http://schemas.microsoft.com/office/drawing/2014/main" id="{568FE0D7-EFA6-DF3E-A428-F58F9646D2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0194" y="1235413"/>
            <a:ext cx="5370389" cy="232107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15" name="CasellaDiTesto 14">
            <a:extLst>
              <a:ext uri="{FF2B5EF4-FFF2-40B4-BE49-F238E27FC236}">
                <a16:creationId xmlns:a16="http://schemas.microsoft.com/office/drawing/2014/main" id="{BC0BDDEA-200B-DA84-6057-A8AE8E8468CD}"/>
              </a:ext>
            </a:extLst>
          </p:cNvPr>
          <p:cNvSpPr txBox="1"/>
          <p:nvPr/>
        </p:nvSpPr>
        <p:spPr>
          <a:xfrm>
            <a:off x="8822805" y="496464"/>
            <a:ext cx="3019646" cy="276999"/>
          </a:xfrm>
          <a:prstGeom prst="rect">
            <a:avLst/>
          </a:prstGeom>
          <a:solidFill>
            <a:srgbClr val="0070AD"/>
          </a:solidFill>
        </p:spPr>
        <p:txBody>
          <a:bodyPr wrap="square" rtlCol="0">
            <a:spAutoFit/>
          </a:bodyPr>
          <a:lstStyle/>
          <a:p>
            <a:pPr algn="ctr"/>
            <a:r>
              <a:rPr lang="it-IT" sz="1200" b="1" dirty="0">
                <a:solidFill>
                  <a:schemeClr val="bg1"/>
                </a:solidFill>
              </a:rPr>
              <a:t>RISORSE MAPPATE </a:t>
            </a:r>
          </a:p>
        </p:txBody>
      </p:sp>
      <p:sp>
        <p:nvSpPr>
          <p:cNvPr id="18" name="CasellaDiTesto 17">
            <a:extLst>
              <a:ext uri="{FF2B5EF4-FFF2-40B4-BE49-F238E27FC236}">
                <a16:creationId xmlns:a16="http://schemas.microsoft.com/office/drawing/2014/main" id="{7ED8A499-4DF3-6B5D-8877-DEB81B91AF3B}"/>
              </a:ext>
            </a:extLst>
          </p:cNvPr>
          <p:cNvSpPr txBox="1"/>
          <p:nvPr/>
        </p:nvSpPr>
        <p:spPr>
          <a:xfrm>
            <a:off x="8670297" y="803907"/>
            <a:ext cx="3521703" cy="5752600"/>
          </a:xfrm>
          <a:prstGeom prst="rect">
            <a:avLst/>
          </a:prstGeom>
          <a:noFill/>
        </p:spPr>
        <p:txBody>
          <a:bodyPr wrap="square" rtlCol="0">
            <a:spAutoFit/>
          </a:bodyPr>
          <a:lstStyle/>
          <a:p>
            <a:pPr algn="just">
              <a:lnSpc>
                <a:spcPct val="150000"/>
              </a:lnSpc>
            </a:pPr>
            <a:r>
              <a:rPr lang="it-IT" sz="1300" b="1" i="0" dirty="0">
                <a:solidFill>
                  <a:schemeClr val="bg1"/>
                </a:solidFill>
                <a:effectLst/>
              </a:rPr>
              <a:t>Nel corso dell’ultimo anno, il lavoro svolto sul tema della mappatura dei dipendenti presso i clienti ha registrato un avanzamento significativo.</a:t>
            </a:r>
          </a:p>
          <a:p>
            <a:pPr algn="just">
              <a:lnSpc>
                <a:spcPct val="150000"/>
              </a:lnSpc>
            </a:pPr>
            <a:r>
              <a:rPr lang="it-IT" sz="1300" b="0" i="0" dirty="0">
                <a:solidFill>
                  <a:schemeClr val="bg1"/>
                </a:solidFill>
                <a:effectLst/>
              </a:rPr>
              <a:t>Un risultato di particolare rilievo è stato il tracciamento e la gestione del </a:t>
            </a:r>
            <a:r>
              <a:rPr lang="it-IT" sz="1300" b="1" i="0" dirty="0">
                <a:solidFill>
                  <a:schemeClr val="bg1"/>
                </a:solidFill>
                <a:effectLst/>
              </a:rPr>
              <a:t>100% dei dipendenti impiegati in mansioni a medio/alto rischio</a:t>
            </a:r>
            <a:r>
              <a:rPr lang="it-IT" sz="1300" b="0" i="0" dirty="0">
                <a:solidFill>
                  <a:schemeClr val="bg1"/>
                </a:solidFill>
                <a:effectLst/>
              </a:rPr>
              <a:t>, a testimonianza dell’efficacia delle misure adottate. Parallelamente, è stata raggiunta una </a:t>
            </a:r>
            <a:r>
              <a:rPr lang="it-IT" sz="1300" b="1" i="0" dirty="0">
                <a:solidFill>
                  <a:schemeClr val="bg1"/>
                </a:solidFill>
                <a:effectLst/>
              </a:rPr>
              <a:t>copertura molto elevata anche tra i lavoratori a rischio basso</a:t>
            </a:r>
            <a:r>
              <a:rPr lang="it-IT" sz="1300" b="0" i="0" dirty="0">
                <a:solidFill>
                  <a:schemeClr val="bg1"/>
                </a:solidFill>
                <a:effectLst/>
              </a:rPr>
              <a:t>, consolidando un approccio sistemico alla sicurezza.</a:t>
            </a:r>
            <a:br>
              <a:rPr lang="it-IT" sz="1300" dirty="0">
                <a:solidFill>
                  <a:schemeClr val="bg1"/>
                </a:solidFill>
              </a:rPr>
            </a:br>
            <a:r>
              <a:rPr lang="it-IT" sz="1300" b="0" i="0" dirty="0">
                <a:solidFill>
                  <a:schemeClr val="bg1"/>
                </a:solidFill>
                <a:effectLst/>
              </a:rPr>
              <a:t>L’obiettivo per il prossimo futuro è ambizioso ma chiaro: </a:t>
            </a:r>
            <a:r>
              <a:rPr lang="it-IT" sz="1300" b="1" i="0" dirty="0">
                <a:solidFill>
                  <a:schemeClr val="bg1"/>
                </a:solidFill>
                <a:effectLst/>
              </a:rPr>
              <a:t>raggiungere il 100% della popolazione aziendale operante presso i clienti</a:t>
            </a:r>
            <a:r>
              <a:rPr lang="it-IT" sz="1300" b="0" i="0" dirty="0">
                <a:solidFill>
                  <a:schemeClr val="bg1"/>
                </a:solidFill>
                <a:effectLst/>
              </a:rPr>
              <a:t>, garantendo così una gestione completa, inclusiva e proattiva del rischio.</a:t>
            </a:r>
            <a:endParaRPr lang="it-IT" sz="1300" dirty="0">
              <a:solidFill>
                <a:schemeClr val="bg1"/>
              </a:solidFill>
            </a:endParaRPr>
          </a:p>
        </p:txBody>
      </p:sp>
      <p:sp>
        <p:nvSpPr>
          <p:cNvPr id="19" name="Ovale 18">
            <a:extLst>
              <a:ext uri="{FF2B5EF4-FFF2-40B4-BE49-F238E27FC236}">
                <a16:creationId xmlns:a16="http://schemas.microsoft.com/office/drawing/2014/main" id="{F4C7E0CC-346E-592E-5212-C8CFC5495E4C}"/>
              </a:ext>
            </a:extLst>
          </p:cNvPr>
          <p:cNvSpPr/>
          <p:nvPr/>
        </p:nvSpPr>
        <p:spPr>
          <a:xfrm>
            <a:off x="5553869" y="5159990"/>
            <a:ext cx="2611585" cy="1551181"/>
          </a:xfrm>
          <a:prstGeom prst="ellipse">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it-IT" sz="1400" b="1" dirty="0"/>
              <a:t>RISORSE MAPPATE AD OGGI : </a:t>
            </a:r>
          </a:p>
          <a:p>
            <a:pPr algn="ctr"/>
            <a:r>
              <a:rPr lang="it-IT" sz="1400" b="1" dirty="0">
                <a:effectLst>
                  <a:outerShdw blurRad="38100" dist="38100" dir="2700000" algn="tl">
                    <a:srgbClr val="000000">
                      <a:alpha val="43137"/>
                    </a:srgbClr>
                  </a:outerShdw>
                </a:effectLst>
              </a:rPr>
              <a:t>1469</a:t>
            </a:r>
          </a:p>
        </p:txBody>
      </p:sp>
    </p:spTree>
    <p:extLst>
      <p:ext uri="{BB962C8B-B14F-4D97-AF65-F5344CB8AC3E}">
        <p14:creationId xmlns:p14="http://schemas.microsoft.com/office/powerpoint/2010/main" val="2473326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C47DFDF1-12BA-ACE0-587F-3991C50112A1}"/>
              </a:ext>
            </a:extLst>
          </p:cNvPr>
          <p:cNvSpPr txBox="1"/>
          <p:nvPr/>
        </p:nvSpPr>
        <p:spPr>
          <a:xfrm>
            <a:off x="0" y="1924906"/>
            <a:ext cx="12192000" cy="2633157"/>
          </a:xfrm>
          <a:prstGeom prst="rect">
            <a:avLst/>
          </a:prstGeom>
          <a:noFill/>
        </p:spPr>
        <p:txBody>
          <a:bodyPr wrap="square">
            <a:spAutoFit/>
          </a:bodyPr>
          <a:lstStyle/>
          <a:p>
            <a:pPr algn="ctr">
              <a:lnSpc>
                <a:spcPct val="150000"/>
              </a:lnSpc>
              <a:buNone/>
            </a:pPr>
            <a:r>
              <a:rPr lang="it-IT" sz="1400" dirty="0">
                <a:solidFill>
                  <a:schemeClr val="bg1"/>
                </a:solidFill>
                <a:effectLst/>
              </a:rPr>
              <a:t>Tuttavia, questa modalità ha anche introdotto nuove sfide nella gestione della sicurezza, in particolare per le persone in condizioni di fragilità. Per garantire un accesso sicuro e organizzato alle sedi aziendali, è stata implementata una procedura di prenotazione delle postazioni. Contestualmente, sono state adottate misure preventive e personalizzate volte ad assicurare pari opportunità a tutti i collaboratori.</a:t>
            </a:r>
            <a:endParaRPr lang="it-IT" sz="1400" dirty="0">
              <a:solidFill>
                <a:schemeClr val="bg1"/>
              </a:solidFill>
            </a:endParaRPr>
          </a:p>
          <a:p>
            <a:pPr algn="ctr">
              <a:lnSpc>
                <a:spcPct val="150000"/>
              </a:lnSpc>
              <a:buNone/>
            </a:pPr>
            <a:r>
              <a:rPr lang="it-IT" sz="1400" dirty="0">
                <a:solidFill>
                  <a:schemeClr val="bg1"/>
                </a:solidFill>
                <a:effectLst/>
              </a:rPr>
              <a:t>Tra le iniziative a supporto delle persone fragili, è stato introdotto un </a:t>
            </a:r>
            <a:r>
              <a:rPr lang="it-IT" sz="1400" b="1" dirty="0">
                <a:solidFill>
                  <a:schemeClr val="bg1"/>
                </a:solidFill>
                <a:effectLst/>
              </a:rPr>
              <a:t>Modulo Formativo Specifico </a:t>
            </a:r>
            <a:r>
              <a:rPr lang="it-IT" sz="1400" dirty="0">
                <a:solidFill>
                  <a:schemeClr val="bg1"/>
                </a:solidFill>
                <a:effectLst/>
              </a:rPr>
              <a:t>sul </a:t>
            </a:r>
            <a:r>
              <a:rPr lang="it-IT" sz="1400" b="1" dirty="0">
                <a:solidFill>
                  <a:srgbClr val="C00000"/>
                </a:solidFill>
                <a:effectLst/>
              </a:rPr>
              <a:t>Primo Soccorso</a:t>
            </a:r>
            <a:r>
              <a:rPr lang="it-IT" sz="1400" dirty="0">
                <a:solidFill>
                  <a:schemeClr val="bg1"/>
                </a:solidFill>
                <a:effectLst/>
              </a:rPr>
              <a:t>, rivolto agli addetti delle squadre d’emergenza articolati in sessioni di training della durata di 4 ore, focalizzate sulle pratiche di primo soccorso e sulle modalità di evacuazione di colleghi con disabilità, con particolare attenzione alle tecniche da adottare in diversi scenari.</a:t>
            </a:r>
            <a:endParaRPr lang="it-IT" sz="1400" dirty="0">
              <a:solidFill>
                <a:schemeClr val="bg1"/>
              </a:solidFill>
            </a:endParaRPr>
          </a:p>
          <a:p>
            <a:pPr algn="ctr">
              <a:lnSpc>
                <a:spcPct val="150000"/>
              </a:lnSpc>
            </a:pPr>
            <a:r>
              <a:rPr lang="it-IT" sz="1400" b="0" i="0" dirty="0">
                <a:solidFill>
                  <a:schemeClr val="bg1"/>
                </a:solidFill>
                <a:effectLst/>
              </a:rPr>
              <a:t>Le soluzioni individuate rispondono concretamente a queste priorità, offrendo all’organizzazione strumenti affidabili e aggiornati per favorire l’accessibilità e rafforzare una cultura della prevenzione condivisa</a:t>
            </a:r>
            <a:r>
              <a:rPr lang="it-IT" sz="1400" dirty="0">
                <a:solidFill>
                  <a:schemeClr val="bg1"/>
                </a:solidFill>
                <a:effectLst/>
              </a:rPr>
              <a:t>.</a:t>
            </a:r>
            <a:endParaRPr lang="it-IT" sz="1400" dirty="0">
              <a:solidFill>
                <a:schemeClr val="bg1"/>
              </a:solidFill>
            </a:endParaRPr>
          </a:p>
        </p:txBody>
      </p:sp>
      <p:sp>
        <p:nvSpPr>
          <p:cNvPr id="2" name="CasellaDiTesto 1">
            <a:extLst>
              <a:ext uri="{FF2B5EF4-FFF2-40B4-BE49-F238E27FC236}">
                <a16:creationId xmlns:a16="http://schemas.microsoft.com/office/drawing/2014/main" id="{EC9EBA86-647B-82E8-B681-510F1114EFB9}"/>
              </a:ext>
            </a:extLst>
          </p:cNvPr>
          <p:cNvSpPr txBox="1"/>
          <p:nvPr/>
        </p:nvSpPr>
        <p:spPr>
          <a:xfrm>
            <a:off x="125185" y="60300"/>
            <a:ext cx="11941629" cy="400110"/>
          </a:xfrm>
          <a:prstGeom prst="rect">
            <a:avLst/>
          </a:prstGeom>
          <a:solidFill>
            <a:srgbClr val="0070AD"/>
          </a:solidFill>
        </p:spPr>
        <p:txBody>
          <a:bodyPr wrap="square" rtlCol="0">
            <a:spAutoFit/>
          </a:bodyPr>
          <a:lstStyle/>
          <a:p>
            <a:pPr algn="ctr"/>
            <a:r>
              <a:rPr lang="it-IT" sz="2000" b="1" dirty="0">
                <a:solidFill>
                  <a:schemeClr val="bg1"/>
                </a:solidFill>
                <a:latin typeface="+mj-lt"/>
              </a:rPr>
              <a:t>TEMA PERSONE FRAGILI</a:t>
            </a:r>
          </a:p>
        </p:txBody>
      </p:sp>
      <p:sp>
        <p:nvSpPr>
          <p:cNvPr id="4" name="TextBox 3">
            <a:extLst>
              <a:ext uri="{FF2B5EF4-FFF2-40B4-BE49-F238E27FC236}">
                <a16:creationId xmlns:a16="http://schemas.microsoft.com/office/drawing/2014/main" id="{63DE6081-7973-D620-35E7-FE096AA93FD3}"/>
              </a:ext>
            </a:extLst>
          </p:cNvPr>
          <p:cNvSpPr txBox="1"/>
          <p:nvPr/>
        </p:nvSpPr>
        <p:spPr>
          <a:xfrm>
            <a:off x="1599292" y="941402"/>
            <a:ext cx="8993414" cy="823174"/>
          </a:xfrm>
          <a:prstGeom prst="rect">
            <a:avLst/>
          </a:prstGeom>
          <a:noFill/>
        </p:spPr>
        <p:txBody>
          <a:bodyPr wrap="square" rtlCol="0">
            <a:spAutoFit/>
          </a:bodyPr>
          <a:lstStyle/>
          <a:p>
            <a:pPr algn="ctr">
              <a:lnSpc>
                <a:spcPct val="150000"/>
              </a:lnSpc>
              <a:buNone/>
            </a:pPr>
            <a:r>
              <a:rPr lang="it-IT" sz="1700" dirty="0">
                <a:solidFill>
                  <a:schemeClr val="bg1"/>
                </a:solidFill>
                <a:effectLst/>
              </a:rPr>
              <a:t>Capgemini ha adottato una politica aziendale orientata allo smart working, che ha apportato numerosi benefici ai dipendenti. </a:t>
            </a:r>
            <a:endParaRPr lang="it-IT" sz="1700" dirty="0">
              <a:solidFill>
                <a:schemeClr val="bg1"/>
              </a:solidFill>
            </a:endParaRPr>
          </a:p>
        </p:txBody>
      </p:sp>
      <p:sp>
        <p:nvSpPr>
          <p:cNvPr id="5" name="Rettangolo con angoli arrotondati 11">
            <a:extLst>
              <a:ext uri="{FF2B5EF4-FFF2-40B4-BE49-F238E27FC236}">
                <a16:creationId xmlns:a16="http://schemas.microsoft.com/office/drawing/2014/main" id="{A26A150A-51D1-1983-3C4F-15C5189A7ECE}"/>
              </a:ext>
            </a:extLst>
          </p:cNvPr>
          <p:cNvSpPr/>
          <p:nvPr/>
        </p:nvSpPr>
        <p:spPr>
          <a:xfrm>
            <a:off x="861573" y="4878724"/>
            <a:ext cx="4381636" cy="136149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300"/>
              </a:spcBef>
              <a:spcAft>
                <a:spcPts val="300"/>
              </a:spcAft>
            </a:pPr>
            <a:r>
              <a:rPr lang="it-IT" sz="1600" b="1" dirty="0">
                <a:solidFill>
                  <a:schemeClr val="accent5">
                    <a:lumMod val="60000"/>
                    <a:lumOff val="40000"/>
                  </a:schemeClr>
                </a:solidFill>
              </a:rPr>
              <a:t>Rendere inclusivo l’accesso agli spazi aziendali </a:t>
            </a:r>
            <a:r>
              <a:rPr lang="it-IT" sz="1600" dirty="0"/>
              <a:t>per i colleghi con disabilità, attivando misure preventive e personalizzate</a:t>
            </a:r>
            <a:r>
              <a:rPr lang="it-IT" sz="1600" i="0" dirty="0">
                <a:solidFill>
                  <a:srgbClr val="424242"/>
                </a:solidFill>
                <a:effectLst/>
                <a:latin typeface="Segoe Sans"/>
              </a:rPr>
              <a:t>.</a:t>
            </a:r>
          </a:p>
        </p:txBody>
      </p:sp>
      <p:sp>
        <p:nvSpPr>
          <p:cNvPr id="8" name="Rettangolo con angoli arrotondati 14">
            <a:extLst>
              <a:ext uri="{FF2B5EF4-FFF2-40B4-BE49-F238E27FC236}">
                <a16:creationId xmlns:a16="http://schemas.microsoft.com/office/drawing/2014/main" id="{50C51AA6-425B-6072-3386-634A080036B0}"/>
              </a:ext>
            </a:extLst>
          </p:cNvPr>
          <p:cNvSpPr/>
          <p:nvPr/>
        </p:nvSpPr>
        <p:spPr>
          <a:xfrm>
            <a:off x="6511048" y="4878724"/>
            <a:ext cx="4557407" cy="1361490"/>
          </a:xfrm>
          <a:prstGeom prst="roundRect">
            <a:avLst/>
          </a:prstGeom>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1600" b="1" dirty="0">
                <a:solidFill>
                  <a:schemeClr val="accent5">
                    <a:lumMod val="60000"/>
                    <a:lumOff val="40000"/>
                  </a:schemeClr>
                </a:solidFill>
              </a:rPr>
              <a:t>Promuovere una cultura della prevenzione </a:t>
            </a:r>
            <a:r>
              <a:rPr lang="it-IT" sz="1600" dirty="0"/>
              <a:t>basata sulla collaborazione tra persone, tecnologia e responsabilità condivisa.</a:t>
            </a:r>
          </a:p>
        </p:txBody>
      </p:sp>
    </p:spTree>
    <p:extLst>
      <p:ext uri="{BB962C8B-B14F-4D97-AF65-F5344CB8AC3E}">
        <p14:creationId xmlns:p14="http://schemas.microsoft.com/office/powerpoint/2010/main" val="905518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a:extLst>
              <a:ext uri="{FF2B5EF4-FFF2-40B4-BE49-F238E27FC236}">
                <a16:creationId xmlns:a16="http://schemas.microsoft.com/office/drawing/2014/main" id="{2365384C-3879-46F1-BBB9-D2B82701AC21}"/>
              </a:ext>
            </a:extLst>
          </p:cNvPr>
          <p:cNvSpPr txBox="1"/>
          <p:nvPr/>
        </p:nvSpPr>
        <p:spPr>
          <a:xfrm>
            <a:off x="291943" y="2259222"/>
            <a:ext cx="5681185" cy="3642536"/>
          </a:xfrm>
          <a:prstGeom prst="rect">
            <a:avLst/>
          </a:prstGeom>
          <a:noFill/>
        </p:spPr>
        <p:txBody>
          <a:bodyPr wrap="square">
            <a:spAutoFit/>
          </a:bodyPr>
          <a:lstStyle/>
          <a:p>
            <a:pPr algn="ctr">
              <a:lnSpc>
                <a:spcPct val="150000"/>
              </a:lnSpc>
            </a:pPr>
            <a:r>
              <a:rPr lang="it-IT" sz="1400" dirty="0">
                <a:solidFill>
                  <a:schemeClr val="bg1"/>
                </a:solidFill>
              </a:rPr>
              <a:t>Il successo di un ambiente di lavoro inclusivo e sicuro dipende in larga parte dal coinvolgimento attivo del personale. In questo contesto, il team Health &amp; Safety svolge un ruolo centrale, fungendo da punto di riferimento per i colleghi con disabilità e garantendo il coordinamento delle risorse necessarie. La procedura prevede che il personale addetto venga informato con anticipo e, se necessario, convocato per assicurare la presenza in sede nei giorni indicati. Questo approccio non solo garantisce un supporto tempestivo e adeguato, ma promuove anche una cultura organizzativa basata sulla responsabilità condivisa e sull’attenzione alle esigenze individuali</a:t>
            </a:r>
            <a:r>
              <a:rPr lang="it-IT" sz="1600" dirty="0">
                <a:solidFill>
                  <a:schemeClr val="bg1"/>
                </a:solidFill>
              </a:rPr>
              <a:t>.</a:t>
            </a:r>
          </a:p>
        </p:txBody>
      </p:sp>
      <p:sp>
        <p:nvSpPr>
          <p:cNvPr id="8" name="Rettangolo con angoli arrotondati 7">
            <a:extLst>
              <a:ext uri="{FF2B5EF4-FFF2-40B4-BE49-F238E27FC236}">
                <a16:creationId xmlns:a16="http://schemas.microsoft.com/office/drawing/2014/main" id="{219B8BDC-D7D0-19FA-8CE9-8AF49F4C537B}"/>
              </a:ext>
            </a:extLst>
          </p:cNvPr>
          <p:cNvSpPr/>
          <p:nvPr/>
        </p:nvSpPr>
        <p:spPr>
          <a:xfrm>
            <a:off x="977164" y="1534163"/>
            <a:ext cx="4310743" cy="555172"/>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latin typeface="+mj-lt"/>
              </a:rPr>
              <a:t>Coinvolgimento del personale</a:t>
            </a:r>
          </a:p>
        </p:txBody>
      </p:sp>
      <p:sp>
        <p:nvSpPr>
          <p:cNvPr id="15" name="CasellaDiTesto 14">
            <a:extLst>
              <a:ext uri="{FF2B5EF4-FFF2-40B4-BE49-F238E27FC236}">
                <a16:creationId xmlns:a16="http://schemas.microsoft.com/office/drawing/2014/main" id="{6AE4ED91-FDE5-643D-34D6-01FB6E0977EA}"/>
              </a:ext>
            </a:extLst>
          </p:cNvPr>
          <p:cNvSpPr txBox="1"/>
          <p:nvPr/>
        </p:nvSpPr>
        <p:spPr>
          <a:xfrm>
            <a:off x="6361889" y="1811749"/>
            <a:ext cx="5681186" cy="4288866"/>
          </a:xfrm>
          <a:prstGeom prst="rect">
            <a:avLst/>
          </a:prstGeom>
          <a:solidFill>
            <a:schemeClr val="accent1">
              <a:lumMod val="75000"/>
            </a:schemeClr>
          </a:solidFill>
        </p:spPr>
        <p:txBody>
          <a:bodyPr wrap="square">
            <a:spAutoFit/>
          </a:bodyPr>
          <a:lstStyle/>
          <a:p>
            <a:pPr algn="ctr">
              <a:lnSpc>
                <a:spcPct val="150000"/>
              </a:lnSpc>
            </a:pPr>
            <a:r>
              <a:rPr lang="it-IT" sz="1400" dirty="0">
                <a:solidFill>
                  <a:schemeClr val="bg1"/>
                </a:solidFill>
              </a:rPr>
              <a:t>La procedura si fonda su un modello operativo semplice ma efficace, che integra metodologie strutturate e strumenti digitali accessibili. Abbiamo sviluppato un sistema digitale innovativo, Il processo automatizzato consente al disabile di prenotare un posto in sede tramite un modulo online, generando una notifica mirata sul canale Teams della città selezionata. Gli addetti alle emergenze, informati tramite </a:t>
            </a:r>
            <a:r>
              <a:rPr lang="it-IT" sz="1400" dirty="0" err="1">
                <a:solidFill>
                  <a:schemeClr val="bg1"/>
                </a:solidFill>
              </a:rPr>
              <a:t>alert</a:t>
            </a:r>
            <a:r>
              <a:rPr lang="it-IT" sz="1400" dirty="0">
                <a:solidFill>
                  <a:schemeClr val="bg1"/>
                </a:solidFill>
              </a:rPr>
              <a:t>, confermano la loro disponibilità compilando un secondo modulo. Il sistema monitora in tempo reale il numero di addetti confermati per ciascuna richiesta, garantendo la privacy del disabile e notificandolo automaticamente solo quando uno o due addetti risultano presenti. Questa soluzione migliora l’efficienza operativa, la sicurezza e l’inclusività, riducendo al minimo l’intervento manuale</a:t>
            </a:r>
            <a:r>
              <a:rPr lang="it-IT" sz="1600" dirty="0">
                <a:solidFill>
                  <a:schemeClr val="bg1"/>
                </a:solidFill>
              </a:rPr>
              <a:t>.</a:t>
            </a:r>
          </a:p>
        </p:txBody>
      </p:sp>
      <p:sp>
        <p:nvSpPr>
          <p:cNvPr id="16" name="Rettangolo con angoli arrotondati 15">
            <a:extLst>
              <a:ext uri="{FF2B5EF4-FFF2-40B4-BE49-F238E27FC236}">
                <a16:creationId xmlns:a16="http://schemas.microsoft.com/office/drawing/2014/main" id="{3E4C2679-BDA4-1D7F-9D54-913F707556FC}"/>
              </a:ext>
            </a:extLst>
          </p:cNvPr>
          <p:cNvSpPr/>
          <p:nvPr/>
        </p:nvSpPr>
        <p:spPr>
          <a:xfrm>
            <a:off x="6904094" y="1052723"/>
            <a:ext cx="4310743" cy="555172"/>
          </a:xfrm>
          <a:prstGeom prst="roundRect">
            <a:avLst/>
          </a:prstGeom>
          <a:solidFill>
            <a:srgbClr val="0054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latin typeface="+mj-lt"/>
              </a:rPr>
              <a:t>Metodologie utilizzate</a:t>
            </a:r>
          </a:p>
        </p:txBody>
      </p:sp>
      <p:sp>
        <p:nvSpPr>
          <p:cNvPr id="2" name="CasellaDiTesto 1">
            <a:extLst>
              <a:ext uri="{FF2B5EF4-FFF2-40B4-BE49-F238E27FC236}">
                <a16:creationId xmlns:a16="http://schemas.microsoft.com/office/drawing/2014/main" id="{6D58525A-ED88-787F-0AF1-D3CFE6961FF4}"/>
              </a:ext>
            </a:extLst>
          </p:cNvPr>
          <p:cNvSpPr txBox="1"/>
          <p:nvPr/>
        </p:nvSpPr>
        <p:spPr>
          <a:xfrm>
            <a:off x="0" y="45480"/>
            <a:ext cx="12192000" cy="400110"/>
          </a:xfrm>
          <a:prstGeom prst="rect">
            <a:avLst/>
          </a:prstGeom>
          <a:noFill/>
        </p:spPr>
        <p:txBody>
          <a:bodyPr wrap="square" rtlCol="0">
            <a:spAutoFit/>
          </a:bodyPr>
          <a:lstStyle/>
          <a:p>
            <a:pPr algn="ctr"/>
            <a:r>
              <a:rPr lang="it-IT" sz="2000" b="1" dirty="0">
                <a:solidFill>
                  <a:schemeClr val="bg1"/>
                </a:solidFill>
                <a:latin typeface="+mj-lt"/>
              </a:rPr>
              <a:t>TEMA PERSONE FRAGILI: attività svolte</a:t>
            </a:r>
          </a:p>
        </p:txBody>
      </p:sp>
    </p:spTree>
    <p:extLst>
      <p:ext uri="{BB962C8B-B14F-4D97-AF65-F5344CB8AC3E}">
        <p14:creationId xmlns:p14="http://schemas.microsoft.com/office/powerpoint/2010/main" val="3856298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cx4="http://schemas.microsoft.com/office/drawing/2016/5/10/chartex" Requires="cx4">
          <p:graphicFrame>
            <p:nvGraphicFramePr>
              <p:cNvPr id="2" name="Grafico 1">
                <a:extLst>
                  <a:ext uri="{FF2B5EF4-FFF2-40B4-BE49-F238E27FC236}">
                    <a16:creationId xmlns:a16="http://schemas.microsoft.com/office/drawing/2014/main" id="{2DC8A4DD-BAB9-9E88-8179-C5E9FF086291}"/>
                  </a:ext>
                </a:extLst>
              </p:cNvPr>
              <p:cNvGraphicFramePr/>
              <p:nvPr>
                <p:extLst>
                  <p:ext uri="{D42A27DB-BD31-4B8C-83A1-F6EECF244321}">
                    <p14:modId xmlns:p14="http://schemas.microsoft.com/office/powerpoint/2010/main" val="2897977168"/>
                  </p:ext>
                </p:extLst>
              </p:nvPr>
            </p:nvGraphicFramePr>
            <p:xfrm>
              <a:off x="7081017" y="1340743"/>
              <a:ext cx="4828624" cy="4732384"/>
            </p:xfrm>
            <a:graphic>
              <a:graphicData uri="http://schemas.microsoft.com/office/drawing/2014/chartex">
                <cx:chart xmlns:cx="http://schemas.microsoft.com/office/drawing/2014/chartex" xmlns:r="http://schemas.openxmlformats.org/officeDocument/2006/relationships" r:id="rId2"/>
              </a:graphicData>
            </a:graphic>
          </p:graphicFrame>
        </mc:Choice>
        <mc:Fallback>
          <p:pic>
            <p:nvPicPr>
              <p:cNvPr id="2" name="Grafico 1">
                <a:extLst>
                  <a:ext uri="{FF2B5EF4-FFF2-40B4-BE49-F238E27FC236}">
                    <a16:creationId xmlns:a16="http://schemas.microsoft.com/office/drawing/2014/main" id="{2DC8A4DD-BAB9-9E88-8179-C5E9FF086291}"/>
                  </a:ext>
                </a:extLst>
              </p:cNvPr>
              <p:cNvPicPr>
                <a:picLocks noGrp="1" noRot="1" noChangeAspect="1" noMove="1" noResize="1" noEditPoints="1" noAdjustHandles="1" noChangeArrowheads="1" noChangeShapeType="1"/>
              </p:cNvPicPr>
              <p:nvPr/>
            </p:nvPicPr>
            <p:blipFill>
              <a:blip r:embed="rId3"/>
              <a:stretch>
                <a:fillRect/>
              </a:stretch>
            </p:blipFill>
            <p:spPr>
              <a:xfrm>
                <a:off x="7081017" y="1340743"/>
                <a:ext cx="4828624" cy="4732384"/>
              </a:xfrm>
              <a:prstGeom prst="rect">
                <a:avLst/>
              </a:prstGeom>
            </p:spPr>
          </p:pic>
        </mc:Fallback>
      </mc:AlternateContent>
      <p:sp>
        <p:nvSpPr>
          <p:cNvPr id="3" name="CasellaDiTesto 2">
            <a:extLst>
              <a:ext uri="{FF2B5EF4-FFF2-40B4-BE49-F238E27FC236}">
                <a16:creationId xmlns:a16="http://schemas.microsoft.com/office/drawing/2014/main" id="{87DCB541-F64A-E3E3-CF72-2E5D92951CB2}"/>
              </a:ext>
            </a:extLst>
          </p:cNvPr>
          <p:cNvSpPr txBox="1"/>
          <p:nvPr/>
        </p:nvSpPr>
        <p:spPr>
          <a:xfrm>
            <a:off x="0" y="0"/>
            <a:ext cx="12192000" cy="369332"/>
          </a:xfrm>
          <a:prstGeom prst="rect">
            <a:avLst/>
          </a:prstGeom>
          <a:solidFill>
            <a:srgbClr val="0070AD"/>
          </a:solidFill>
        </p:spPr>
        <p:txBody>
          <a:bodyPr wrap="square" rtlCol="0">
            <a:spAutoFit/>
          </a:bodyPr>
          <a:lstStyle>
            <a:defPPr>
              <a:defRPr lang="it-IT"/>
            </a:defPPr>
            <a:lvl1pPr algn="ctr"/>
          </a:lstStyle>
          <a:p>
            <a:r>
              <a:rPr lang="it-IT" b="1" dirty="0">
                <a:solidFill>
                  <a:schemeClr val="bg1"/>
                </a:solidFill>
              </a:rPr>
              <a:t>RISULTATI : tema persone fragili</a:t>
            </a:r>
          </a:p>
        </p:txBody>
      </p:sp>
      <p:graphicFrame>
        <p:nvGraphicFramePr>
          <p:cNvPr id="5" name="Tabella 4">
            <a:extLst>
              <a:ext uri="{FF2B5EF4-FFF2-40B4-BE49-F238E27FC236}">
                <a16:creationId xmlns:a16="http://schemas.microsoft.com/office/drawing/2014/main" id="{89889208-62A2-8373-3711-9653B540194A}"/>
              </a:ext>
            </a:extLst>
          </p:cNvPr>
          <p:cNvGraphicFramePr>
            <a:graphicFrameLocks noGrp="1"/>
          </p:cNvGraphicFramePr>
          <p:nvPr>
            <p:extLst>
              <p:ext uri="{D42A27DB-BD31-4B8C-83A1-F6EECF244321}">
                <p14:modId xmlns:p14="http://schemas.microsoft.com/office/powerpoint/2010/main" val="3046610476"/>
              </p:ext>
            </p:extLst>
          </p:nvPr>
        </p:nvGraphicFramePr>
        <p:xfrm>
          <a:off x="7141475" y="3166904"/>
          <a:ext cx="1601205" cy="2587343"/>
        </p:xfrm>
        <a:graphic>
          <a:graphicData uri="http://schemas.openxmlformats.org/drawingml/2006/table">
            <a:tbl>
              <a:tblPr/>
              <a:tblGrid>
                <a:gridCol w="871615">
                  <a:extLst>
                    <a:ext uri="{9D8B030D-6E8A-4147-A177-3AD203B41FA5}">
                      <a16:colId xmlns:a16="http://schemas.microsoft.com/office/drawing/2014/main" val="1077120692"/>
                    </a:ext>
                  </a:extLst>
                </a:gridCol>
                <a:gridCol w="729590">
                  <a:extLst>
                    <a:ext uri="{9D8B030D-6E8A-4147-A177-3AD203B41FA5}">
                      <a16:colId xmlns:a16="http://schemas.microsoft.com/office/drawing/2014/main" val="3766633678"/>
                    </a:ext>
                  </a:extLst>
                </a:gridCol>
              </a:tblGrid>
              <a:tr h="185149">
                <a:tc>
                  <a:txBody>
                    <a:bodyPr/>
                    <a:lstStyle/>
                    <a:p>
                      <a:pPr algn="l" fontAlgn="t"/>
                      <a:r>
                        <a:rPr lang="it-IT" sz="1000" b="1" dirty="0">
                          <a:effectLst/>
                        </a:rPr>
                        <a:t>SEDI</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t"/>
                      <a:r>
                        <a:rPr lang="it-IT" sz="1000" b="1" dirty="0">
                          <a:effectLst/>
                        </a:rPr>
                        <a:t>RISORSE</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6668740"/>
                  </a:ext>
                </a:extLst>
              </a:tr>
              <a:tr h="185149">
                <a:tc>
                  <a:txBody>
                    <a:bodyPr/>
                    <a:lstStyle/>
                    <a:p>
                      <a:pPr algn="l" fontAlgn="t"/>
                      <a:r>
                        <a:rPr lang="it-IT" sz="1000" dirty="0">
                          <a:effectLst/>
                        </a:rPr>
                        <a:t>Bologna</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2</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559537122"/>
                  </a:ext>
                </a:extLst>
              </a:tr>
              <a:tr h="185149">
                <a:tc>
                  <a:txBody>
                    <a:bodyPr/>
                    <a:lstStyle/>
                    <a:p>
                      <a:pPr algn="l" fontAlgn="t"/>
                      <a:r>
                        <a:rPr lang="it-IT" sz="1000" dirty="0">
                          <a:effectLst/>
                        </a:rPr>
                        <a:t>Genova</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1</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707465460"/>
                  </a:ext>
                </a:extLst>
              </a:tr>
              <a:tr h="185149">
                <a:tc>
                  <a:txBody>
                    <a:bodyPr/>
                    <a:lstStyle/>
                    <a:p>
                      <a:pPr algn="l" fontAlgn="t"/>
                      <a:r>
                        <a:rPr lang="it-IT" sz="1000" dirty="0">
                          <a:effectLst/>
                        </a:rPr>
                        <a:t>La Spezia</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2</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724464980"/>
                  </a:ext>
                </a:extLst>
              </a:tr>
              <a:tr h="185149">
                <a:tc>
                  <a:txBody>
                    <a:bodyPr/>
                    <a:lstStyle/>
                    <a:p>
                      <a:pPr algn="l" fontAlgn="t"/>
                      <a:r>
                        <a:rPr lang="it-IT" sz="1000" dirty="0">
                          <a:effectLst/>
                        </a:rPr>
                        <a:t>Marcon</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0</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2092585894"/>
                  </a:ext>
                </a:extLst>
              </a:tr>
              <a:tr h="185149">
                <a:tc>
                  <a:txBody>
                    <a:bodyPr/>
                    <a:lstStyle/>
                    <a:p>
                      <a:pPr algn="l" fontAlgn="t"/>
                      <a:r>
                        <a:rPr lang="it-IT" sz="1000" dirty="0">
                          <a:effectLst/>
                        </a:rPr>
                        <a:t>Modena</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2</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4172717031"/>
                  </a:ext>
                </a:extLst>
              </a:tr>
              <a:tr h="185149">
                <a:tc>
                  <a:txBody>
                    <a:bodyPr/>
                    <a:lstStyle/>
                    <a:p>
                      <a:pPr algn="l" fontAlgn="t"/>
                      <a:r>
                        <a:rPr lang="it-IT" sz="1000" dirty="0">
                          <a:effectLst/>
                        </a:rPr>
                        <a:t>Milano</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12</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1500977267"/>
                  </a:ext>
                </a:extLst>
              </a:tr>
              <a:tr h="185149">
                <a:tc>
                  <a:txBody>
                    <a:bodyPr/>
                    <a:lstStyle/>
                    <a:p>
                      <a:pPr algn="l" fontAlgn="t"/>
                      <a:r>
                        <a:rPr lang="it-IT" sz="1000" dirty="0">
                          <a:effectLst/>
                        </a:rPr>
                        <a:t>Napoli</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2</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1613350508"/>
                  </a:ext>
                </a:extLst>
              </a:tr>
              <a:tr h="185149">
                <a:tc>
                  <a:txBody>
                    <a:bodyPr/>
                    <a:lstStyle/>
                    <a:p>
                      <a:pPr algn="l" fontAlgn="t"/>
                      <a:r>
                        <a:rPr lang="it-IT" sz="1000" dirty="0">
                          <a:effectLst/>
                        </a:rPr>
                        <a:t>Piacenza</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1</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3028790386"/>
                  </a:ext>
                </a:extLst>
              </a:tr>
              <a:tr h="185149">
                <a:tc>
                  <a:txBody>
                    <a:bodyPr/>
                    <a:lstStyle/>
                    <a:p>
                      <a:pPr algn="l" fontAlgn="t"/>
                      <a:r>
                        <a:rPr lang="it-IT" sz="1000" dirty="0">
                          <a:effectLst/>
                        </a:rPr>
                        <a:t>Roma</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10</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848287324"/>
                  </a:ext>
                </a:extLst>
              </a:tr>
              <a:tr h="185149">
                <a:tc>
                  <a:txBody>
                    <a:bodyPr/>
                    <a:lstStyle/>
                    <a:p>
                      <a:pPr algn="l" fontAlgn="t"/>
                      <a:r>
                        <a:rPr lang="it-IT" sz="1000" dirty="0">
                          <a:effectLst/>
                        </a:rPr>
                        <a:t>Torino</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tc>
                  <a:txBody>
                    <a:bodyPr/>
                    <a:lstStyle/>
                    <a:p>
                      <a:pPr algn="l" fontAlgn="t"/>
                      <a:r>
                        <a:rPr lang="it-IT" sz="1000" dirty="0">
                          <a:effectLst/>
                        </a:rPr>
                        <a:t>3</a:t>
                      </a:r>
                    </a:p>
                  </a:txBody>
                  <a:tcPr marL="66251" marR="44167" marT="44167" marB="3864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val="2360489415"/>
                  </a:ext>
                </a:extLst>
              </a:tr>
            </a:tbl>
          </a:graphicData>
        </a:graphic>
      </p:graphicFrame>
      <p:sp>
        <p:nvSpPr>
          <p:cNvPr id="8" name="CasellaDiTesto 7">
            <a:extLst>
              <a:ext uri="{FF2B5EF4-FFF2-40B4-BE49-F238E27FC236}">
                <a16:creationId xmlns:a16="http://schemas.microsoft.com/office/drawing/2014/main" id="{1982AD6B-33E2-36BA-12FB-FE4F3A16FD71}"/>
              </a:ext>
            </a:extLst>
          </p:cNvPr>
          <p:cNvSpPr txBox="1"/>
          <p:nvPr/>
        </p:nvSpPr>
        <p:spPr>
          <a:xfrm>
            <a:off x="60457" y="2147309"/>
            <a:ext cx="7020560" cy="3925818"/>
          </a:xfrm>
          <a:prstGeom prst="rect">
            <a:avLst/>
          </a:prstGeom>
          <a:noFill/>
        </p:spPr>
        <p:txBody>
          <a:bodyPr wrap="square">
            <a:spAutoFit/>
          </a:bodyPr>
          <a:lstStyle/>
          <a:p>
            <a:pPr algn="ctr">
              <a:lnSpc>
                <a:spcPct val="150000"/>
              </a:lnSpc>
            </a:pPr>
            <a:r>
              <a:rPr lang="it-IT" sz="1400" b="0" i="0" dirty="0">
                <a:solidFill>
                  <a:schemeClr val="bg1"/>
                </a:solidFill>
                <a:effectLst/>
              </a:rPr>
              <a:t>A seguito dell’introduzione della procedura di prenotazione dedicata alle persone con fragilità, si è registrato un significativo incremento nel numero di prenotazioni effettuate per </a:t>
            </a:r>
            <a:r>
              <a:rPr lang="it-IT" sz="1400" dirty="0">
                <a:solidFill>
                  <a:schemeClr val="bg1"/>
                </a:solidFill>
              </a:rPr>
              <a:t>recarsi in sicurezza</a:t>
            </a:r>
            <a:r>
              <a:rPr lang="it-IT" sz="1400" b="0" i="0" dirty="0">
                <a:solidFill>
                  <a:schemeClr val="bg1"/>
                </a:solidFill>
                <a:effectLst/>
              </a:rPr>
              <a:t> presso le</a:t>
            </a:r>
            <a:r>
              <a:rPr lang="it-IT" sz="1400" dirty="0">
                <a:solidFill>
                  <a:schemeClr val="bg1"/>
                </a:solidFill>
              </a:rPr>
              <a:t> nostre</a:t>
            </a:r>
            <a:r>
              <a:rPr lang="it-IT" sz="1400" b="0" i="0" dirty="0">
                <a:solidFill>
                  <a:schemeClr val="bg1"/>
                </a:solidFill>
                <a:effectLst/>
              </a:rPr>
              <a:t> sedi. </a:t>
            </a:r>
          </a:p>
          <a:p>
            <a:pPr algn="ctr">
              <a:lnSpc>
                <a:spcPct val="150000"/>
              </a:lnSpc>
            </a:pPr>
            <a:r>
              <a:rPr lang="it-IT" sz="1400" b="0" i="0" dirty="0">
                <a:solidFill>
                  <a:schemeClr val="bg1"/>
                </a:solidFill>
                <a:effectLst/>
              </a:rPr>
              <a:t>In particolare, si evidenzia un aumento dell’80% delle presenze gestite tramite prenotazione presso le sedi principali di </a:t>
            </a:r>
            <a:r>
              <a:rPr lang="it-IT" sz="1400" b="1" i="0" u="sng" dirty="0">
                <a:solidFill>
                  <a:schemeClr val="bg1"/>
                </a:solidFill>
                <a:effectLst/>
              </a:rPr>
              <a:t>Roma e Milano</a:t>
            </a:r>
            <a:r>
              <a:rPr lang="it-IT" sz="1400" b="0" i="0" dirty="0">
                <a:solidFill>
                  <a:schemeClr val="bg1"/>
                </a:solidFill>
                <a:effectLst/>
              </a:rPr>
              <a:t>. </a:t>
            </a:r>
          </a:p>
          <a:p>
            <a:pPr algn="ctr">
              <a:lnSpc>
                <a:spcPct val="150000"/>
              </a:lnSpc>
            </a:pPr>
            <a:r>
              <a:rPr lang="it-IT" sz="1400" b="0" i="0" dirty="0">
                <a:solidFill>
                  <a:schemeClr val="bg1"/>
                </a:solidFill>
                <a:effectLst/>
              </a:rPr>
              <a:t>Questo dato conferma l’efficacia dell’iniziativa nel facilitare l’accesso ai servizi per le persone fragili. </a:t>
            </a:r>
          </a:p>
          <a:p>
            <a:pPr algn="ctr">
              <a:lnSpc>
                <a:spcPct val="150000"/>
              </a:lnSpc>
            </a:pPr>
            <a:r>
              <a:rPr lang="it-IT" sz="1400" b="0" i="0" dirty="0">
                <a:solidFill>
                  <a:schemeClr val="bg1"/>
                </a:solidFill>
                <a:effectLst/>
              </a:rPr>
              <a:t>Inoltre, abbiamo ricevuto numerosi riscontri positivi da parte degli utenti, che hanno apprezzato la presenza di personale altamente formato per il primo soccorso, in grado di rispondere in modo adeguato alle loro specifiche esigenze. </a:t>
            </a:r>
          </a:p>
          <a:p>
            <a:pPr algn="ctr">
              <a:lnSpc>
                <a:spcPct val="150000"/>
              </a:lnSpc>
            </a:pPr>
            <a:r>
              <a:rPr lang="it-IT" sz="1400" b="0" i="0" dirty="0">
                <a:solidFill>
                  <a:schemeClr val="bg1"/>
                </a:solidFill>
                <a:effectLst/>
              </a:rPr>
              <a:t>Attualmente, il sistema gestisce circa </a:t>
            </a:r>
            <a:r>
              <a:rPr lang="it-IT" sz="1400" b="1" u="sng" dirty="0">
                <a:solidFill>
                  <a:schemeClr val="bg1"/>
                </a:solidFill>
              </a:rPr>
              <a:t>12</a:t>
            </a:r>
            <a:r>
              <a:rPr lang="it-IT" sz="1400" b="1" i="0" u="sng" dirty="0">
                <a:solidFill>
                  <a:schemeClr val="bg1"/>
                </a:solidFill>
                <a:effectLst/>
              </a:rPr>
              <a:t>0 richieste di prenotazione </a:t>
            </a:r>
            <a:r>
              <a:rPr lang="it-IT" sz="1400" b="0" i="0" dirty="0">
                <a:solidFill>
                  <a:schemeClr val="bg1"/>
                </a:solidFill>
                <a:effectLst/>
              </a:rPr>
              <a:t>al mese su scala nazionale, rivolgendosi a un totale complessiv</a:t>
            </a:r>
            <a:r>
              <a:rPr lang="it-IT" sz="1400" dirty="0">
                <a:solidFill>
                  <a:schemeClr val="bg1"/>
                </a:solidFill>
              </a:rPr>
              <a:t>o</a:t>
            </a:r>
            <a:r>
              <a:rPr lang="it-IT" sz="1400" b="0" i="0" dirty="0">
                <a:solidFill>
                  <a:schemeClr val="bg1"/>
                </a:solidFill>
                <a:effectLst/>
              </a:rPr>
              <a:t> </a:t>
            </a:r>
            <a:r>
              <a:rPr lang="it-IT" sz="1400" b="1" i="0" u="sng" dirty="0">
                <a:solidFill>
                  <a:schemeClr val="bg1"/>
                </a:solidFill>
                <a:effectLst/>
              </a:rPr>
              <a:t>di 35 persone con fragilità</a:t>
            </a:r>
            <a:r>
              <a:rPr lang="it-IT" sz="1400" b="0" i="0" u="sng" dirty="0">
                <a:solidFill>
                  <a:schemeClr val="bg1"/>
                </a:solidFill>
                <a:effectLst/>
              </a:rPr>
              <a:t>.</a:t>
            </a:r>
            <a:endParaRPr lang="it-IT" sz="1400" u="sng" dirty="0">
              <a:solidFill>
                <a:schemeClr val="bg1"/>
              </a:solidFill>
            </a:endParaRPr>
          </a:p>
        </p:txBody>
      </p:sp>
      <p:sp>
        <p:nvSpPr>
          <p:cNvPr id="9" name="CasellaDiTesto 8">
            <a:extLst>
              <a:ext uri="{FF2B5EF4-FFF2-40B4-BE49-F238E27FC236}">
                <a16:creationId xmlns:a16="http://schemas.microsoft.com/office/drawing/2014/main" id="{1BADA0F2-250A-47AD-D655-140B6573EA09}"/>
              </a:ext>
            </a:extLst>
          </p:cNvPr>
          <p:cNvSpPr txBox="1"/>
          <p:nvPr/>
        </p:nvSpPr>
        <p:spPr>
          <a:xfrm>
            <a:off x="1174236" y="1340743"/>
            <a:ext cx="5045445" cy="523220"/>
          </a:xfrm>
          <a:prstGeom prst="rect">
            <a:avLst/>
          </a:prstGeom>
          <a:noFill/>
          <a:ln>
            <a:solidFill>
              <a:schemeClr val="bg1"/>
            </a:solidFill>
          </a:ln>
        </p:spPr>
        <p:txBody>
          <a:bodyPr wrap="square" rtlCol="0">
            <a:spAutoFit/>
          </a:bodyPr>
          <a:lstStyle/>
          <a:p>
            <a:pPr algn="ctr"/>
            <a:r>
              <a:rPr lang="it-IT" sz="1400" dirty="0">
                <a:solidFill>
                  <a:schemeClr val="bg1"/>
                </a:solidFill>
              </a:rPr>
              <a:t>DISTRIBUZIONE DELLE RISORSE CON FRAGILITA’ SUL TERRITORIO NAZIONALE</a:t>
            </a:r>
          </a:p>
        </p:txBody>
      </p:sp>
    </p:spTree>
    <p:extLst>
      <p:ext uri="{BB962C8B-B14F-4D97-AF65-F5344CB8AC3E}">
        <p14:creationId xmlns:p14="http://schemas.microsoft.com/office/powerpoint/2010/main" val="298902376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3_Capgemini Master 2021">
  <a:themeElements>
    <a:clrScheme name="Capgemini 2021">
      <a:dk1>
        <a:sysClr val="windowText" lastClr="000000"/>
      </a:dk1>
      <a:lt1>
        <a:srgbClr val="FFFFFF"/>
      </a:lt1>
      <a:dk2>
        <a:srgbClr val="000000"/>
      </a:dk2>
      <a:lt2>
        <a:srgbClr val="ECECEC"/>
      </a:lt2>
      <a:accent1>
        <a:srgbClr val="0070AD"/>
      </a:accent1>
      <a:accent2>
        <a:srgbClr val="12ABDB"/>
      </a:accent2>
      <a:accent3>
        <a:srgbClr val="2B0A3D"/>
      </a:accent3>
      <a:accent4>
        <a:srgbClr val="272936"/>
      </a:accent4>
      <a:accent5>
        <a:srgbClr val="0F878A"/>
      </a:accent5>
      <a:accent6>
        <a:srgbClr val="14596B"/>
      </a:accent6>
      <a:hlink>
        <a:srgbClr val="00929B"/>
      </a:hlink>
      <a:folHlink>
        <a:srgbClr val="00E6E3"/>
      </a:folHlink>
    </a:clrScheme>
    <a:fontScheme name="Capgemini 2021">
      <a:majorFont>
        <a:latin typeface="Ubuntu Medium"/>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sz="1600" dirty="0" err="1"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ésentation11" id="{18B0FA0E-52BA-4F3F-B2FD-88B4C8061DF8}" vid="{6634CB38-2CA3-42B5-9F43-E11F89D9B245}"/>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76a2ae5a-9f00-4f6b-95ed-5d33d77c4d61}" enabled="0" method="" siteId="{76a2ae5a-9f00-4f6b-95ed-5d33d77c4d61}" removed="1"/>
</clbl:labelList>
</file>

<file path=docProps/app.xml><?xml version="1.0" encoding="utf-8"?>
<Properties xmlns="http://schemas.openxmlformats.org/officeDocument/2006/extended-properties" xmlns:vt="http://schemas.openxmlformats.org/officeDocument/2006/docPropsVTypes">
  <TotalTime>748</TotalTime>
  <Words>2131</Words>
  <Application>Microsoft Office PowerPoint</Application>
  <PresentationFormat>Widescreen</PresentationFormat>
  <Paragraphs>183</Paragraphs>
  <Slides>10</Slides>
  <Notes>2</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8" baseType="lpstr">
      <vt:lpstr>Aptos</vt:lpstr>
      <vt:lpstr>Arial</vt:lpstr>
      <vt:lpstr>Segoe Sans</vt:lpstr>
      <vt:lpstr>Ubuntu</vt:lpstr>
      <vt:lpstr>Ubuntu Medium</vt:lpstr>
      <vt:lpstr>Wingdings</vt:lpstr>
      <vt:lpstr>3_Capgemini Master 2021</vt:lpstr>
      <vt:lpstr>think-cell Slide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Capgemini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Ranuschio, Antonio</dc:creator>
  <cp:lastModifiedBy>Di Gennaro, Luca</cp:lastModifiedBy>
  <cp:revision>8</cp:revision>
  <dcterms:created xsi:type="dcterms:W3CDTF">2025-06-06T09:06:13Z</dcterms:created>
  <dcterms:modified xsi:type="dcterms:W3CDTF">2025-06-26T09:02:38Z</dcterms:modified>
</cp:coreProperties>
</file>