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16" r:id="rId3"/>
    <p:sldId id="2147480460" r:id="rId4"/>
    <p:sldId id="2147480453" r:id="rId5"/>
    <p:sldId id="2147480464" r:id="rId6"/>
    <p:sldId id="2147480451" r:id="rId7"/>
    <p:sldId id="413" r:id="rId8"/>
    <p:sldId id="2147480462" r:id="rId9"/>
    <p:sldId id="407" r:id="rId10"/>
    <p:sldId id="4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Slides" id="{0E0A91F0-38B5-BC42-82EA-7ED1093A277E}">
          <p14:sldIdLst>
            <p14:sldId id="256"/>
            <p14:sldId id="416"/>
            <p14:sldId id="2147480460"/>
            <p14:sldId id="2147480453"/>
            <p14:sldId id="2147480464"/>
            <p14:sldId id="2147480451"/>
            <p14:sldId id="413"/>
            <p14:sldId id="2147480462"/>
            <p14:sldId id="407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A328A"/>
    <a:srgbClr val="0E2B63"/>
    <a:srgbClr val="004F9F"/>
    <a:srgbClr val="00B1EB"/>
    <a:srgbClr val="FBBA00"/>
    <a:srgbClr val="50AF47"/>
    <a:srgbClr val="2E6BE1"/>
    <a:srgbClr val="EEECE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0F450-7B6F-4204-92AD-5EB77DC08193}" v="2049" dt="2025-06-30T17:13:52.416"/>
    <p1510:client id="{23CC1B34-74CF-7AC1-A218-0F433F1DD78A}" v="147" dt="2025-06-30T15:43:47.179"/>
    <p1510:client id="{49929EB2-A5F9-E5D6-E2BA-305309F60AB1}" v="16" dt="2025-06-30T15:41:58.273"/>
    <p1510:client id="{B2B7D2D6-8540-4847-BE50-C56F1DD0A5B8}" v="826" dt="2025-06-30T17:28:05.890"/>
    <p1510:client id="{D2D5B55C-AEC2-9D8B-6E2B-247DA9AD3B0C}" v="26" dt="2025-06-30T17:17:59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15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1BB11C-9055-1942-9762-7E3ED62387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ontserrat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15E2-C8D8-3C47-9D81-8A7A4D747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B398-90F2-6E4B-BFE0-F9E02E1BC912}" type="datetimeFigureOut">
              <a:rPr lang="en-GB" smtClean="0">
                <a:latin typeface="Montserrat" panose="00000500000000000000" pitchFamily="50" charset="0"/>
              </a:rPr>
              <a:t>30/06/2025</a:t>
            </a:fld>
            <a:endParaRPr lang="en-GB">
              <a:latin typeface="Montserrat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393F-0970-6A45-B4F9-A3BFED26B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ontserrat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A6073-6343-574E-9202-17F227C62E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DC305-8675-4940-AD62-D9B01F51BE52}" type="slidenum">
              <a:rPr lang="en-GB" smtClean="0">
                <a:latin typeface="Montserrat" panose="00000500000000000000" pitchFamily="50" charset="0"/>
              </a:rPr>
              <a:t>‹#›</a:t>
            </a:fld>
            <a:endParaRPr lang="en-GB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9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50" charset="0"/>
              </a:defRPr>
            </a:lvl1pPr>
          </a:lstStyle>
          <a:p>
            <a:fld id="{43B94849-6F3F-B544-B946-FDB57CF03D1F}" type="datetimeFigureOut">
              <a:rPr lang="en-GB" smtClean="0"/>
              <a:pPr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50" charset="0"/>
              </a:defRPr>
            </a:lvl1pPr>
          </a:lstStyle>
          <a:p>
            <a:fld id="{4861723C-7720-FF4A-B51C-59A4DFEFBC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5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Incidenti in itinere – Tamponamento ad AM mentre era fermo al casello autostradale, caduta di collega HQ che era in bici e si trovava su strisce con semaforo verde e un’auto lo ha fatto cadere invadendo la corsia e spingendolo a terra.</a:t>
            </a:r>
          </a:p>
          <a:p>
            <a:r>
              <a:rPr lang="it-IT" err="1"/>
              <a:t>Near</a:t>
            </a:r>
            <a:r>
              <a:rPr lang="it-IT"/>
              <a:t> misses più frequenti – Tamponamento subito ed effettuato, urto durante manovra di parcheggio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1723C-7720-FF4A-B51C-59A4DFEFBC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4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1723C-7720-FF4A-B51C-59A4DFEFBC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1723C-7720-FF4A-B51C-59A4DFEFBC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88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Placeho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C4BF47A-48B0-4F99-ADE7-11AE94F9E6B4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CBA32E19-49DB-D142-A49A-FF6A4EDB14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800" y="0"/>
            <a:ext cx="12193800" cy="459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/>
              <a:t>Add image then ‘Send to Back’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78BC74-9A35-9E44-98AB-0D422928F295}"/>
              </a:ext>
            </a:extLst>
          </p:cNvPr>
          <p:cNvGrpSpPr/>
          <p:nvPr userDrawn="1"/>
        </p:nvGrpSpPr>
        <p:grpSpPr>
          <a:xfrm>
            <a:off x="-900" y="4585600"/>
            <a:ext cx="12193800" cy="2094600"/>
            <a:chOff x="-900" y="4585600"/>
            <a:chExt cx="12193800" cy="20946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E42CD08-AC06-9B4C-A208-E2235BD1EE9B}"/>
                </a:ext>
              </a:extLst>
            </p:cNvPr>
            <p:cNvSpPr/>
            <p:nvPr userDrawn="1"/>
          </p:nvSpPr>
          <p:spPr>
            <a:xfrm>
              <a:off x="-900" y="4666019"/>
              <a:ext cx="12193800" cy="2014181"/>
            </a:xfrm>
            <a:prstGeom prst="rect">
              <a:avLst/>
            </a:pr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16D25D-1866-8741-89E2-FD25A9830067}"/>
                </a:ext>
              </a:extLst>
            </p:cNvPr>
            <p:cNvSpPr/>
            <p:nvPr userDrawn="1"/>
          </p:nvSpPr>
          <p:spPr>
            <a:xfrm>
              <a:off x="-900" y="4585600"/>
              <a:ext cx="121938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Subtitle 2">
            <a:extLst>
              <a:ext uri="{FF2B5EF4-FFF2-40B4-BE49-F238E27FC236}">
                <a16:creationId xmlns:a16="http://schemas.microsoft.com/office/drawing/2014/main" id="{108E6D94-A2A5-CD4A-BBEF-3561B8D77E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4002" y="4673098"/>
            <a:ext cx="6901326" cy="365004"/>
          </a:xfrm>
        </p:spPr>
        <p:txBody>
          <a:bodyPr lIns="0" tIns="0" rIns="0" bIns="0" anchor="ctr">
            <a:noAutofit/>
          </a:bodyPr>
          <a:lstStyle>
            <a:lvl1pPr marL="0" indent="0" algn="l"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Place your subtitle here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C006956-714B-7440-A2FC-600D98860B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935" y="1394084"/>
            <a:ext cx="6901326" cy="3007141"/>
          </a:xfr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spc="-15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Place presentation title here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4662876D-27A8-DB45-B39D-DA925DAF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5008" y="4675815"/>
            <a:ext cx="1519391" cy="35957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tserrat" panose="020B0604020202020204" pitchFamily="34" charset="0"/>
              <a:buNone/>
              <a:defRPr lang="en-GB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E9194-0F7E-B147-9942-B1B4FEA243DD}" type="datetime4">
              <a:rPr lang="en-GB" smtClean="0"/>
              <a:t>30 June 2025</a:t>
            </a:fld>
            <a:endParaRPr lang="en-GB"/>
          </a:p>
        </p:txBody>
      </p:sp>
      <p:grpSp>
        <p:nvGrpSpPr>
          <p:cNvPr id="33" name="Graphic 29">
            <a:extLst>
              <a:ext uri="{FF2B5EF4-FFF2-40B4-BE49-F238E27FC236}">
                <a16:creationId xmlns:a16="http://schemas.microsoft.com/office/drawing/2014/main" id="{EE48FD84-B354-40E6-B3CB-567735873DF4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CE69665-1E2B-47E0-A509-9521A234575A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53A3DA6-C590-4F04-8783-C0832E6A1B1A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7E60AF-4A61-49A1-A00D-973F4DAA2A20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9B9E9E6-A7F5-4930-AB8B-1D72286B6E71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CAF79A-8D5E-4855-9B5A-9EF9D6CB7EA6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2D6014-BC98-4692-91B9-553978633CD8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9D8D101-57EA-42FC-BE13-801F1160C7CA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EBBC35-C672-4CED-9CBD-FD9D972F04F3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8ABB6FC-078B-4672-8B7F-A06A05DB3DC9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944B1E6E-662E-4643-8911-866B220E9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46" y="5958522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2Col Dark Blue - EXCEPTIONAL USE OF HORIZON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BC8290-DFDF-DF4B-AC66-B11D38FB3855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11" name="Content Placeholder 31">
            <a:extLst>
              <a:ext uri="{FF2B5EF4-FFF2-40B4-BE49-F238E27FC236}">
                <a16:creationId xmlns:a16="http://schemas.microsoft.com/office/drawing/2014/main" id="{1E2E3520-D247-4546-8142-783BFBBACD6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0736" y="1302185"/>
            <a:ext cx="486044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31">
            <a:extLst>
              <a:ext uri="{FF2B5EF4-FFF2-40B4-BE49-F238E27FC236}">
                <a16:creationId xmlns:a16="http://schemas.microsoft.com/office/drawing/2014/main" id="{3DDE32D6-44C5-3A46-946D-43A0D407A9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60826" y="1302185"/>
            <a:ext cx="486566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6" name="Graphic 29">
            <a:extLst>
              <a:ext uri="{FF2B5EF4-FFF2-40B4-BE49-F238E27FC236}">
                <a16:creationId xmlns:a16="http://schemas.microsoft.com/office/drawing/2014/main" id="{265B98E4-C424-49BC-B5EA-530C90DDD365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6CE468-1381-46CE-8B9F-34729F9291CB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084BD6-968A-43AC-8421-21EDD0D1EEA9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FF5A06-BEA3-43DA-8A00-D9BDF9FA363D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982D835-2C46-47CF-99C0-B589852DB4A1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FD80F1-3C65-4794-85CA-18F68115E6AD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ECAA1D-68D1-415C-B68D-6956FC0A9A7E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919DFC-294E-4C1E-A66D-5FFA7395562A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C61449A-F687-477A-93B5-7E45CBE08403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5919FA-87D9-4AA9-A177-88E239DB99EC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8040FE97-4332-4FB8-B3E7-1626B7286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4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2Col Mid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BC8290-DFDF-DF4B-AC66-B11D38FB3855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11" name="Content Placeholder 31">
            <a:extLst>
              <a:ext uri="{FF2B5EF4-FFF2-40B4-BE49-F238E27FC236}">
                <a16:creationId xmlns:a16="http://schemas.microsoft.com/office/drawing/2014/main" id="{1E2E3520-D247-4546-8142-783BFBBACD6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0736" y="1302185"/>
            <a:ext cx="486044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31">
            <a:extLst>
              <a:ext uri="{FF2B5EF4-FFF2-40B4-BE49-F238E27FC236}">
                <a16:creationId xmlns:a16="http://schemas.microsoft.com/office/drawing/2014/main" id="{3DDE32D6-44C5-3A46-946D-43A0D407A9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60826" y="1302185"/>
            <a:ext cx="486566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6" name="Graphic 29">
            <a:extLst>
              <a:ext uri="{FF2B5EF4-FFF2-40B4-BE49-F238E27FC236}">
                <a16:creationId xmlns:a16="http://schemas.microsoft.com/office/drawing/2014/main" id="{368AD50A-FFD2-4BD2-A5DF-ED2D5DD840C9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5E95B2-74B7-4A13-98E4-D48B1C56F644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76E60A-0C1A-4BDA-8A65-91DED377C221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BCF574-A99B-4764-8AD4-11B0FD6B9619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9969FC7-34B4-4E3A-B090-C662EB56AD39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ED931B-1B6A-4F19-9681-ED9231C7C39E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9F2B2D-4BAA-4777-A833-2CC16ADC4ECE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EE12B12-63F5-44EA-82E7-7723B4E022D9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0CBCC04-CEC8-471D-A8AC-9FAEBDAA41EC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5A182E-06BD-4947-9EF6-FD501835A009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6488650E-C91D-43F0-86B6-4F612B9B4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01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2Col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BC8290-DFDF-DF4B-AC66-B11D38FB3855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12" name="Content Placeholder 31">
            <a:extLst>
              <a:ext uri="{FF2B5EF4-FFF2-40B4-BE49-F238E27FC236}">
                <a16:creationId xmlns:a16="http://schemas.microsoft.com/office/drawing/2014/main" id="{054B18A6-E541-2642-B3BE-B792A0DC82E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0736" y="1302185"/>
            <a:ext cx="486044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31">
            <a:extLst>
              <a:ext uri="{FF2B5EF4-FFF2-40B4-BE49-F238E27FC236}">
                <a16:creationId xmlns:a16="http://schemas.microsoft.com/office/drawing/2014/main" id="{CB7B91E9-3DE4-0A4C-9FF3-BC586CAF8C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60826" y="1302185"/>
            <a:ext cx="486566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6" name="Graphic 29">
            <a:extLst>
              <a:ext uri="{FF2B5EF4-FFF2-40B4-BE49-F238E27FC236}">
                <a16:creationId xmlns:a16="http://schemas.microsoft.com/office/drawing/2014/main" id="{403496DA-4B60-4EC7-B97F-610846336B1D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BD2288-1936-48A1-94DF-FB90A0B84ED8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B36DBDF-69F7-4A90-B864-0626A1F31E3F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61C048-C5D3-41A2-A922-4A8DE564A1FE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AE5DDC-6849-40E5-8D1F-0BBCEF47ADE7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86991C5-D8E9-49E6-A6E6-7B4C13F0A6AC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943A54-B742-4664-9FCE-21F5FD45F81C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C3BE1-F91E-4754-A6EA-C3D0AC64A2E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973CF3D-91A7-4D6C-B8D2-1106112B9B68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9F86F3-C107-44F2-8727-DD1ED82F6832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D81C87F6-4DBF-4348-83A6-6B2F1FEAD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2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472ACB-CD3C-5C4D-9F8B-32DDBA84D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3234" y="1289729"/>
            <a:ext cx="4287218" cy="852728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AC4116-58BA-4F40-9AE9-8129068E9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3235" y="2147457"/>
            <a:ext cx="4287217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BE1EF4-16FE-4221-BB59-18129244B0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1"/>
            <a:ext cx="6368808" cy="63396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 here</a:t>
            </a:r>
          </a:p>
        </p:txBody>
      </p:sp>
      <p:grpSp>
        <p:nvGrpSpPr>
          <p:cNvPr id="24" name="Graphic 29">
            <a:extLst>
              <a:ext uri="{FF2B5EF4-FFF2-40B4-BE49-F238E27FC236}">
                <a16:creationId xmlns:a16="http://schemas.microsoft.com/office/drawing/2014/main" id="{8AB19E78-9B50-4310-A188-915704513881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B1BA6B-21A2-4917-91C0-176A7C62881E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38ED39-7638-427F-8F13-BEE5C8C057E2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7E38D95-4A74-437B-AB53-3EF5A9719912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034F776-B8EB-4980-B595-2DED60B943E9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27B3FD-870E-4EE5-8160-063F7D2FAD5E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4E449A-A069-46BE-BAC6-BD7232EE7F00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2DED21-0451-4D01-BE92-D7395316005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4FB572-CE76-422A-8E8D-BB54F238D75E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FF3D18-E80F-430A-B525-265F7064FF7B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BB3AA11E-F280-4F03-894D-90E0BFBA5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L Dark Blue - EXCEPTIONAL USE OF HORIZON 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921CC73-5EB2-DB4C-83C0-4C669DDF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3234" y="1289729"/>
            <a:ext cx="4287218" cy="852728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E85DFEB-C718-A84F-8CA5-B8CF784BA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3235" y="2147457"/>
            <a:ext cx="4287217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4E4A0D-3BF2-4A4A-B967-7ED94875996E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57026FB-1603-4956-B9DF-81C5E0CA87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368808" cy="66888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 here</a:t>
            </a:r>
          </a:p>
        </p:txBody>
      </p: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06EEEE8B-7204-4BC1-94C8-B8C3600F3EB0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078642-91BA-467A-BBB4-7EDF7792C277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A72CD8-93D2-4082-A0DD-FC9834D5FBC9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2D2671-E7D9-48BE-9309-9811CA8D713E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048B7A-23D9-475C-AFB5-8B1AAF97A594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8786ED-2B53-4546-95E8-F9A6461339DF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F5B9FC-3020-44A1-B5AF-3631CB2FB71D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C9467D-2B7E-46DF-9E65-D7E7F2466485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C10AFA-747A-4D66-B70B-FEE9E32AC65A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FEC9C3-9EC9-402C-9524-33873DDF2250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9422861B-B004-4DC2-BA15-A82FDFCB8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8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L Mid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921CC73-5EB2-DB4C-83C0-4C669DDF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3234" y="1289729"/>
            <a:ext cx="4287218" cy="852728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E85DFEB-C718-A84F-8CA5-B8CF784BA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3235" y="2147457"/>
            <a:ext cx="4287217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313B35-A344-6F43-97F9-E8EC20478E6F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39ACC565-BD85-5B4E-8080-AD69D40326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1"/>
            <a:ext cx="6368808" cy="63396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 here</a:t>
            </a:r>
          </a:p>
        </p:txBody>
      </p:sp>
      <p:grpSp>
        <p:nvGrpSpPr>
          <p:cNvPr id="11" name="Graphic 29">
            <a:extLst>
              <a:ext uri="{FF2B5EF4-FFF2-40B4-BE49-F238E27FC236}">
                <a16:creationId xmlns:a16="http://schemas.microsoft.com/office/drawing/2014/main" id="{FC404933-F4F4-40E6-870F-3AC1A04874BD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8599E3-AEBA-4F7E-AB7B-AFD26485B8EC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E1C538-3253-47FD-9FD1-738E40E8AF83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460890-3D3E-4986-91BE-84A4FE43F653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EF9A03-1138-4C7B-ADBC-F8690A78A39B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734D753-14B2-4E75-AB08-F651ED481601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4E4CA-085A-491C-97CE-8162FFDD4FBE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8193C8-9326-4E8D-A063-5031A7450D01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9C98CE1-9BC5-4C0C-9932-FBD7D54DA2A2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FB860C-63AB-4035-9F88-A463E5806F48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5F75D193-B8A2-4717-B033-16AF7D462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L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921CC73-5EB2-DB4C-83C0-4C669DDF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3234" y="1289729"/>
            <a:ext cx="4287218" cy="852728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E85DFEB-C718-A84F-8CA5-B8CF784BA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3235" y="2147457"/>
            <a:ext cx="4287217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A8870A-0D4F-5546-81D6-3808A9268685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225C31-0074-4BB8-AC14-96FB49F09B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1"/>
            <a:ext cx="6368808" cy="63396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 here</a:t>
            </a:r>
          </a:p>
        </p:txBody>
      </p: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1804DD29-44DC-4AE2-9204-E5CE28460110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1C394C-140C-4CF4-B0EA-68C00F51F5BC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EDCCCB-1316-4998-95A3-3E8B26415348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EB3CF6-335D-49E3-8A89-3A350D1E6A87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EB1DCF-B800-4CDD-A318-BB7AFF5E4EC3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122A99-D97B-43D0-A7C8-33AEF4A5F1DD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6CB6FD-080A-4C10-8836-952FD99FEE50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CB0EEFF-6E01-4A76-84EF-CF0D1D31C725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AAE66D-56E5-40B9-AFAA-7A45E1F7AEFF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64C564-0DBF-43CF-AA37-49A40173F780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A8589C0B-E76D-431E-A7C4-A4E3882CB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4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Image M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BF5F1F5-7F93-4CD4-8704-F7A21A8FAD5B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aphic 29">
            <a:extLst>
              <a:ext uri="{FF2B5EF4-FFF2-40B4-BE49-F238E27FC236}">
                <a16:creationId xmlns:a16="http://schemas.microsoft.com/office/drawing/2014/main" id="{2DBBA3E4-203D-454D-8583-E38D3AA38731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8EABD5-4B90-4516-A15A-E89E6A04F0DA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35049B8-5916-429C-A764-32DDEB372B86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0E4F454-16B1-445C-82ED-D1962D179135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324BB6B-0F99-4858-A460-9D50A3FBB9EA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A542D2-6859-4C17-81D6-0C332D453DC4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A8FBD50-C023-4A28-94BE-F555D2147C8B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A0A72C1-F118-4DC8-BE63-BD68522D50AC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60E7828-6A5A-4AD9-A00E-B8587756E8E4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85A5E59-354C-4510-B3DE-5AE96D6E9F82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11F19C7-3379-1649-868F-C6E93F6EDB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8237" y="1289729"/>
            <a:ext cx="4852215" cy="459627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AF746D-A07C-814E-A2BA-F705DB722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1289729"/>
            <a:ext cx="4771400" cy="540000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F4EF8E-4F84-6742-8A13-8393FE11A5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1548" y="2147457"/>
            <a:ext cx="4771399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6F890B88-CACC-074E-958C-1AB74DDE5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5009" y="6339600"/>
            <a:ext cx="1151863" cy="345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76DE848D-17C8-7940-B27D-9FDE791C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358" y="6339600"/>
            <a:ext cx="363128" cy="345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E9FBB6C-B74D-EE45-AEAD-22A8B0F6E0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23">
            <a:extLst>
              <a:ext uri="{FF2B5EF4-FFF2-40B4-BE49-F238E27FC236}">
                <a16:creationId xmlns:a16="http://schemas.microsoft.com/office/drawing/2014/main" id="{2FCFC190-FE11-5D4A-A485-F120EE32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9533" y="6339600"/>
            <a:ext cx="1028963" cy="345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fld id="{583817AE-0CB7-2246-8E3D-E456DB95DB8E}" type="datetime4">
              <a:rPr lang="en-GB" smtClean="0"/>
              <a:t>30 June 2025</a:t>
            </a:fld>
            <a:endParaRPr lang="en-GB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2E0E296-C17B-45A1-9DEB-7DDDED69F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8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M Dark Blue - EXCEPTIONAL USE OF HORIZON 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8F1F89-3ED2-48F5-A64A-6EEFA9062D41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08F06664-E5F4-4DD4-8980-36DB38A59A7C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86AE680-F9E0-4BDB-9CA1-BE5EC5769AD1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443F962-E683-4D89-9C4D-EC482D772AA8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8D14776-7E34-48D4-86EB-5C4B1D34BC5B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368EE7-BEA0-4C9F-85A3-9B18B9A5394E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6C31E5-1081-4EB5-BF67-21104304BD34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E2CC7D-F99C-4B25-8A0D-34DAA1379F7B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447A9F-42DD-4E74-A645-148E5108A714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059AEA-1812-4409-BC20-6D8B74BFD573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892D70-04A3-4511-8B04-5EA99EF3EC52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53947E5-B9D9-1942-857A-D3895FA1B9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8237" y="1289729"/>
            <a:ext cx="4852215" cy="459627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21CC73-5EB2-DB4C-83C0-4C669DDF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1289729"/>
            <a:ext cx="4771400" cy="5400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E85DFEB-C718-A84F-8CA5-B8CF784BA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1548" y="2147457"/>
            <a:ext cx="4771399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E1A5AAD-6BE2-43F0-8C42-5D9188FC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M Mid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5FB751-D2DD-446B-9CC2-1B6BFD99D84E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473C10FB-DBD1-4C95-AF80-BBB6DC9B3FE2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B9A65B-B7CE-42CF-8F2A-727886465BB4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DF26D2-EEC6-40C1-9EBB-0ED370B55A41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6D879-282E-4CBE-8C22-DD411F783AB0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3034E22-823E-4D9A-ABA4-EF9E5523758D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BB10B5-8BE9-4E54-816C-CBF6101C76A7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A04106-077A-439A-8B87-E7739C697A89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E33552-759B-472F-AE7F-08187BFAE1E1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FF528D-4DA1-4BD3-B80E-A4CC91A51741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672BF87-BD74-448F-88BC-E461CC9ED1BA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53947E5-B9D9-1942-857A-D3895FA1B9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8237" y="1289729"/>
            <a:ext cx="4852215" cy="459627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21CC73-5EB2-DB4C-83C0-4C669DDF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1289729"/>
            <a:ext cx="4771400" cy="5400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E85DFEB-C718-A84F-8CA5-B8CF784BA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1548" y="2147457"/>
            <a:ext cx="4771399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3C9C660-57FB-441D-AEC5-D2C5B895A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 Placeho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648E55-46DD-3643-BC43-054BC34DD319}"/>
              </a:ext>
            </a:extLst>
          </p:cNvPr>
          <p:cNvSpPr/>
          <p:nvPr userDrawn="1"/>
        </p:nvSpPr>
        <p:spPr>
          <a:xfrm>
            <a:off x="-900" y="2272397"/>
            <a:ext cx="12193800" cy="4585603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D5C65F6-CCA9-FA46-9CC7-F0868078969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32150" y="3342640"/>
            <a:ext cx="7992832" cy="2377773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5400" spc="-1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DE341B-719B-6D41-9B5B-C55DEB887212}"/>
              </a:ext>
            </a:extLst>
          </p:cNvPr>
          <p:cNvSpPr/>
          <p:nvPr userDrawn="1"/>
        </p:nvSpPr>
        <p:spPr>
          <a:xfrm rot="10800000">
            <a:off x="-900" y="2272399"/>
            <a:ext cx="121938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DE975-7F2B-AF4F-809D-5FCF4A845A4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900" y="0"/>
            <a:ext cx="12193800" cy="22723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Add image</a:t>
            </a:r>
          </a:p>
        </p:txBody>
      </p:sp>
      <p:grpSp>
        <p:nvGrpSpPr>
          <p:cNvPr id="51" name="Graphic 29">
            <a:extLst>
              <a:ext uri="{FF2B5EF4-FFF2-40B4-BE49-F238E27FC236}">
                <a16:creationId xmlns:a16="http://schemas.microsoft.com/office/drawing/2014/main" id="{E8481E63-C58D-4EA3-910D-30D7D7FB5E8A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8C14E46-0473-42BF-AC76-A20727625147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3634F3E-F017-4079-81C7-30797D3F58B4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EFF7F0-B78A-40A6-BF11-91B4CA30E8E6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8D956F1-CBFE-4995-951B-103A0B142612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8E71DC0-2D1B-434B-8990-27FC8B2B16AD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F14BEC-C16E-48E2-8D15-9C3955D898CA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518BD4-CEC1-4792-9225-8F4EA720D90B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C1EE47-82BD-4972-922E-C0F8F4C7DF52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C3A0DB9-6B7A-4C6F-81E8-CF3F45CD7859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34CE751A-ECEA-4CF5-8177-30B370B81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46" y="5958522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M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224738-22B3-46ED-A46A-27F769EF2F87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4D7174BF-6700-4F03-96FF-0D8E416151AC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9EE7655-D9E9-408C-853D-D4697211282D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685ABB-5A93-44C7-9888-D8D5A1CF55E6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DE6D15-5062-4B27-900B-C807A1ADD040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D78543-3E9C-4B23-8098-DBE9A5482715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AEA439-F5E0-41DC-80BC-A4182A5DBC3B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383FA1-7A4C-4082-9B0C-05321AB86540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622F24-0715-4BA9-8027-9613F0D940F1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834AF6-130D-4A4C-A9C1-14E3E4545192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DCF7B8-CE7C-4163-A3C9-87AAD84CDFCB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53947E5-B9D9-1942-857A-D3895FA1B9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8237" y="1289729"/>
            <a:ext cx="4852215" cy="459627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Add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21CC73-5EB2-DB4C-83C0-4C669DDF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1550" y="1289729"/>
            <a:ext cx="4771400" cy="5400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Montserrat" panose="00000500000000000000" pitchFamily="50" charset="0"/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E85DFEB-C718-A84F-8CA5-B8CF784BA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1548" y="2147457"/>
            <a:ext cx="4771399" cy="3738542"/>
          </a:xfrm>
        </p:spPr>
        <p:txBody>
          <a:bodyPr anchor="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7EBF890-5734-4EE1-948B-107374387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9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cons x5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9F7AC37-ABC8-9E44-A204-79B5437E3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972000"/>
            <a:ext cx="10250527" cy="540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Place headline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C8172CF-AB09-5F4C-8226-59008F978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0734" y="1512001"/>
            <a:ext cx="10250526" cy="702346"/>
          </a:xfrm>
        </p:spPr>
        <p:txBody>
          <a:bodyPr anchor="t"/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Place additional text here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8BA7A0C-0B14-8242-9C68-E17EACF94ED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00961" y="2576671"/>
            <a:ext cx="1128712" cy="11303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Place icon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2FF57361-77FA-7945-B916-96E9C58E40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3134" y="3878877"/>
            <a:ext cx="1784366" cy="1645060"/>
          </a:xfrm>
          <a:noFill/>
          <a:ln w="19050">
            <a:noFill/>
          </a:ln>
        </p:spPr>
        <p:txBody>
          <a:bodyPr lIns="0" tIns="0" rIns="0" bIns="0" anchor="t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0" indent="0" algn="ctr">
              <a:buNone/>
              <a:defRPr sz="1400">
                <a:solidFill>
                  <a:schemeClr val="tx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/>
              <a:t>Place headline here</a:t>
            </a:r>
          </a:p>
          <a:p>
            <a:pPr lvl="1"/>
            <a:r>
              <a:rPr lang="en-GB"/>
              <a:t>Place text here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F7D27A09-B565-D348-97AD-F305B2321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8476" y="3878877"/>
            <a:ext cx="1784366" cy="1645060"/>
          </a:xfrm>
          <a:noFill/>
          <a:ln w="19050">
            <a:noFill/>
          </a:ln>
        </p:spPr>
        <p:txBody>
          <a:bodyPr lIns="0" tIns="0" rIns="0" bIns="0" anchor="t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0" indent="0" algn="ctr">
              <a:buNone/>
              <a:defRPr sz="1400">
                <a:solidFill>
                  <a:schemeClr val="tx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/>
              <a:t>Place headline here</a:t>
            </a:r>
          </a:p>
          <a:p>
            <a:pPr lvl="1"/>
            <a:r>
              <a:rPr lang="en-GB"/>
              <a:t>Place text here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008A817-882B-B547-94D0-C54017934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3818" y="3878877"/>
            <a:ext cx="1784366" cy="1645060"/>
          </a:xfrm>
          <a:noFill/>
          <a:ln w="19050">
            <a:noFill/>
          </a:ln>
        </p:spPr>
        <p:txBody>
          <a:bodyPr lIns="0" tIns="0" rIns="0" bIns="0" anchor="t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0" indent="0" algn="ctr">
              <a:buNone/>
              <a:defRPr sz="1400">
                <a:solidFill>
                  <a:schemeClr val="tx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/>
              <a:t>Place headline here</a:t>
            </a:r>
          </a:p>
          <a:p>
            <a:pPr lvl="1"/>
            <a:r>
              <a:rPr lang="en-GB"/>
              <a:t>Place text here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D7F3BB5-EA97-1745-B705-19FE114A39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9160" y="3878877"/>
            <a:ext cx="1784366" cy="1645060"/>
          </a:xfrm>
          <a:noFill/>
          <a:ln w="19050">
            <a:noFill/>
          </a:ln>
        </p:spPr>
        <p:txBody>
          <a:bodyPr lIns="0" tIns="0" rIns="0" bIns="0" anchor="t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0" indent="0" algn="ctr">
              <a:buNone/>
              <a:defRPr sz="1400">
                <a:solidFill>
                  <a:schemeClr val="tx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/>
              <a:t>Place headline here</a:t>
            </a:r>
          </a:p>
          <a:p>
            <a:pPr lvl="1"/>
            <a:r>
              <a:rPr lang="en-GB"/>
              <a:t>Place 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2480627-59AA-324A-A1C8-70C1092307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4500" y="3878877"/>
            <a:ext cx="1784366" cy="1645060"/>
          </a:xfrm>
          <a:noFill/>
          <a:ln w="19050">
            <a:noFill/>
          </a:ln>
        </p:spPr>
        <p:txBody>
          <a:bodyPr lIns="0" tIns="0" rIns="0" bIns="0" anchor="t"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0" indent="0" algn="ctr">
              <a:buNone/>
              <a:defRPr sz="1400">
                <a:solidFill>
                  <a:schemeClr val="tx2"/>
                </a:solidFill>
              </a:defRPr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/>
              <a:t>Place headline here</a:t>
            </a:r>
          </a:p>
          <a:p>
            <a:pPr lvl="1"/>
            <a:r>
              <a:rPr lang="en-GB"/>
              <a:t>Place text here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12469DB8-C686-9E45-A814-47827E0CA2D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16302" y="2576671"/>
            <a:ext cx="1128712" cy="11303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Place icon here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17DE92C8-936A-1A42-9108-AF5D5988EA3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31644" y="2576671"/>
            <a:ext cx="1128712" cy="11303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Place icon here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FC57F818-D21E-5C4A-840F-E812277F9B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46985" y="2576671"/>
            <a:ext cx="1128712" cy="11303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Place icon here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D975D7A2-C2ED-514C-8C8E-7E4B4214EA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62327" y="2576671"/>
            <a:ext cx="1128712" cy="11303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Place icon here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F7B214-6E66-4256-8963-8BC0D0F13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4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- Colour Palet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155B564A-35FF-9F46-95DE-0547671499E9}"/>
              </a:ext>
            </a:extLst>
          </p:cNvPr>
          <p:cNvSpPr txBox="1">
            <a:spLocks/>
          </p:cNvSpPr>
          <p:nvPr userDrawn="1"/>
        </p:nvSpPr>
        <p:spPr>
          <a:xfrm>
            <a:off x="972000" y="972000"/>
            <a:ext cx="10250527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Colour palette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0C2C1D-A72F-B447-8B22-740D83514687}"/>
              </a:ext>
            </a:extLst>
          </p:cNvPr>
          <p:cNvGrpSpPr/>
          <p:nvPr userDrawn="1"/>
        </p:nvGrpSpPr>
        <p:grpSpPr>
          <a:xfrm>
            <a:off x="970734" y="1960173"/>
            <a:ext cx="1143257" cy="2937655"/>
            <a:chOff x="970734" y="1960173"/>
            <a:chExt cx="1143257" cy="293765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EF69DFF-9478-5543-8D36-D67800FE503A}"/>
                </a:ext>
              </a:extLst>
            </p:cNvPr>
            <p:cNvSpPr/>
            <p:nvPr userDrawn="1"/>
          </p:nvSpPr>
          <p:spPr>
            <a:xfrm>
              <a:off x="970735" y="1960173"/>
              <a:ext cx="1143256" cy="29376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08CC42-6A95-9840-B646-983502548DBC}"/>
                </a:ext>
              </a:extLst>
            </p:cNvPr>
            <p:cNvSpPr txBox="1"/>
            <p:nvPr userDrawn="1"/>
          </p:nvSpPr>
          <p:spPr>
            <a:xfrm>
              <a:off x="970734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defTabSz="360000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Dark Blue</a:t>
              </a:r>
              <a:r>
                <a:rPr lang="en-GB" sz="800">
                  <a:solidFill>
                    <a:schemeClr val="bg1"/>
                  </a:solidFill>
                </a:rPr>
                <a:t>	</a:t>
              </a:r>
            </a:p>
            <a:p>
              <a:pPr defTabSz="360000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Pantone 655 C</a:t>
              </a:r>
            </a:p>
            <a:p>
              <a:pPr defTabSz="360000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C100 M90 Y0 K45</a:t>
              </a:r>
            </a:p>
            <a:p>
              <a:pPr defTabSz="360000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R14 G43 B99</a:t>
              </a:r>
            </a:p>
            <a:p>
              <a:pPr defTabSz="360000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#0e2b63</a:t>
              </a:r>
            </a:p>
            <a:p>
              <a:pPr defTabSz="360000">
                <a:lnSpc>
                  <a:spcPct val="100000"/>
                </a:lnSpc>
              </a:pPr>
              <a:endParaRPr lang="en-GB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512CD-00E7-C745-A5C6-37E9FE039E67}"/>
              </a:ext>
            </a:extLst>
          </p:cNvPr>
          <p:cNvGrpSpPr/>
          <p:nvPr userDrawn="1"/>
        </p:nvGrpSpPr>
        <p:grpSpPr>
          <a:xfrm>
            <a:off x="2109681" y="1960173"/>
            <a:ext cx="1138947" cy="2937655"/>
            <a:chOff x="2109681" y="1960173"/>
            <a:chExt cx="1138947" cy="293765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220339-081C-E945-9F3F-51DBD149F5D4}"/>
                </a:ext>
              </a:extLst>
            </p:cNvPr>
            <p:cNvSpPr/>
            <p:nvPr userDrawn="1"/>
          </p:nvSpPr>
          <p:spPr>
            <a:xfrm>
              <a:off x="2109681" y="1960173"/>
              <a:ext cx="1138947" cy="2937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BA1997-113E-E743-9153-9F8A688A48A9}"/>
                </a:ext>
              </a:extLst>
            </p:cNvPr>
            <p:cNvSpPr txBox="1"/>
            <p:nvPr userDrawn="1"/>
          </p:nvSpPr>
          <p:spPr>
            <a:xfrm>
              <a:off x="2109681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Mid Blue	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7687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C100 M70 Y0 K0 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R0 G79 B159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004f9f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endPara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defTabSz="360000">
                <a:lnSpc>
                  <a:spcPct val="100000"/>
                </a:lnSpc>
              </a:pPr>
              <a:endParaRPr lang="en-GB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30667D-3A13-934E-AF9D-D2C3D19CA5CA}"/>
              </a:ext>
            </a:extLst>
          </p:cNvPr>
          <p:cNvGrpSpPr/>
          <p:nvPr userDrawn="1"/>
        </p:nvGrpSpPr>
        <p:grpSpPr>
          <a:xfrm>
            <a:off x="3248628" y="1960173"/>
            <a:ext cx="1138948" cy="2937655"/>
            <a:chOff x="3248628" y="1960173"/>
            <a:chExt cx="1138948" cy="293765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825AFF-9803-5D49-9B0A-539CB7A951B4}"/>
                </a:ext>
              </a:extLst>
            </p:cNvPr>
            <p:cNvSpPr/>
            <p:nvPr userDrawn="1"/>
          </p:nvSpPr>
          <p:spPr>
            <a:xfrm>
              <a:off x="3248629" y="1960173"/>
              <a:ext cx="1138947" cy="29376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6BE0400-0D5B-174E-9F5D-87B065426798}"/>
                </a:ext>
              </a:extLst>
            </p:cNvPr>
            <p:cNvSpPr txBox="1"/>
            <p:nvPr userDrawn="1"/>
          </p:nvSpPr>
          <p:spPr>
            <a:xfrm>
              <a:off x="3248628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Cyan	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2995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C80 M0 Y0 K0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R0 G177 B235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00b1eb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F833BA-846F-1940-8036-DECC3F65F59E}"/>
              </a:ext>
            </a:extLst>
          </p:cNvPr>
          <p:cNvGrpSpPr/>
          <p:nvPr userDrawn="1"/>
        </p:nvGrpSpPr>
        <p:grpSpPr>
          <a:xfrm>
            <a:off x="4387575" y="1960173"/>
            <a:ext cx="1138948" cy="2937655"/>
            <a:chOff x="4387575" y="1960173"/>
            <a:chExt cx="1138948" cy="293765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B601E6-21DD-1444-9D91-952897B06EE6}"/>
                </a:ext>
              </a:extLst>
            </p:cNvPr>
            <p:cNvSpPr/>
            <p:nvPr userDrawn="1"/>
          </p:nvSpPr>
          <p:spPr>
            <a:xfrm>
              <a:off x="4387576" y="1960173"/>
              <a:ext cx="1138947" cy="2937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A6CDC19-F4CD-D04E-BE0D-38F88CA364E7}"/>
                </a:ext>
              </a:extLst>
            </p:cNvPr>
            <p:cNvSpPr txBox="1"/>
            <p:nvPr userDrawn="1"/>
          </p:nvSpPr>
          <p:spPr>
            <a:xfrm>
              <a:off x="4387575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Orange	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158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C0 M60 Y100 K0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R239 G125 B0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ef7d00</a:t>
              </a:r>
            </a:p>
            <a:p>
              <a:pPr defTabSz="360000">
                <a:lnSpc>
                  <a:spcPct val="100000"/>
                </a:lnSpc>
              </a:pPr>
              <a:endParaRPr lang="en-GB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15EA5A-1EC9-FB4E-8C8D-494509462B1A}"/>
              </a:ext>
            </a:extLst>
          </p:cNvPr>
          <p:cNvGrpSpPr/>
          <p:nvPr userDrawn="1"/>
        </p:nvGrpSpPr>
        <p:grpSpPr>
          <a:xfrm>
            <a:off x="5526523" y="1960173"/>
            <a:ext cx="1138948" cy="2937655"/>
            <a:chOff x="5526523" y="1960173"/>
            <a:chExt cx="1138948" cy="293765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AAB1588-31D9-2E42-93CD-CDFA9659858F}"/>
                </a:ext>
              </a:extLst>
            </p:cNvPr>
            <p:cNvSpPr/>
            <p:nvPr userDrawn="1"/>
          </p:nvSpPr>
          <p:spPr>
            <a:xfrm>
              <a:off x="5526524" y="1960173"/>
              <a:ext cx="1138947" cy="2937655"/>
            </a:xfrm>
            <a:prstGeom prst="rect">
              <a:avLst/>
            </a:prstGeom>
            <a:solidFill>
              <a:srgbClr val="FB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DCFBAD-BE41-8543-B12F-DB6474E34CDD}"/>
                </a:ext>
              </a:extLst>
            </p:cNvPr>
            <p:cNvSpPr txBox="1"/>
            <p:nvPr userDrawn="1"/>
          </p:nvSpPr>
          <p:spPr>
            <a:xfrm>
              <a:off x="5526523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Yellow	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124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C0 M30 Y100 K0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R251 G186 B0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ffbb00</a:t>
              </a:r>
            </a:p>
            <a:p>
              <a:pPr defTabSz="360000">
                <a:lnSpc>
                  <a:spcPct val="100000"/>
                </a:lnSpc>
              </a:pPr>
              <a:endParaRPr lang="en-GB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F8920F-F9C6-2348-B9C1-61E8B492149B}"/>
              </a:ext>
            </a:extLst>
          </p:cNvPr>
          <p:cNvGrpSpPr/>
          <p:nvPr userDrawn="1"/>
        </p:nvGrpSpPr>
        <p:grpSpPr>
          <a:xfrm>
            <a:off x="6665471" y="1960173"/>
            <a:ext cx="1143256" cy="2937655"/>
            <a:chOff x="6665471" y="1960173"/>
            <a:chExt cx="1143256" cy="293765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E4FFFBA-E2F2-AA41-9F03-07DF3BA56CEF}"/>
                </a:ext>
              </a:extLst>
            </p:cNvPr>
            <p:cNvSpPr/>
            <p:nvPr userDrawn="1"/>
          </p:nvSpPr>
          <p:spPr>
            <a:xfrm>
              <a:off x="6665471" y="1960173"/>
              <a:ext cx="1138947" cy="2937655"/>
            </a:xfrm>
            <a:prstGeom prst="rect">
              <a:avLst/>
            </a:prstGeom>
            <a:solidFill>
              <a:srgbClr val="50A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F7275DE-087A-C44F-8D7E-03696E02738B}"/>
                </a:ext>
              </a:extLst>
            </p:cNvPr>
            <p:cNvSpPr txBox="1"/>
            <p:nvPr userDrawn="1"/>
          </p:nvSpPr>
          <p:spPr>
            <a:xfrm>
              <a:off x="6669780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Green	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362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C70 M0 Y90 K0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R80 G175 B71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50af47</a:t>
              </a:r>
            </a:p>
            <a:p>
              <a:pPr defTabSz="360000">
                <a:lnSpc>
                  <a:spcPct val="100000"/>
                </a:lnSpc>
              </a:pPr>
              <a:endParaRPr lang="en-GB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54BF0D-F6C7-324E-8017-053D361DB508}"/>
              </a:ext>
            </a:extLst>
          </p:cNvPr>
          <p:cNvGrpSpPr/>
          <p:nvPr userDrawn="1"/>
        </p:nvGrpSpPr>
        <p:grpSpPr>
          <a:xfrm>
            <a:off x="7804418" y="1960173"/>
            <a:ext cx="1138948" cy="2937655"/>
            <a:chOff x="7804418" y="1960173"/>
            <a:chExt cx="1138948" cy="29376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CB7D190-F1BC-304C-A25D-B9DD7377ABFF}"/>
                </a:ext>
              </a:extLst>
            </p:cNvPr>
            <p:cNvSpPr/>
            <p:nvPr userDrawn="1"/>
          </p:nvSpPr>
          <p:spPr>
            <a:xfrm>
              <a:off x="7804419" y="1960173"/>
              <a:ext cx="1138947" cy="2937655"/>
            </a:xfrm>
            <a:prstGeom prst="rect">
              <a:avLst/>
            </a:prstGeom>
            <a:solidFill>
              <a:srgbClr val="AF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F4D1F27-FAB7-9746-BB3D-6104E75EF18D}"/>
                </a:ext>
              </a:extLst>
            </p:cNvPr>
            <p:cNvSpPr txBox="1"/>
            <p:nvPr userDrawn="1"/>
          </p:nvSpPr>
          <p:spPr>
            <a:xfrm>
              <a:off x="7804418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Light Green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2300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C40 M0 Y100 K0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R175 G202 B11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afca0b</a:t>
              </a:r>
            </a:p>
            <a:p>
              <a:pPr defTabSz="360000">
                <a:lnSpc>
                  <a:spcPct val="100000"/>
                </a:lnSpc>
              </a:pPr>
              <a:endParaRPr lang="en-GB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15FEE-6258-ED48-894D-7B0A868DF5DA}"/>
              </a:ext>
            </a:extLst>
          </p:cNvPr>
          <p:cNvGrpSpPr/>
          <p:nvPr userDrawn="1"/>
        </p:nvGrpSpPr>
        <p:grpSpPr>
          <a:xfrm>
            <a:off x="8943365" y="1960173"/>
            <a:ext cx="1138948" cy="2937655"/>
            <a:chOff x="8943365" y="1960173"/>
            <a:chExt cx="1138948" cy="293765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499D61-B67D-BA48-A9F9-99A1A700F5B0}"/>
                </a:ext>
              </a:extLst>
            </p:cNvPr>
            <p:cNvSpPr/>
            <p:nvPr userDrawn="1"/>
          </p:nvSpPr>
          <p:spPr>
            <a:xfrm>
              <a:off x="8943366" y="1960173"/>
              <a:ext cx="1138947" cy="2937655"/>
            </a:xfrm>
            <a:prstGeom prst="rect">
              <a:avLst/>
            </a:prstGeom>
            <a:solidFill>
              <a:srgbClr val="5A3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626456-344D-A240-AFAC-A00F2918463A}"/>
                </a:ext>
              </a:extLst>
            </p:cNvPr>
            <p:cNvSpPr txBox="1"/>
            <p:nvPr userDrawn="1"/>
          </p:nvSpPr>
          <p:spPr>
            <a:xfrm>
              <a:off x="8943365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Purple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268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C80 M92 Y0 K0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R90 G50 B138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5a328a</a:t>
              </a:r>
            </a:p>
            <a:p>
              <a:pPr defTabSz="360000">
                <a:lnSpc>
                  <a:spcPct val="100000"/>
                </a:lnSpc>
              </a:pPr>
              <a:endParaRPr lang="en-GB" sz="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C945EA-BA83-FD44-9DD9-CF237D530F61}"/>
              </a:ext>
            </a:extLst>
          </p:cNvPr>
          <p:cNvGrpSpPr/>
          <p:nvPr userDrawn="1"/>
        </p:nvGrpSpPr>
        <p:grpSpPr>
          <a:xfrm>
            <a:off x="10082313" y="1960173"/>
            <a:ext cx="1138948" cy="2937655"/>
            <a:chOff x="10082313" y="1960173"/>
            <a:chExt cx="1138948" cy="293765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F6DC91E-73B9-894C-9C75-4BC105347B58}"/>
                </a:ext>
              </a:extLst>
            </p:cNvPr>
            <p:cNvSpPr/>
            <p:nvPr userDrawn="1"/>
          </p:nvSpPr>
          <p:spPr>
            <a:xfrm>
              <a:off x="10082314" y="1960173"/>
              <a:ext cx="1138947" cy="2937655"/>
            </a:xfrm>
            <a:prstGeom prst="rect">
              <a:avLst/>
            </a:prstGeom>
            <a:solidFill>
              <a:srgbClr val="E72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C234802-FF0F-3044-A1C5-E4B8D852F1E1}"/>
                </a:ext>
              </a:extLst>
            </p:cNvPr>
            <p:cNvSpPr txBox="1"/>
            <p:nvPr userDrawn="1"/>
          </p:nvSpPr>
          <p:spPr>
            <a:xfrm>
              <a:off x="10082313" y="4100660"/>
              <a:ext cx="1138947" cy="797167"/>
            </a:xfrm>
            <a:prstGeom prst="rect">
              <a:avLst/>
            </a:prstGeom>
            <a:noFill/>
          </p:spPr>
          <p:txBody>
            <a:bodyPr wrap="square" lIns="90000" tIns="0" rIns="90000" bIns="0" rtlCol="0" anchor="t">
              <a:noAutofit/>
            </a:bodyPr>
            <a:lstStyle/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b="1">
                  <a:solidFill>
                    <a:schemeClr val="bg1"/>
                  </a:solidFill>
                </a:rPr>
                <a:t>Magenta	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Pantone 226 C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C0 M93 Y5 K0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R231 G37 B130</a:t>
              </a:r>
            </a:p>
            <a:p>
              <a:pPr marL="0" algn="l" defTabSz="360000" rtl="0" eaLnBrk="1" latinLnBrk="0" hangingPunct="1">
                <a:lnSpc>
                  <a:spcPct val="100000"/>
                </a:lnSpc>
              </a:pPr>
              <a:r>
                <a:rPr lang="en-GB" sz="800">
                  <a:solidFill>
                    <a:schemeClr val="bg1"/>
                  </a:solidFill>
                </a:rPr>
                <a:t>#</a:t>
              </a:r>
              <a:r>
                <a:rPr lang="en-GB"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e72582</a:t>
              </a:r>
            </a:p>
            <a:p>
              <a:pPr defTabSz="360000">
                <a:lnSpc>
                  <a:spcPct val="100000"/>
                </a:lnSpc>
              </a:pPr>
              <a:endParaRPr lang="en-GB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1D9975E2-CCFF-5845-A569-188F06DDD964}"/>
              </a:ext>
            </a:extLst>
          </p:cNvPr>
          <p:cNvSpPr txBox="1">
            <a:spLocks/>
          </p:cNvSpPr>
          <p:nvPr userDrawn="1"/>
        </p:nvSpPr>
        <p:spPr>
          <a:xfrm>
            <a:off x="972000" y="629368"/>
            <a:ext cx="10250527" cy="2838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chemeClr val="tx2"/>
                </a:solidFill>
              </a:rPr>
              <a:t>Guide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86758D8E-6F92-44EB-AC48-43824B14C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2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 Placeholder Strip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C6AE06-5293-48AA-81C6-7F90BE76E9DD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D5C65F6-CCA9-FA46-9CC7-F0868078969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32150" y="2240113"/>
            <a:ext cx="7992832" cy="2377773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5400" spc="-1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Section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DE975-7F2B-AF4F-809D-5FCF4A845A4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711600" y="0"/>
            <a:ext cx="2480400" cy="66888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Add image</a:t>
            </a:r>
          </a:p>
        </p:txBody>
      </p:sp>
      <p:grpSp>
        <p:nvGrpSpPr>
          <p:cNvPr id="33" name="Graphic 29">
            <a:extLst>
              <a:ext uri="{FF2B5EF4-FFF2-40B4-BE49-F238E27FC236}">
                <a16:creationId xmlns:a16="http://schemas.microsoft.com/office/drawing/2014/main" id="{FEC4D9FC-7D8B-4D49-B914-5CAAD7D0A83C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621F80-C5FC-4F36-827E-39BAFF349B47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49A995-B400-4610-A2D3-0F5BAA06E574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F8E3CA5-26E9-45A2-AF26-EFE90E41F08C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26C52AC-5E31-45F3-B4D9-BE5C7F63ABB8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14E315D-4B56-4905-B07D-2B0320142ADA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90790D5-7C5F-439A-8C23-AD88F66FEEAD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CD9AC7-5555-492B-98C7-CAF60C357BD0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05E7D5-5CD4-4F66-BA8A-174A993B44EE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ECF5AD-C904-4ABB-A7F9-8E357773AF4B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CCAF88C-1FA9-4ECA-956B-35603E769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46" y="5958522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2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B93D457-2641-C242-9904-03B43DDDF26B}"/>
              </a:ext>
            </a:extLst>
          </p:cNvPr>
          <p:cNvGrpSpPr/>
          <p:nvPr userDrawn="1"/>
        </p:nvGrpSpPr>
        <p:grpSpPr>
          <a:xfrm>
            <a:off x="-900" y="4583425"/>
            <a:ext cx="12193800" cy="2096775"/>
            <a:chOff x="-900" y="4583425"/>
            <a:chExt cx="12193800" cy="209677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800736-13D8-AF4D-8A90-952C90257CC2}"/>
                </a:ext>
              </a:extLst>
            </p:cNvPr>
            <p:cNvSpPr/>
            <p:nvPr userDrawn="1"/>
          </p:nvSpPr>
          <p:spPr>
            <a:xfrm>
              <a:off x="-900" y="4583425"/>
              <a:ext cx="12193800" cy="2096775"/>
            </a:xfrm>
            <a:prstGeom prst="rect">
              <a:avLst/>
            </a:pr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01A34EB-7B1C-A241-94F1-F1FEFBC7D6D5}"/>
                </a:ext>
              </a:extLst>
            </p:cNvPr>
            <p:cNvSpPr/>
            <p:nvPr userDrawn="1"/>
          </p:nvSpPr>
          <p:spPr>
            <a:xfrm>
              <a:off x="-900" y="4585600"/>
              <a:ext cx="1219380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9E7556C-90A1-4D7A-B074-E36C6975C3D4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50B352-187A-A145-A1BA-A67621EDEF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8650" y="1316248"/>
            <a:ext cx="8387500" cy="2636150"/>
          </a:xfrm>
        </p:spPr>
        <p:txBody>
          <a:bodyPr lIns="0" tIns="0" rIns="0" bIns="0" anchor="ctr"/>
          <a:lstStyle>
            <a:lvl1pPr algn="ctr">
              <a:lnSpc>
                <a:spcPct val="80000"/>
              </a:lnSpc>
              <a:defRPr sz="5400" spc="-1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Place key message </a:t>
            </a:r>
            <a:br>
              <a:rPr lang="en-GB" noProof="0"/>
            </a:br>
            <a:r>
              <a:rPr lang="en-GB" noProof="0"/>
              <a:t>or quote here</a:t>
            </a:r>
          </a:p>
        </p:txBody>
      </p:sp>
      <p:grpSp>
        <p:nvGrpSpPr>
          <p:cNvPr id="26" name="Graphic 29">
            <a:extLst>
              <a:ext uri="{FF2B5EF4-FFF2-40B4-BE49-F238E27FC236}">
                <a16:creationId xmlns:a16="http://schemas.microsoft.com/office/drawing/2014/main" id="{6FA1266D-8F2D-437F-9DA5-56BEBED83B1A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39AC9A7-6BE6-48BD-8AF2-40CE83C92C4E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813DE7-8833-4E2A-8FEF-440399851199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9B614BD-8C80-4D86-A22E-BDED0E9B8D00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12913C-F9E8-4B27-95B4-CABBF3607A9D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8EBBDA6-376A-4B7D-BD3C-554569981FB8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57C7589-9EB4-41FD-8FB6-5B997C6B8DA2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29279E-CDA8-4247-897C-7012D26E12B5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E169699-0B02-43F4-8343-79E5A9D199DA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F6CBB5-CB24-4621-9443-48CFB6FAB889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AA14F458-2655-4451-B01A-F77C921A4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146" y="5958522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36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Co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0E31B46-83DA-B24E-A8E0-0E70659E6B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1550" y="1302185"/>
            <a:ext cx="10247313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20" name="Graphic 29">
            <a:extLst>
              <a:ext uri="{FF2B5EF4-FFF2-40B4-BE49-F238E27FC236}">
                <a16:creationId xmlns:a16="http://schemas.microsoft.com/office/drawing/2014/main" id="{594A2571-2F4F-4538-9E5B-4367EF9DD9DB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EB8E1E6-B54B-4797-B158-EBF6A7CB1DB7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EDF4309-25A4-4153-9FD1-38A662C9A85E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7B8954-7051-4F28-8DFF-1F744200A478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1D6201-8C1C-44E9-AF2C-905F25058FE6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C4AA48-DFE0-4EAF-9A14-C5478DCB153D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7A1702B-9A26-44EB-B815-46E920BB3115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1110A1-B087-491A-B2F4-3321BBF04F6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A0AACA-51B3-4EAE-8872-51B37996E4A9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58CBD6-E8EC-42AD-9D62-2F814C136295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DABB23E-C33A-4CF0-8BB4-574A3E00D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5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1Col Dark Blue - EXCEPTIONAL USE OF HORIZON 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BC8290-DFDF-DF4B-AC66-B11D38FB3855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0E31B46-83DA-B24E-A8E0-0E70659E6B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1550" y="1302185"/>
            <a:ext cx="10247313" cy="45810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EAA61994-D90C-4920-8921-A7D08680E405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94E3C4-99F2-4BB9-9307-139EB7259D74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EAADB9-A530-4E2B-9525-B180F4A2D070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6677C7-1B05-43C2-A65F-80A4C3F68861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26F637-27B7-4A00-914F-E30C9FAA2F4C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425576-BB7F-46FF-8909-937080248C03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E7899E-64F8-4DAE-8FB7-618E7CB2A077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82488A-ABA2-4630-B886-F407C8F01773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2C7CC0-BD09-433C-85F8-2EAF474D50E9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D0789F-DE71-4CBD-94E4-B55FDD736A50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96329E05-5B14-4A6B-B47B-B1352CD2C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94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1Col Mid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BC8290-DFDF-DF4B-AC66-B11D38FB3855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rgbClr val="0E2B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0E31B46-83DA-B24E-A8E0-0E70659E6B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1550" y="1302185"/>
            <a:ext cx="10247313" cy="45810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28" name="Graphic 29">
            <a:extLst>
              <a:ext uri="{FF2B5EF4-FFF2-40B4-BE49-F238E27FC236}">
                <a16:creationId xmlns:a16="http://schemas.microsoft.com/office/drawing/2014/main" id="{6BFDE73D-D78E-432E-85B0-1DFE7D2AF233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C1A302-3DE5-48D0-AC28-7576F14D800B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FFC4034-FCD5-4EB7-B3C6-E04170FF13AE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938F46-EB73-4244-9E32-7FA535DFE035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5095CE8-AE4E-495C-BEA5-180B8E249D17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02473F-3CEE-4CC9-8F77-0BC6A6B8D8F3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CE5312-ED30-4539-8C8A-A9073620E550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5E920A-E48B-4CD4-B321-0BDF779E2189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E0CEFD-31B5-4AA9-BF91-1430E260FCD2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AFD9DB3-AC27-4B5A-90F4-B6A134A6DAE7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5D048CE6-D49E-4A3D-9235-BBDFABB43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9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1Col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BC8290-DFDF-DF4B-AC66-B11D38FB3855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0E31B46-83DA-B24E-A8E0-0E70659E6B5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1550" y="1302185"/>
            <a:ext cx="10247313" cy="45810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D5C75520-FC38-4102-A714-63853BDA6E30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DCDACF-6CEC-4216-8A70-872DEFA7E9B0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F01B7A-AE99-466E-B24B-5D752292B373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8DC4AC-F5AD-4EFA-9D49-3127200A11C5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E6373C-4A0E-403E-8499-7DE1C3AE68EA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0BD408-2447-4321-8DD1-5086A01C9E88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7D0458-E90D-422C-A528-E5BC6CD91414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B3F4D4-6B1C-45F5-9AD9-5C2F30BFEB0B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19A133-F8CF-4FA6-AC01-245172F0D730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E26EDC-B9A7-4A69-94B8-38063E5D243E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927349F0-190E-4E2B-BB9B-74A2DCCFC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Co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267239E-9F22-6C4A-8FCF-BCF68A416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735" y="479181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Place headline here</a:t>
            </a:r>
            <a:endParaRPr lang="en-US"/>
          </a:p>
        </p:txBody>
      </p:sp>
      <p:sp>
        <p:nvSpPr>
          <p:cNvPr id="8" name="Content Placeholder 31">
            <a:extLst>
              <a:ext uri="{FF2B5EF4-FFF2-40B4-BE49-F238E27FC236}">
                <a16:creationId xmlns:a16="http://schemas.microsoft.com/office/drawing/2014/main" id="{0F125ACC-BC9F-5E45-AF47-B9C8765135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0736" y="1302185"/>
            <a:ext cx="486044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31">
            <a:extLst>
              <a:ext uri="{FF2B5EF4-FFF2-40B4-BE49-F238E27FC236}">
                <a16:creationId xmlns:a16="http://schemas.microsoft.com/office/drawing/2014/main" id="{2C950AE3-4F0D-2844-AA98-AC901ACA83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60826" y="1302185"/>
            <a:ext cx="4865660" cy="4581091"/>
          </a:xfrm>
        </p:spPr>
        <p:txBody>
          <a:bodyPr/>
          <a:lstStyle/>
          <a:p>
            <a:pPr lvl="0"/>
            <a:r>
              <a:rPr lang="en-GB"/>
              <a:t>Place text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9" name="Graphic 29">
            <a:extLst>
              <a:ext uri="{FF2B5EF4-FFF2-40B4-BE49-F238E27FC236}">
                <a16:creationId xmlns:a16="http://schemas.microsoft.com/office/drawing/2014/main" id="{57EC806C-7198-46D9-8C5E-460EE8EF31F5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BD4CCF-10BD-4892-AAAA-57B9E43CB293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CE42DB-6C6B-4433-ACFF-D873024CB9C4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C47028-E1A9-4A7B-B581-4CF0A3B45766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07AE21-C8D5-449C-90D1-D556A7D2ACB4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6C9FC8-69A4-45BF-B354-D9EA39CFF943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B2089A-EE45-470D-8438-EBB93B84B258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612EA7-BC6E-4016-9E0D-A6104CE7FA51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E07E6E-77C7-4CE6-9747-39ABC4B119CA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CA4C98-CF10-4392-9E19-33267EED9B88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E91F1E26-0C64-47D5-B75E-079BCA10B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595" y="282609"/>
            <a:ext cx="1440254" cy="6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9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50DE53-E9CC-B94C-9473-C711A529AFF2}"/>
              </a:ext>
            </a:extLst>
          </p:cNvPr>
          <p:cNvSpPr/>
          <p:nvPr userDrawn="1"/>
        </p:nvSpPr>
        <p:spPr>
          <a:xfrm>
            <a:off x="0" y="6339600"/>
            <a:ext cx="12192000" cy="51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54EE3-8DB4-E94F-9710-31170F0E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35" y="518400"/>
            <a:ext cx="10250527" cy="5797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5F02B-DE6A-424D-B814-D81DF670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735" y="1438755"/>
            <a:ext cx="10250527" cy="43824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15B5C26-E274-654D-A572-BD781FB34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5009" y="6339600"/>
            <a:ext cx="1151863" cy="345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8B0AA19-73AD-3549-9172-37B39E82E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3358" y="6339600"/>
            <a:ext cx="363128" cy="345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E9FBB6C-B74D-EE45-AEAD-22A8B0F6E0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23">
            <a:extLst>
              <a:ext uri="{FF2B5EF4-FFF2-40B4-BE49-F238E27FC236}">
                <a16:creationId xmlns:a16="http://schemas.microsoft.com/office/drawing/2014/main" id="{73963519-A125-4F43-A877-E7E758A1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9533" y="6339600"/>
            <a:ext cx="1028963" cy="345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fld id="{F1FBDE56-D3A8-9544-9100-DA4A91038FD0}" type="datetime4">
              <a:rPr lang="en-GB" smtClean="0"/>
              <a:t>30 June 2025</a:t>
            </a:fld>
            <a:endParaRPr lang="en-GB"/>
          </a:p>
        </p:txBody>
      </p:sp>
      <p:grpSp>
        <p:nvGrpSpPr>
          <p:cNvPr id="19" name="Graphic 29">
            <a:extLst>
              <a:ext uri="{FF2B5EF4-FFF2-40B4-BE49-F238E27FC236}">
                <a16:creationId xmlns:a16="http://schemas.microsoft.com/office/drawing/2014/main" id="{CA3CD5FC-A205-447F-B81A-8D0930F4A6CC}"/>
              </a:ext>
            </a:extLst>
          </p:cNvPr>
          <p:cNvGrpSpPr/>
          <p:nvPr userDrawn="1"/>
        </p:nvGrpSpPr>
        <p:grpSpPr>
          <a:xfrm>
            <a:off x="-600" y="6688800"/>
            <a:ext cx="12184309" cy="159238"/>
            <a:chOff x="-600" y="6685200"/>
            <a:chExt cx="12184309" cy="16045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8A21B3-92EE-49A3-8295-A632A16045CC}"/>
                </a:ext>
              </a:extLst>
            </p:cNvPr>
            <p:cNvSpPr/>
            <p:nvPr/>
          </p:nvSpPr>
          <p:spPr>
            <a:xfrm>
              <a:off x="10572556" y="6685200"/>
              <a:ext cx="647764" cy="160457"/>
            </a:xfrm>
            <a:custGeom>
              <a:avLst/>
              <a:gdLst>
                <a:gd name="connsiteX0" fmla="*/ 0 w 647763"/>
                <a:gd name="connsiteY0" fmla="*/ 0 h 160457"/>
                <a:gd name="connsiteX1" fmla="*/ 649288 w 647763"/>
                <a:gd name="connsiteY1" fmla="*/ 0 h 160457"/>
                <a:gd name="connsiteX2" fmla="*/ 649288 w 647763"/>
                <a:gd name="connsiteY2" fmla="*/ 167986 h 160457"/>
                <a:gd name="connsiteX3" fmla="*/ 0 w 647763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63" h="160457">
                  <a:moveTo>
                    <a:pt x="0" y="0"/>
                  </a:moveTo>
                  <a:lnTo>
                    <a:pt x="649288" y="0"/>
                  </a:lnTo>
                  <a:lnTo>
                    <a:pt x="64928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AFCA0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1902D1-EA9E-46E8-A18C-0333A303D3C0}"/>
                </a:ext>
              </a:extLst>
            </p:cNvPr>
            <p:cNvSpPr/>
            <p:nvPr/>
          </p:nvSpPr>
          <p:spPr>
            <a:xfrm>
              <a:off x="9707092" y="6685200"/>
              <a:ext cx="876386" cy="160457"/>
            </a:xfrm>
            <a:custGeom>
              <a:avLst/>
              <a:gdLst>
                <a:gd name="connsiteX0" fmla="*/ 0 w 876386"/>
                <a:gd name="connsiteY0" fmla="*/ 0 h 160457"/>
                <a:gd name="connsiteX1" fmla="*/ 878418 w 876386"/>
                <a:gd name="connsiteY1" fmla="*/ 0 h 160457"/>
                <a:gd name="connsiteX2" fmla="*/ 878418 w 876386"/>
                <a:gd name="connsiteY2" fmla="*/ 167986 h 160457"/>
                <a:gd name="connsiteX3" fmla="*/ 0 w 87638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386" h="160457">
                  <a:moveTo>
                    <a:pt x="0" y="0"/>
                  </a:moveTo>
                  <a:lnTo>
                    <a:pt x="878418" y="0"/>
                  </a:lnTo>
                  <a:lnTo>
                    <a:pt x="87841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0AF4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7A9F85-9D16-479B-ADBB-1AC789D38AC0}"/>
                </a:ext>
              </a:extLst>
            </p:cNvPr>
            <p:cNvSpPr/>
            <p:nvPr/>
          </p:nvSpPr>
          <p:spPr>
            <a:xfrm>
              <a:off x="-600" y="6685200"/>
              <a:ext cx="3721466" cy="160457"/>
            </a:xfrm>
            <a:custGeom>
              <a:avLst/>
              <a:gdLst>
                <a:gd name="connsiteX0" fmla="*/ 0 w 3721466"/>
                <a:gd name="connsiteY0" fmla="*/ 0 h 160457"/>
                <a:gd name="connsiteX1" fmla="*/ 3729849 w 3721466"/>
                <a:gd name="connsiteY1" fmla="*/ 0 h 160457"/>
                <a:gd name="connsiteX2" fmla="*/ 3729849 w 3721466"/>
                <a:gd name="connsiteY2" fmla="*/ 167986 h 160457"/>
                <a:gd name="connsiteX3" fmla="*/ 0 w 372146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466" h="160457">
                  <a:moveTo>
                    <a:pt x="0" y="0"/>
                  </a:moveTo>
                  <a:lnTo>
                    <a:pt x="3729849" y="0"/>
                  </a:lnTo>
                  <a:lnTo>
                    <a:pt x="372984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E2B6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0C04F5-90F7-4D73-A221-442498E7FEE8}"/>
                </a:ext>
              </a:extLst>
            </p:cNvPr>
            <p:cNvSpPr/>
            <p:nvPr/>
          </p:nvSpPr>
          <p:spPr>
            <a:xfrm>
              <a:off x="11828074" y="6685200"/>
              <a:ext cx="355635" cy="160457"/>
            </a:xfrm>
            <a:custGeom>
              <a:avLst/>
              <a:gdLst>
                <a:gd name="connsiteX0" fmla="*/ 0 w 355635"/>
                <a:gd name="connsiteY0" fmla="*/ 0 h 160457"/>
                <a:gd name="connsiteX1" fmla="*/ 365669 w 355635"/>
                <a:gd name="connsiteY1" fmla="*/ 0 h 160457"/>
                <a:gd name="connsiteX2" fmla="*/ 365669 w 355635"/>
                <a:gd name="connsiteY2" fmla="*/ 167986 h 160457"/>
                <a:gd name="connsiteX3" fmla="*/ 0 w 355635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35" h="160457">
                  <a:moveTo>
                    <a:pt x="0" y="0"/>
                  </a:moveTo>
                  <a:lnTo>
                    <a:pt x="365669" y="0"/>
                  </a:lnTo>
                  <a:lnTo>
                    <a:pt x="36566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7258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4A64B6-0063-4D7E-BDEA-FA061BB433BB}"/>
                </a:ext>
              </a:extLst>
            </p:cNvPr>
            <p:cNvSpPr/>
            <p:nvPr/>
          </p:nvSpPr>
          <p:spPr>
            <a:xfrm>
              <a:off x="11218668" y="6685200"/>
              <a:ext cx="609660" cy="160457"/>
            </a:xfrm>
            <a:custGeom>
              <a:avLst/>
              <a:gdLst>
                <a:gd name="connsiteX0" fmla="*/ 0 w 609660"/>
                <a:gd name="connsiteY0" fmla="*/ 0 h 160457"/>
                <a:gd name="connsiteX1" fmla="*/ 610168 w 609660"/>
                <a:gd name="connsiteY1" fmla="*/ 0 h 160457"/>
                <a:gd name="connsiteX2" fmla="*/ 610168 w 609660"/>
                <a:gd name="connsiteY2" fmla="*/ 167986 h 160457"/>
                <a:gd name="connsiteX3" fmla="*/ 0 w 6096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60" h="160457">
                  <a:moveTo>
                    <a:pt x="0" y="0"/>
                  </a:moveTo>
                  <a:lnTo>
                    <a:pt x="610168" y="0"/>
                  </a:lnTo>
                  <a:lnTo>
                    <a:pt x="610168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5A328A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89BF05-55AC-4B23-BE1A-600361081A16}"/>
                </a:ext>
              </a:extLst>
            </p:cNvPr>
            <p:cNvSpPr/>
            <p:nvPr/>
          </p:nvSpPr>
          <p:spPr>
            <a:xfrm>
              <a:off x="8926982" y="6685200"/>
              <a:ext cx="774776" cy="160457"/>
            </a:xfrm>
            <a:custGeom>
              <a:avLst/>
              <a:gdLst>
                <a:gd name="connsiteX0" fmla="*/ 0 w 774776"/>
                <a:gd name="connsiteY0" fmla="*/ 0 h 160457"/>
                <a:gd name="connsiteX1" fmla="*/ 782524 w 774776"/>
                <a:gd name="connsiteY1" fmla="*/ 0 h 160457"/>
                <a:gd name="connsiteX2" fmla="*/ 782524 w 774776"/>
                <a:gd name="connsiteY2" fmla="*/ 167986 h 160457"/>
                <a:gd name="connsiteX3" fmla="*/ 0 w 774776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4776" h="160457">
                  <a:moveTo>
                    <a:pt x="0" y="0"/>
                  </a:moveTo>
                  <a:lnTo>
                    <a:pt x="782524" y="0"/>
                  </a:lnTo>
                  <a:lnTo>
                    <a:pt x="78252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FBBA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197B7D-1E93-427A-A505-D5710F2CAC89}"/>
                </a:ext>
              </a:extLst>
            </p:cNvPr>
            <p:cNvSpPr/>
            <p:nvPr/>
          </p:nvSpPr>
          <p:spPr>
            <a:xfrm>
              <a:off x="7890941" y="6685200"/>
              <a:ext cx="1028801" cy="160457"/>
            </a:xfrm>
            <a:custGeom>
              <a:avLst/>
              <a:gdLst>
                <a:gd name="connsiteX0" fmla="*/ 0 w 1028801"/>
                <a:gd name="connsiteY0" fmla="*/ 0 h 160457"/>
                <a:gd name="connsiteX1" fmla="*/ 1038454 w 1028801"/>
                <a:gd name="connsiteY1" fmla="*/ 0 h 160457"/>
                <a:gd name="connsiteX2" fmla="*/ 1038454 w 1028801"/>
                <a:gd name="connsiteY2" fmla="*/ 167986 h 160457"/>
                <a:gd name="connsiteX3" fmla="*/ 0 w 1028801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01" h="160457">
                  <a:moveTo>
                    <a:pt x="0" y="0"/>
                  </a:moveTo>
                  <a:lnTo>
                    <a:pt x="1038454" y="0"/>
                  </a:lnTo>
                  <a:lnTo>
                    <a:pt x="1038454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EF7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1E8B84-CF3C-4906-8110-4D5B931EC9B4}"/>
                </a:ext>
              </a:extLst>
            </p:cNvPr>
            <p:cNvSpPr/>
            <p:nvPr/>
          </p:nvSpPr>
          <p:spPr>
            <a:xfrm>
              <a:off x="6360186" y="6685200"/>
              <a:ext cx="1524150" cy="160457"/>
            </a:xfrm>
            <a:custGeom>
              <a:avLst/>
              <a:gdLst>
                <a:gd name="connsiteX0" fmla="*/ 0 w 1524150"/>
                <a:gd name="connsiteY0" fmla="*/ 0 h 160457"/>
                <a:gd name="connsiteX1" fmla="*/ 1532279 w 1524150"/>
                <a:gd name="connsiteY1" fmla="*/ 0 h 160457"/>
                <a:gd name="connsiteX2" fmla="*/ 1532279 w 1524150"/>
                <a:gd name="connsiteY2" fmla="*/ 167986 h 160457"/>
                <a:gd name="connsiteX3" fmla="*/ 0 w 152415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150" h="160457">
                  <a:moveTo>
                    <a:pt x="0" y="0"/>
                  </a:moveTo>
                  <a:lnTo>
                    <a:pt x="1532279" y="0"/>
                  </a:lnTo>
                  <a:lnTo>
                    <a:pt x="1532279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B1E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AE051EE-E3FD-4BED-BAA6-92D913E7A05B}"/>
                </a:ext>
              </a:extLst>
            </p:cNvPr>
            <p:cNvSpPr/>
            <p:nvPr/>
          </p:nvSpPr>
          <p:spPr>
            <a:xfrm>
              <a:off x="3716421" y="6685200"/>
              <a:ext cx="2641860" cy="160457"/>
            </a:xfrm>
            <a:custGeom>
              <a:avLst/>
              <a:gdLst>
                <a:gd name="connsiteX0" fmla="*/ 0 w 2641860"/>
                <a:gd name="connsiteY0" fmla="*/ 0 h 160457"/>
                <a:gd name="connsiteX1" fmla="*/ 2643765 w 2641860"/>
                <a:gd name="connsiteY1" fmla="*/ 0 h 160457"/>
                <a:gd name="connsiteX2" fmla="*/ 2643765 w 2641860"/>
                <a:gd name="connsiteY2" fmla="*/ 167986 h 160457"/>
                <a:gd name="connsiteX3" fmla="*/ 0 w 2641860"/>
                <a:gd name="connsiteY3" fmla="*/ 167986 h 1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1860" h="160457">
                  <a:moveTo>
                    <a:pt x="0" y="0"/>
                  </a:moveTo>
                  <a:lnTo>
                    <a:pt x="2643765" y="0"/>
                  </a:lnTo>
                  <a:lnTo>
                    <a:pt x="2643765" y="167986"/>
                  </a:lnTo>
                  <a:lnTo>
                    <a:pt x="0" y="167986"/>
                  </a:lnTo>
                  <a:close/>
                </a:path>
              </a:pathLst>
            </a:custGeom>
            <a:solidFill>
              <a:srgbClr val="004F9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583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3" r:id="rId2"/>
    <p:sldLayoutId id="2147483739" r:id="rId3"/>
    <p:sldLayoutId id="2147483698" r:id="rId4"/>
    <p:sldLayoutId id="2147483707" r:id="rId5"/>
    <p:sldLayoutId id="2147483726" r:id="rId6"/>
    <p:sldLayoutId id="2147483724" r:id="rId7"/>
    <p:sldLayoutId id="2147483725" r:id="rId8"/>
    <p:sldLayoutId id="2147483727" r:id="rId9"/>
    <p:sldLayoutId id="2147483733" r:id="rId10"/>
    <p:sldLayoutId id="2147483728" r:id="rId11"/>
    <p:sldLayoutId id="2147483734" r:id="rId12"/>
    <p:sldLayoutId id="2147483730" r:id="rId13"/>
    <p:sldLayoutId id="2147483729" r:id="rId14"/>
    <p:sldLayoutId id="2147483731" r:id="rId15"/>
    <p:sldLayoutId id="2147483736" r:id="rId16"/>
    <p:sldLayoutId id="2147483723" r:id="rId17"/>
    <p:sldLayoutId id="2147483722" r:id="rId18"/>
    <p:sldLayoutId id="2147483732" r:id="rId19"/>
    <p:sldLayoutId id="2147483735" r:id="rId20"/>
    <p:sldLayoutId id="2147483700" r:id="rId21"/>
    <p:sldLayoutId id="2147483692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Montserrat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Montserrat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Montserrat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Montserrat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Montserrat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6">
          <p15:clr>
            <a:srgbClr val="A4A3A4"/>
          </p15:clr>
        </p15:guide>
        <p15:guide id="2" orient="horz" pos="614">
          <p15:clr>
            <a:srgbClr val="A4A3A4"/>
          </p15:clr>
        </p15:guide>
        <p15:guide id="3" pos="612">
          <p15:clr>
            <a:srgbClr val="A4A3A4"/>
          </p15:clr>
        </p15:guide>
        <p15:guide id="4" pos="706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.bin"/><Relationship Id="rId9" Type="http://schemas.openxmlformats.org/officeDocument/2006/relationships/image" Target="cid:image003.jpg@01D1A14A.F45FDC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llway with a colorful sign&#10;&#10;AI-generated content may be incorrect.">
            <a:extLst>
              <a:ext uri="{FF2B5EF4-FFF2-40B4-BE49-F238E27FC236}">
                <a16:creationId xmlns:a16="http://schemas.microsoft.com/office/drawing/2014/main" id="{C2B1722C-4E32-A2AC-1F86-D908BFD3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65" r="2" b="18343"/>
          <a:stretch>
            <a:fillRect/>
          </a:stretch>
        </p:blipFill>
        <p:spPr>
          <a:xfrm>
            <a:off x="-1800" y="10"/>
            <a:ext cx="12193800" cy="458999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720EB2-7BA3-AA50-8A9B-1BA70E0AF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81" y="4559873"/>
            <a:ext cx="11186636" cy="631559"/>
          </a:xfrm>
        </p:spPr>
        <p:txBody>
          <a:bodyPr anchor="b">
            <a:normAutofit fontScale="90000"/>
          </a:bodyPr>
          <a:lstStyle/>
          <a:p>
            <a:r>
              <a:rPr lang="it-IT" sz="4000">
                <a:solidFill>
                  <a:schemeClr val="accent6"/>
                </a:solidFill>
              </a:rPr>
              <a:t>BAT Italia</a:t>
            </a:r>
            <a:br>
              <a:rPr lang="it-IT" sz="4000"/>
            </a:br>
            <a:r>
              <a:rPr lang="it-IT" sz="4000"/>
              <a:t>Salute e Sicurezza al v    </a:t>
            </a:r>
            <a:r>
              <a:rPr lang="it-IT" sz="4000" err="1"/>
              <a:t>lante</a:t>
            </a:r>
            <a:r>
              <a:rPr lang="it-IT" sz="4000"/>
              <a:t> delle nostre sfide   </a:t>
            </a:r>
            <a:endParaRPr lang="it-IT"/>
          </a:p>
        </p:txBody>
      </p:sp>
      <p:pic>
        <p:nvPicPr>
          <p:cNvPr id="1028" name="Picture 4" descr="estilo de icono de volante 5941578 Vector en Vecteezy">
            <a:extLst>
              <a:ext uri="{FF2B5EF4-FFF2-40B4-BE49-F238E27FC236}">
                <a16:creationId xmlns:a16="http://schemas.microsoft.com/office/drawing/2014/main" id="{B31760E1-C5A7-5D75-1C42-CD2275E2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4" b="98646" l="521" r="98802">
                        <a14:foregroundMark x1="10417" y1="20781" x2="5260" y2="30521"/>
                        <a14:foregroundMark x1="521" y1="47760" x2="1406" y2="51771"/>
                        <a14:foregroundMark x1="44531" y1="52188" x2="47552" y2="50729"/>
                        <a14:foregroundMark x1="90729" y1="51615" x2="95469" y2="51458"/>
                        <a14:foregroundMark x1="59896" y1="97760" x2="66615" y2="96042"/>
                        <a14:foregroundMark x1="66615" y1="96042" x2="66771" y2="96042"/>
                        <a14:foregroundMark x1="35521" y1="97188" x2="41563" y2="98646"/>
                        <a14:foregroundMark x1="98906" y1="55365" x2="98438" y2="59792"/>
                        <a14:foregroundMark x1="22760" y1="9323" x2="27656" y2="7031"/>
                        <a14:foregroundMark x1="71667" y1="6615" x2="66042" y2="3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63" y="4769956"/>
            <a:ext cx="350684" cy="3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0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EC4CB2-F9E1-43B2-A15F-2AC2E48F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282345"/>
            <a:ext cx="8734274" cy="495544"/>
          </a:xfrm>
        </p:spPr>
        <p:txBody>
          <a:bodyPr/>
          <a:lstStyle/>
          <a:p>
            <a:r>
              <a:rPr lang="en-GB"/>
              <a:t> </a:t>
            </a:r>
            <a:r>
              <a:rPr lang="da-DK"/>
              <a:t>Dati e traguardi  </a:t>
            </a:r>
            <a:br>
              <a:rPr lang="da-DK"/>
            </a:br>
            <a:r>
              <a:rPr lang="en-GB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2DEA9A-655A-9C95-6BD0-C821388596B7}"/>
              </a:ext>
            </a:extLst>
          </p:cNvPr>
          <p:cNvSpPr/>
          <p:nvPr/>
        </p:nvSpPr>
        <p:spPr>
          <a:xfrm>
            <a:off x="172720" y="1078991"/>
            <a:ext cx="9723933" cy="148838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00B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rgbClr val="FFFFFF"/>
                </a:solidFill>
                <a:latin typeface="Montserrat" panose="00000500000000000000" pitchFamily="2" charset="0"/>
              </a:rPr>
              <a:t>FIA Road Safety Index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BAT Italia è </a:t>
            </a:r>
            <a:r>
              <a:rPr lang="en-GB" sz="1400" err="1">
                <a:solidFill>
                  <a:srgbClr val="FFFFFF"/>
                </a:solidFill>
                <a:latin typeface="Montserrat" panose="00000500000000000000" pitchFamily="2" charset="0"/>
              </a:rPr>
              <a:t>stata</a:t>
            </a: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 la </a:t>
            </a:r>
            <a:r>
              <a:rPr lang="en-GB" sz="1400" b="1">
                <a:solidFill>
                  <a:srgbClr val="FFFFFF"/>
                </a:solidFill>
                <a:latin typeface="Montserrat" panose="00000500000000000000" pitchFamily="2" charset="0"/>
              </a:rPr>
              <a:t>prima </a:t>
            </a:r>
            <a:r>
              <a:rPr lang="en-GB" sz="1400" b="1" err="1">
                <a:solidFill>
                  <a:srgbClr val="FFFFFF"/>
                </a:solidFill>
                <a:latin typeface="Montserrat" panose="00000500000000000000" pitchFamily="2" charset="0"/>
              </a:rPr>
              <a:t>azienda</a:t>
            </a:r>
            <a:r>
              <a:rPr lang="en-GB" sz="1400" b="1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GB" sz="1400" b="1" err="1">
                <a:solidFill>
                  <a:srgbClr val="FFFFFF"/>
                </a:solidFill>
                <a:latin typeface="Montserrat" panose="00000500000000000000" pitchFamily="2" charset="0"/>
              </a:rPr>
              <a:t>italiana</a:t>
            </a:r>
            <a:r>
              <a:rPr lang="en-GB" sz="1400" b="1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ad aver </a:t>
            </a:r>
            <a:r>
              <a:rPr lang="en-GB" sz="1400" err="1">
                <a:solidFill>
                  <a:srgbClr val="FFFFFF"/>
                </a:solidFill>
                <a:latin typeface="Montserrat" panose="00000500000000000000" pitchFamily="2" charset="0"/>
              </a:rPr>
              <a:t>ricevuto</a:t>
            </a: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 la </a:t>
            </a:r>
            <a:r>
              <a:rPr lang="en-GB" sz="1400" err="1">
                <a:solidFill>
                  <a:srgbClr val="FFFFFF"/>
                </a:solidFill>
                <a:latin typeface="Montserrat" panose="00000500000000000000" pitchFamily="2" charset="0"/>
              </a:rPr>
              <a:t>certificazione</a:t>
            </a: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 dalla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Fédération Internationale de </a:t>
            </a: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l'Automobile</a:t>
            </a: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, con la </a:t>
            </a:r>
            <a:r>
              <a:rPr lang="en-GB" sz="1400" err="1">
                <a:solidFill>
                  <a:srgbClr val="FFFFFF"/>
                </a:solidFill>
                <a:latin typeface="Montserrat" panose="00000500000000000000" pitchFamily="2" charset="0"/>
              </a:rPr>
              <a:t>valutazione</a:t>
            </a: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 di </a:t>
            </a:r>
            <a:r>
              <a:rPr lang="en-GB" sz="1400" b="1">
                <a:solidFill>
                  <a:srgbClr val="FFFFFF"/>
                </a:solidFill>
                <a:latin typeface="Montserrat" panose="00000500000000000000" pitchFamily="2" charset="0"/>
              </a:rPr>
              <a:t>3 </a:t>
            </a:r>
            <a:r>
              <a:rPr lang="en-GB" sz="1400" b="1" err="1">
                <a:solidFill>
                  <a:srgbClr val="FFFFFF"/>
                </a:solidFill>
                <a:latin typeface="Montserrat" panose="00000500000000000000" pitchFamily="2" charset="0"/>
              </a:rPr>
              <a:t>stelle</a:t>
            </a:r>
            <a:r>
              <a:rPr lang="en-GB" sz="1400" b="1">
                <a:solidFill>
                  <a:srgbClr val="FFFFFF"/>
                </a:solidFill>
                <a:latin typeface="Montserrat" panose="00000500000000000000" pitchFamily="2" charset="0"/>
              </a:rPr>
              <a:t> su 3</a:t>
            </a:r>
            <a:r>
              <a:rPr lang="en-GB" sz="140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4985F7-8D54-FC39-A6E0-77E3F91240B8}"/>
              </a:ext>
            </a:extLst>
          </p:cNvPr>
          <p:cNvSpPr/>
          <p:nvPr/>
        </p:nvSpPr>
        <p:spPr>
          <a:xfrm>
            <a:off x="279002" y="2977027"/>
            <a:ext cx="9617651" cy="77503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Induction </a:t>
            </a:r>
            <a:r>
              <a:rPr lang="en-GB" sz="1600" b="1" err="1">
                <a:solidFill>
                  <a:srgbClr val="FFFFFF"/>
                </a:solidFill>
                <a:latin typeface="Montserrat" panose="00000500000000000000" pitchFamily="2" charset="0"/>
              </a:rPr>
              <a:t>effettuate</a:t>
            </a:r>
            <a:r>
              <a:rPr lang="en-GB" sz="1600" b="1">
                <a:solidFill>
                  <a:srgbClr val="FFFFFF"/>
                </a:solidFill>
                <a:latin typeface="Montserrat" panose="00000500000000000000" pitchFamily="2" charset="0"/>
              </a:rPr>
              <a:t> nel 2024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Induction richiesti da policy BAT globale per tutti i new joiners di HQ e FF e Contractors sulle tematiche di salute e sicurezza sui luoghi di lavoro 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C6A6E8-426E-66BC-A6B1-F4809DD9E316}"/>
              </a:ext>
            </a:extLst>
          </p:cNvPr>
          <p:cNvSpPr/>
          <p:nvPr/>
        </p:nvSpPr>
        <p:spPr>
          <a:xfrm>
            <a:off x="10133339" y="1101974"/>
            <a:ext cx="1512498" cy="1465403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00B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A8B923-11F1-15EE-2C04-F139B427B3DB}"/>
              </a:ext>
            </a:extLst>
          </p:cNvPr>
          <p:cNvSpPr/>
          <p:nvPr/>
        </p:nvSpPr>
        <p:spPr>
          <a:xfrm>
            <a:off x="10133340" y="2977027"/>
            <a:ext cx="1503488" cy="77503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8647BB-9ABF-27C3-EEE8-6E84175B6627}"/>
              </a:ext>
            </a:extLst>
          </p:cNvPr>
          <p:cNvSpPr/>
          <p:nvPr/>
        </p:nvSpPr>
        <p:spPr>
          <a:xfrm>
            <a:off x="279005" y="4053159"/>
            <a:ext cx="9617651" cy="77503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E72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Corsi di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guida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sicura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difensiva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Corsi previsti dalla policy BAT globale. I corsi vengono erogati a tutti i driver ogni 3 anni. Ogni anno viene fatta una sessione speciale per i new joiners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217EBA-FF7E-CB11-F86A-B3FDDA5BD0AA}"/>
              </a:ext>
            </a:extLst>
          </p:cNvPr>
          <p:cNvSpPr/>
          <p:nvPr/>
        </p:nvSpPr>
        <p:spPr>
          <a:xfrm>
            <a:off x="10153169" y="4056231"/>
            <a:ext cx="1512498" cy="76888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E72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272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78ED8A-65C1-CB5C-6C82-BDFB6F3E02CD}"/>
              </a:ext>
            </a:extLst>
          </p:cNvPr>
          <p:cNvSpPr/>
          <p:nvPr/>
        </p:nvSpPr>
        <p:spPr>
          <a:xfrm>
            <a:off x="279005" y="5177833"/>
            <a:ext cx="9617652" cy="775030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Incidenti </a:t>
            </a:r>
            <a:r>
              <a:rPr lang="en-GB" sz="1600" b="1">
                <a:solidFill>
                  <a:srgbClr val="FFFFFF"/>
                </a:solidFill>
                <a:latin typeface="Montserrat" panose="00000500000000000000" pitchFamily="2" charset="0"/>
              </a:rPr>
              <a:t>registrati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tra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il 2023-2024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>
                <a:solidFill>
                  <a:srgbClr val="FFFFFF"/>
                </a:solidFill>
                <a:latin typeface="Montserrat"/>
              </a:rPr>
              <a:t>Oltre ai near misses vengono raccolti i dati ed analizzati tutti gli incidenti che si verificano 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584E622-2D66-C144-6EEA-38E0050DABC1}"/>
              </a:ext>
            </a:extLst>
          </p:cNvPr>
          <p:cNvSpPr/>
          <p:nvPr/>
        </p:nvSpPr>
        <p:spPr>
          <a:xfrm>
            <a:off x="10153169" y="5172832"/>
            <a:ext cx="1512498" cy="768886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</a:t>
            </a:r>
          </a:p>
        </p:txBody>
      </p:sp>
      <p:pic>
        <p:nvPicPr>
          <p:cNvPr id="3" name="Picture 2" descr="A logo for a road safety index&#10;&#10;AI-generated content may be incorrect.">
            <a:extLst>
              <a:ext uri="{FF2B5EF4-FFF2-40B4-BE49-F238E27FC236}">
                <a16:creationId xmlns:a16="http://schemas.microsoft.com/office/drawing/2014/main" id="{17756A73-CF8B-E418-8B47-8ACF7767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025" y="1133461"/>
            <a:ext cx="1980786" cy="14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F0C8C3E-F6C5-146E-DF11-19FF90F89A41}"/>
              </a:ext>
            </a:extLst>
          </p:cNvPr>
          <p:cNvSpPr txBox="1">
            <a:spLocks/>
          </p:cNvSpPr>
          <p:nvPr/>
        </p:nvSpPr>
        <p:spPr>
          <a:xfrm>
            <a:off x="339116" y="343705"/>
            <a:ext cx="8734274" cy="495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/>
              <a:t>La nostra storia  </a:t>
            </a:r>
            <a:br>
              <a:rPr lang="da-DK"/>
            </a:br>
            <a:r>
              <a:rPr lang="en-GB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76E3EC-D9C8-400E-D963-018E2854DA53}"/>
              </a:ext>
            </a:extLst>
          </p:cNvPr>
          <p:cNvGrpSpPr/>
          <p:nvPr/>
        </p:nvGrpSpPr>
        <p:grpSpPr>
          <a:xfrm>
            <a:off x="360992" y="1182242"/>
            <a:ext cx="5593190" cy="5224235"/>
            <a:chOff x="-1632507" y="1395515"/>
            <a:chExt cx="5134729" cy="4494837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A49B8FE7-2005-2B0B-BE84-0A2FE9FBFB27}"/>
                </a:ext>
              </a:extLst>
            </p:cNvPr>
            <p:cNvSpPr/>
            <p:nvPr/>
          </p:nvSpPr>
          <p:spPr>
            <a:xfrm>
              <a:off x="-1632507" y="1395515"/>
              <a:ext cx="5112795" cy="4494837"/>
            </a:xfrm>
            <a:prstGeom prst="round2DiagRect">
              <a:avLst>
                <a:gd name="adj1" fmla="val 11577"/>
                <a:gd name="adj2" fmla="val 0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167C2B-4009-26CB-8234-D61D72A3FECB}"/>
                </a:ext>
              </a:extLst>
            </p:cNvPr>
            <p:cNvSpPr/>
            <p:nvPr/>
          </p:nvSpPr>
          <p:spPr>
            <a:xfrm>
              <a:off x="-1610573" y="1422516"/>
              <a:ext cx="5112795" cy="573295"/>
            </a:xfrm>
            <a:custGeom>
              <a:avLst/>
              <a:gdLst>
                <a:gd name="connsiteX0" fmla="*/ 500207 w 5112795"/>
                <a:gd name="connsiteY0" fmla="*/ 0 h 959638"/>
                <a:gd name="connsiteX1" fmla="*/ 5112795 w 5112795"/>
                <a:gd name="connsiteY1" fmla="*/ 0 h 959638"/>
                <a:gd name="connsiteX2" fmla="*/ 5112795 w 5112795"/>
                <a:gd name="connsiteY2" fmla="*/ 959638 h 959638"/>
                <a:gd name="connsiteX3" fmla="*/ 0 w 5112795"/>
                <a:gd name="connsiteY3" fmla="*/ 959638 h 959638"/>
                <a:gd name="connsiteX4" fmla="*/ 0 w 5112795"/>
                <a:gd name="connsiteY4" fmla="*/ 500207 h 959638"/>
                <a:gd name="connsiteX5" fmla="*/ 500207 w 5112795"/>
                <a:gd name="connsiteY5" fmla="*/ 0 h 9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2795" h="959638">
                  <a:moveTo>
                    <a:pt x="500207" y="0"/>
                  </a:moveTo>
                  <a:lnTo>
                    <a:pt x="5112795" y="0"/>
                  </a:lnTo>
                  <a:lnTo>
                    <a:pt x="5112795" y="959638"/>
                  </a:lnTo>
                  <a:lnTo>
                    <a:pt x="0" y="959638"/>
                  </a:lnTo>
                  <a:lnTo>
                    <a:pt x="0" y="500207"/>
                  </a:lnTo>
                  <a:cubicBezTo>
                    <a:pt x="0" y="223950"/>
                    <a:pt x="223950" y="0"/>
                    <a:pt x="5002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882" indent="-342882" defTabSz="914354">
                <a:buFont typeface="Arial" panose="020B0604020202020204" pitchFamily="34" charset="0"/>
                <a:buChar char="•"/>
                <a:defRPr/>
              </a:pPr>
              <a:endParaRPr lang="en-US" sz="1051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7E06D6-AC81-A941-0870-356B5DB071D2}"/>
                </a:ext>
              </a:extLst>
            </p:cNvPr>
            <p:cNvSpPr txBox="1"/>
            <p:nvPr/>
          </p:nvSpPr>
          <p:spPr>
            <a:xfrm>
              <a:off x="-1069281" y="1558426"/>
              <a:ext cx="4210051" cy="26480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354">
                <a:defRPr/>
              </a:pPr>
              <a:r>
                <a:rPr lang="en-GB" sz="2000" b="1" kern="0">
                  <a:solidFill>
                    <a:srgbClr val="FFFFFF"/>
                  </a:solidFill>
                  <a:latin typeface="Montserrat" panose="00000500000000000000" pitchFamily="2" charset="0"/>
                </a:rPr>
                <a:t>Alcune informazioni  </a:t>
              </a:r>
              <a:endParaRPr lang="en-GB" sz="1400" b="1" kern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CE55FD0-E80F-6C57-F688-ED3596B0F24B}"/>
              </a:ext>
            </a:extLst>
          </p:cNvPr>
          <p:cNvSpPr txBox="1"/>
          <p:nvPr/>
        </p:nvSpPr>
        <p:spPr>
          <a:xfrm>
            <a:off x="384884" y="2087859"/>
            <a:ext cx="45589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BAT Italia fa parte del gruppo BAT, nato nel 1902 a Londra;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solidFill>
                  <a:srgbClr val="FFFFFF"/>
                </a:solidFill>
                <a:latin typeface="Montserrat"/>
              </a:rPr>
              <a:t>L’azienda arriva nel mercato italiano a seguito dell’acquisizione dell’Ente Tabacchi Italiano nel 2004;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solidFill>
                  <a:srgbClr val="FFFFFF"/>
                </a:solidFill>
                <a:latin typeface="Montserrat"/>
              </a:rPr>
              <a:t>Contiamo oltre 400 dipendenti di cui circa 200 fanno parte della forza vendita (FF);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400">
              <a:solidFill>
                <a:srgbClr val="FFFFFF"/>
              </a:solidFill>
              <a:latin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solidFill>
                  <a:srgbClr val="FFFFFF"/>
                </a:solidFill>
                <a:latin typeface="Montserrat"/>
              </a:rPr>
              <a:t>La nostra sede si trova in viale Giorgio Ribotta 35 in  Roma.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400">
              <a:solidFill>
                <a:srgbClr val="FFFFFF"/>
              </a:solidFill>
              <a:latin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>
                <a:solidFill>
                  <a:srgbClr val="FFFFFF"/>
                </a:solidFill>
                <a:latin typeface="Montserrat"/>
              </a:rPr>
              <a:t>Dal 2023, il gruppo ha investito in Italia con l’apertura di BAT Trieste, un’entità separata, ma sinergica. Unica fabbrica a livello mondiale di BAT dedicata esclusivamente alla produzione di nuove categorie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6" name="Graphic 25" descr="City outline">
            <a:extLst>
              <a:ext uri="{FF2B5EF4-FFF2-40B4-BE49-F238E27FC236}">
                <a16:creationId xmlns:a16="http://schemas.microsoft.com/office/drawing/2014/main" id="{C7A45AA3-66A0-9C83-4D81-47C0F1234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142" y="2133760"/>
            <a:ext cx="1101136" cy="110113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EE42EA6F-3661-EDF5-449A-51EE82F904E6}"/>
              </a:ext>
            </a:extLst>
          </p:cNvPr>
          <p:cNvGrpSpPr/>
          <p:nvPr/>
        </p:nvGrpSpPr>
        <p:grpSpPr>
          <a:xfrm>
            <a:off x="6291196" y="1213625"/>
            <a:ext cx="5557577" cy="5234401"/>
            <a:chOff x="544230" y="1562582"/>
            <a:chExt cx="5127365" cy="4817429"/>
          </a:xfrm>
        </p:grpSpPr>
        <p:sp>
          <p:nvSpPr>
            <p:cNvPr id="55" name="Rectangle: Diagonal Corners Rounded 54">
              <a:extLst>
                <a:ext uri="{FF2B5EF4-FFF2-40B4-BE49-F238E27FC236}">
                  <a16:creationId xmlns:a16="http://schemas.microsoft.com/office/drawing/2014/main" id="{AFF8E87E-BB49-DF1F-7A9C-2E8785A9861C}"/>
                </a:ext>
              </a:extLst>
            </p:cNvPr>
            <p:cNvSpPr/>
            <p:nvPr/>
          </p:nvSpPr>
          <p:spPr>
            <a:xfrm>
              <a:off x="544230" y="1574517"/>
              <a:ext cx="5112795" cy="4805494"/>
            </a:xfrm>
            <a:prstGeom prst="round2DiagRect">
              <a:avLst>
                <a:gd name="adj1" fmla="val 11577"/>
                <a:gd name="adj2" fmla="val 0"/>
              </a:avLst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C193A92-EB49-6C94-B0CC-5C4E6742EA05}"/>
                </a:ext>
              </a:extLst>
            </p:cNvPr>
            <p:cNvSpPr/>
            <p:nvPr/>
          </p:nvSpPr>
          <p:spPr>
            <a:xfrm>
              <a:off x="558800" y="1562582"/>
              <a:ext cx="5112795" cy="610670"/>
            </a:xfrm>
            <a:custGeom>
              <a:avLst/>
              <a:gdLst>
                <a:gd name="connsiteX0" fmla="*/ 500207 w 5112795"/>
                <a:gd name="connsiteY0" fmla="*/ 0 h 959638"/>
                <a:gd name="connsiteX1" fmla="*/ 5112795 w 5112795"/>
                <a:gd name="connsiteY1" fmla="*/ 0 h 959638"/>
                <a:gd name="connsiteX2" fmla="*/ 5112795 w 5112795"/>
                <a:gd name="connsiteY2" fmla="*/ 959638 h 959638"/>
                <a:gd name="connsiteX3" fmla="*/ 0 w 5112795"/>
                <a:gd name="connsiteY3" fmla="*/ 959638 h 959638"/>
                <a:gd name="connsiteX4" fmla="*/ 0 w 5112795"/>
                <a:gd name="connsiteY4" fmla="*/ 500207 h 959638"/>
                <a:gd name="connsiteX5" fmla="*/ 500207 w 5112795"/>
                <a:gd name="connsiteY5" fmla="*/ 0 h 9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2795" h="959638">
                  <a:moveTo>
                    <a:pt x="500207" y="0"/>
                  </a:moveTo>
                  <a:lnTo>
                    <a:pt x="5112795" y="0"/>
                  </a:lnTo>
                  <a:lnTo>
                    <a:pt x="5112795" y="959638"/>
                  </a:lnTo>
                  <a:lnTo>
                    <a:pt x="0" y="959638"/>
                  </a:lnTo>
                  <a:lnTo>
                    <a:pt x="0" y="500207"/>
                  </a:lnTo>
                  <a:cubicBezTo>
                    <a:pt x="0" y="223950"/>
                    <a:pt x="223950" y="0"/>
                    <a:pt x="5002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882" indent="-342882" defTabSz="914354">
                <a:buFont typeface="Arial" panose="020B0604020202020204" pitchFamily="34" charset="0"/>
                <a:buChar char="•"/>
                <a:defRPr/>
              </a:pPr>
              <a:endParaRPr lang="en-US" sz="1051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07614FC-F1F9-1C1C-243F-D3168A19B59E}"/>
                </a:ext>
              </a:extLst>
            </p:cNvPr>
            <p:cNvSpPr txBox="1"/>
            <p:nvPr/>
          </p:nvSpPr>
          <p:spPr>
            <a:xfrm>
              <a:off x="838208" y="1689409"/>
              <a:ext cx="4661426" cy="72231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354">
                <a:defRPr/>
              </a:pPr>
              <a:r>
                <a:rPr lang="en-GB" sz="2000" b="1" kern="0">
                  <a:solidFill>
                    <a:srgbClr val="FFFFFF"/>
                  </a:solidFill>
                  <a:latin typeface="Montserrat" panose="00000500000000000000" pitchFamily="2" charset="0"/>
                </a:rPr>
                <a:t>A Better Tomorrow</a:t>
              </a:r>
            </a:p>
            <a:p>
              <a:pPr algn="ctr" defTabSz="914354">
                <a:defRPr/>
              </a:pPr>
              <a:r>
                <a:rPr lang="en-GB" sz="2000" b="1" kern="0">
                  <a:solidFill>
                    <a:srgbClr val="FFFFFF"/>
                  </a:solidFill>
                  <a:latin typeface="Montserrat" panose="00000500000000000000" pitchFamily="2" charset="0"/>
                </a:rPr>
                <a:t> </a:t>
              </a:r>
            </a:p>
            <a:p>
              <a:pPr algn="ctr" defTabSz="914354">
                <a:defRPr/>
              </a:pPr>
              <a:endParaRPr lang="en-GB" sz="1100" b="1" kern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A54C40-8007-CAE5-12BD-FCCEC6365C77}"/>
              </a:ext>
            </a:extLst>
          </p:cNvPr>
          <p:cNvGrpSpPr/>
          <p:nvPr/>
        </p:nvGrpSpPr>
        <p:grpSpPr>
          <a:xfrm>
            <a:off x="7255944" y="3533257"/>
            <a:ext cx="1738512" cy="1295285"/>
            <a:chOff x="6199431" y="1859852"/>
            <a:chExt cx="1738512" cy="129528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9A34985-2319-B630-E327-5E503AAC00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7764" y="1859852"/>
              <a:ext cx="855520" cy="737514"/>
              <a:chOff x="-1669254" y="1401585"/>
              <a:chExt cx="1336320" cy="1152000"/>
            </a:xfrm>
          </p:grpSpPr>
          <p:sp>
            <p:nvSpPr>
              <p:cNvPr id="61" name="Hexagon 60">
                <a:extLst>
                  <a:ext uri="{FF2B5EF4-FFF2-40B4-BE49-F238E27FC236}">
                    <a16:creationId xmlns:a16="http://schemas.microsoft.com/office/drawing/2014/main" id="{79983232-A264-97CB-BDD5-443E27B93A39}"/>
                  </a:ext>
                </a:extLst>
              </p:cNvPr>
              <p:cNvSpPr/>
              <p:nvPr/>
            </p:nvSpPr>
            <p:spPr>
              <a:xfrm>
                <a:off x="-1669254" y="1401585"/>
                <a:ext cx="1336320" cy="1152000"/>
              </a:xfrm>
              <a:prstGeom prst="hexagon">
                <a:avLst/>
              </a:prstGeom>
              <a:gradFill flip="none" rotWithShape="1">
                <a:gsLst>
                  <a:gs pos="0">
                    <a:srgbClr val="004F9F">
                      <a:lumMod val="40000"/>
                      <a:lumOff val="60000"/>
                    </a:srgbClr>
                  </a:gs>
                  <a:gs pos="46000">
                    <a:srgbClr val="004F9F">
                      <a:lumMod val="95000"/>
                      <a:lumOff val="5000"/>
                    </a:srgbClr>
                  </a:gs>
                  <a:gs pos="100000">
                    <a:srgbClr val="004F9F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 cap="flat" cmpd="sng" algn="ctr">
                <a:solidFill>
                  <a:srgbClr val="004F9F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>
                <a:glow rad="63500">
                  <a:srgbClr val="00B1EB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GB" sz="1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  <a:cs typeface="Mongolian Baiti" panose="03000500000000000000" pitchFamily="66" charset="0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E8ABC23-FB66-8A74-4003-0571221BA57A}"/>
                  </a:ext>
                </a:extLst>
              </p:cNvPr>
              <p:cNvGrpSpPr/>
              <p:nvPr/>
            </p:nvGrpSpPr>
            <p:grpSpPr>
              <a:xfrm>
                <a:off x="-1590815" y="1524074"/>
                <a:ext cx="871818" cy="782659"/>
                <a:chOff x="3680985" y="1436715"/>
                <a:chExt cx="871818" cy="782659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DF2CCF5-EB91-C54A-479D-82D684C83618}"/>
                    </a:ext>
                  </a:extLst>
                </p:cNvPr>
                <p:cNvSpPr/>
                <p:nvPr/>
              </p:nvSpPr>
              <p:spPr>
                <a:xfrm flipH="1">
                  <a:off x="4347901" y="1436715"/>
                  <a:ext cx="204902" cy="570711"/>
                </a:xfrm>
                <a:custGeom>
                  <a:avLst/>
                  <a:gdLst>
                    <a:gd name="connsiteX0" fmla="*/ 185737 w 466725"/>
                    <a:gd name="connsiteY0" fmla="*/ 0 h 1619250"/>
                    <a:gd name="connsiteX1" fmla="*/ 466725 w 466725"/>
                    <a:gd name="connsiteY1" fmla="*/ 171450 h 1619250"/>
                    <a:gd name="connsiteX2" fmla="*/ 466725 w 466725"/>
                    <a:gd name="connsiteY2" fmla="*/ 704850 h 1619250"/>
                    <a:gd name="connsiteX3" fmla="*/ 185737 w 466725"/>
                    <a:gd name="connsiteY3" fmla="*/ 1157288 h 1619250"/>
                    <a:gd name="connsiteX4" fmla="*/ 414337 w 466725"/>
                    <a:gd name="connsiteY4" fmla="*/ 1619250 h 1619250"/>
                    <a:gd name="connsiteX5" fmla="*/ 0 w 466725"/>
                    <a:gd name="connsiteY5" fmla="*/ 1247775 h 1619250"/>
                    <a:gd name="connsiteX6" fmla="*/ 23812 w 466725"/>
                    <a:gd name="connsiteY6" fmla="*/ 723900 h 1619250"/>
                    <a:gd name="connsiteX7" fmla="*/ 261937 w 466725"/>
                    <a:gd name="connsiteY7" fmla="*/ 276225 h 1619250"/>
                    <a:gd name="connsiteX8" fmla="*/ 185737 w 466725"/>
                    <a:gd name="connsiteY8" fmla="*/ 0 h 1619250"/>
                    <a:gd name="connsiteX0" fmla="*/ 185737 w 514349"/>
                    <a:gd name="connsiteY0" fmla="*/ 0 h 1619250"/>
                    <a:gd name="connsiteX1" fmla="*/ 466725 w 514349"/>
                    <a:gd name="connsiteY1" fmla="*/ 171450 h 1619250"/>
                    <a:gd name="connsiteX2" fmla="*/ 466725 w 514349"/>
                    <a:gd name="connsiteY2" fmla="*/ 704850 h 1619250"/>
                    <a:gd name="connsiteX3" fmla="*/ 185737 w 514349"/>
                    <a:gd name="connsiteY3" fmla="*/ 1157288 h 1619250"/>
                    <a:gd name="connsiteX4" fmla="*/ 414337 w 514349"/>
                    <a:gd name="connsiteY4" fmla="*/ 1619250 h 1619250"/>
                    <a:gd name="connsiteX5" fmla="*/ 0 w 514349"/>
                    <a:gd name="connsiteY5" fmla="*/ 1247775 h 1619250"/>
                    <a:gd name="connsiteX6" fmla="*/ 23812 w 514349"/>
                    <a:gd name="connsiteY6" fmla="*/ 723900 h 1619250"/>
                    <a:gd name="connsiteX7" fmla="*/ 261937 w 514349"/>
                    <a:gd name="connsiteY7" fmla="*/ 276225 h 1619250"/>
                    <a:gd name="connsiteX8" fmla="*/ 185737 w 514349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205005 w 559389"/>
                    <a:gd name="connsiteY0" fmla="*/ 0 h 1619250"/>
                    <a:gd name="connsiteX1" fmla="*/ 485993 w 559389"/>
                    <a:gd name="connsiteY1" fmla="*/ 171450 h 1619250"/>
                    <a:gd name="connsiteX2" fmla="*/ 485993 w 559389"/>
                    <a:gd name="connsiteY2" fmla="*/ 704850 h 1619250"/>
                    <a:gd name="connsiteX3" fmla="*/ 205005 w 559389"/>
                    <a:gd name="connsiteY3" fmla="*/ 1157288 h 1619250"/>
                    <a:gd name="connsiteX4" fmla="*/ 433605 w 559389"/>
                    <a:gd name="connsiteY4" fmla="*/ 1619250 h 1619250"/>
                    <a:gd name="connsiteX5" fmla="*/ 19268 w 559389"/>
                    <a:gd name="connsiteY5" fmla="*/ 1247775 h 1619250"/>
                    <a:gd name="connsiteX6" fmla="*/ 43080 w 559389"/>
                    <a:gd name="connsiteY6" fmla="*/ 723900 h 1619250"/>
                    <a:gd name="connsiteX7" fmla="*/ 281205 w 559389"/>
                    <a:gd name="connsiteY7" fmla="*/ 276225 h 1619250"/>
                    <a:gd name="connsiteX8" fmla="*/ 205005 w 559389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97019 w 575203"/>
                    <a:gd name="connsiteY7" fmla="*/ 276225 h 1619250"/>
                    <a:gd name="connsiteX8" fmla="*/ 220819 w 575203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97019 w 575203"/>
                    <a:gd name="connsiteY7" fmla="*/ 276225 h 1619250"/>
                    <a:gd name="connsiteX8" fmla="*/ 220819 w 575203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97019 w 575203"/>
                    <a:gd name="connsiteY7" fmla="*/ 276225 h 1619250"/>
                    <a:gd name="connsiteX8" fmla="*/ 220819 w 575203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85113 w 575203"/>
                    <a:gd name="connsiteY7" fmla="*/ 316706 h 1619250"/>
                    <a:gd name="connsiteX8" fmla="*/ 220819 w 575203"/>
                    <a:gd name="connsiteY8" fmla="*/ 0 h 1619250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83069"/>
                    <a:gd name="connsiteY0" fmla="*/ 0 h 1624013"/>
                    <a:gd name="connsiteX1" fmla="*/ 501807 w 583069"/>
                    <a:gd name="connsiteY1" fmla="*/ 176213 h 1624013"/>
                    <a:gd name="connsiteX2" fmla="*/ 501807 w 583069"/>
                    <a:gd name="connsiteY2" fmla="*/ 709613 h 1624013"/>
                    <a:gd name="connsiteX3" fmla="*/ 220819 w 583069"/>
                    <a:gd name="connsiteY3" fmla="*/ 1162051 h 1624013"/>
                    <a:gd name="connsiteX4" fmla="*/ 449419 w 583069"/>
                    <a:gd name="connsiteY4" fmla="*/ 1624013 h 1624013"/>
                    <a:gd name="connsiteX5" fmla="*/ 35082 w 583069"/>
                    <a:gd name="connsiteY5" fmla="*/ 1252538 h 1624013"/>
                    <a:gd name="connsiteX6" fmla="*/ 58894 w 583069"/>
                    <a:gd name="connsiteY6" fmla="*/ 728663 h 1624013"/>
                    <a:gd name="connsiteX7" fmla="*/ 285113 w 583069"/>
                    <a:gd name="connsiteY7" fmla="*/ 321469 h 1624013"/>
                    <a:gd name="connsiteX8" fmla="*/ 208913 w 583069"/>
                    <a:gd name="connsiteY8" fmla="*/ 0 h 1624013"/>
                    <a:gd name="connsiteX0" fmla="*/ 208913 w 583069"/>
                    <a:gd name="connsiteY0" fmla="*/ 0 h 1624013"/>
                    <a:gd name="connsiteX1" fmla="*/ 501807 w 583069"/>
                    <a:gd name="connsiteY1" fmla="*/ 176213 h 1624013"/>
                    <a:gd name="connsiteX2" fmla="*/ 501807 w 583069"/>
                    <a:gd name="connsiteY2" fmla="*/ 709613 h 1624013"/>
                    <a:gd name="connsiteX3" fmla="*/ 220819 w 583069"/>
                    <a:gd name="connsiteY3" fmla="*/ 1162051 h 1624013"/>
                    <a:gd name="connsiteX4" fmla="*/ 449419 w 583069"/>
                    <a:gd name="connsiteY4" fmla="*/ 1624013 h 1624013"/>
                    <a:gd name="connsiteX5" fmla="*/ 35082 w 583069"/>
                    <a:gd name="connsiteY5" fmla="*/ 1252538 h 1624013"/>
                    <a:gd name="connsiteX6" fmla="*/ 58894 w 583069"/>
                    <a:gd name="connsiteY6" fmla="*/ 728663 h 1624013"/>
                    <a:gd name="connsiteX7" fmla="*/ 285113 w 583069"/>
                    <a:gd name="connsiteY7" fmla="*/ 321469 h 1624013"/>
                    <a:gd name="connsiteX8" fmla="*/ 208913 w 583069"/>
                    <a:gd name="connsiteY8" fmla="*/ 0 h 1624013"/>
                    <a:gd name="connsiteX0" fmla="*/ 208913 w 583069"/>
                    <a:gd name="connsiteY0" fmla="*/ 0 h 1624013"/>
                    <a:gd name="connsiteX1" fmla="*/ 501807 w 583069"/>
                    <a:gd name="connsiteY1" fmla="*/ 176213 h 1624013"/>
                    <a:gd name="connsiteX2" fmla="*/ 501807 w 583069"/>
                    <a:gd name="connsiteY2" fmla="*/ 709613 h 1624013"/>
                    <a:gd name="connsiteX3" fmla="*/ 220819 w 583069"/>
                    <a:gd name="connsiteY3" fmla="*/ 1162051 h 1624013"/>
                    <a:gd name="connsiteX4" fmla="*/ 449419 w 583069"/>
                    <a:gd name="connsiteY4" fmla="*/ 1624013 h 1624013"/>
                    <a:gd name="connsiteX5" fmla="*/ 35082 w 583069"/>
                    <a:gd name="connsiteY5" fmla="*/ 1252538 h 1624013"/>
                    <a:gd name="connsiteX6" fmla="*/ 58894 w 583069"/>
                    <a:gd name="connsiteY6" fmla="*/ 728663 h 1624013"/>
                    <a:gd name="connsiteX7" fmla="*/ 285113 w 583069"/>
                    <a:gd name="connsiteY7" fmla="*/ 321469 h 1624013"/>
                    <a:gd name="connsiteX8" fmla="*/ 208913 w 583069"/>
                    <a:gd name="connsiteY8" fmla="*/ 0 h 162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3069" h="1624013">
                      <a:moveTo>
                        <a:pt x="208913" y="0"/>
                      </a:moveTo>
                      <a:cubicBezTo>
                        <a:pt x="430369" y="89695"/>
                        <a:pt x="420845" y="91282"/>
                        <a:pt x="501807" y="176213"/>
                      </a:cubicBezTo>
                      <a:cubicBezTo>
                        <a:pt x="608963" y="299244"/>
                        <a:pt x="611344" y="524670"/>
                        <a:pt x="501807" y="709613"/>
                      </a:cubicBezTo>
                      <a:cubicBezTo>
                        <a:pt x="403381" y="893763"/>
                        <a:pt x="243045" y="951707"/>
                        <a:pt x="220819" y="1162051"/>
                      </a:cubicBezTo>
                      <a:cubicBezTo>
                        <a:pt x="192244" y="1337469"/>
                        <a:pt x="332737" y="1467645"/>
                        <a:pt x="449419" y="1624013"/>
                      </a:cubicBezTo>
                      <a:cubicBezTo>
                        <a:pt x="199388" y="1516857"/>
                        <a:pt x="77944" y="1369220"/>
                        <a:pt x="35082" y="1252538"/>
                      </a:cubicBezTo>
                      <a:cubicBezTo>
                        <a:pt x="-16512" y="1054101"/>
                        <a:pt x="-13337" y="872332"/>
                        <a:pt x="58894" y="728663"/>
                      </a:cubicBezTo>
                      <a:cubicBezTo>
                        <a:pt x="138269" y="579438"/>
                        <a:pt x="281938" y="463550"/>
                        <a:pt x="285113" y="321469"/>
                      </a:cubicBezTo>
                      <a:cubicBezTo>
                        <a:pt x="283525" y="179387"/>
                        <a:pt x="289082" y="127794"/>
                        <a:pt x="2089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14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cs typeface="Mongolian Baiti" panose="03000500000000000000" pitchFamily="66" charset="0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0C37595-6224-7A38-CC5B-F861FF39C708}"/>
                    </a:ext>
                  </a:extLst>
                </p:cNvPr>
                <p:cNvSpPr/>
                <p:nvPr/>
              </p:nvSpPr>
              <p:spPr>
                <a:xfrm rot="20596830" flipH="1">
                  <a:off x="4261605" y="1633600"/>
                  <a:ext cx="99805" cy="277986"/>
                </a:xfrm>
                <a:custGeom>
                  <a:avLst/>
                  <a:gdLst>
                    <a:gd name="connsiteX0" fmla="*/ 185737 w 466725"/>
                    <a:gd name="connsiteY0" fmla="*/ 0 h 1619250"/>
                    <a:gd name="connsiteX1" fmla="*/ 466725 w 466725"/>
                    <a:gd name="connsiteY1" fmla="*/ 171450 h 1619250"/>
                    <a:gd name="connsiteX2" fmla="*/ 466725 w 466725"/>
                    <a:gd name="connsiteY2" fmla="*/ 704850 h 1619250"/>
                    <a:gd name="connsiteX3" fmla="*/ 185737 w 466725"/>
                    <a:gd name="connsiteY3" fmla="*/ 1157288 h 1619250"/>
                    <a:gd name="connsiteX4" fmla="*/ 414337 w 466725"/>
                    <a:gd name="connsiteY4" fmla="*/ 1619250 h 1619250"/>
                    <a:gd name="connsiteX5" fmla="*/ 0 w 466725"/>
                    <a:gd name="connsiteY5" fmla="*/ 1247775 h 1619250"/>
                    <a:gd name="connsiteX6" fmla="*/ 23812 w 466725"/>
                    <a:gd name="connsiteY6" fmla="*/ 723900 h 1619250"/>
                    <a:gd name="connsiteX7" fmla="*/ 261937 w 466725"/>
                    <a:gd name="connsiteY7" fmla="*/ 276225 h 1619250"/>
                    <a:gd name="connsiteX8" fmla="*/ 185737 w 466725"/>
                    <a:gd name="connsiteY8" fmla="*/ 0 h 1619250"/>
                    <a:gd name="connsiteX0" fmla="*/ 185737 w 514349"/>
                    <a:gd name="connsiteY0" fmla="*/ 0 h 1619250"/>
                    <a:gd name="connsiteX1" fmla="*/ 466725 w 514349"/>
                    <a:gd name="connsiteY1" fmla="*/ 171450 h 1619250"/>
                    <a:gd name="connsiteX2" fmla="*/ 466725 w 514349"/>
                    <a:gd name="connsiteY2" fmla="*/ 704850 h 1619250"/>
                    <a:gd name="connsiteX3" fmla="*/ 185737 w 514349"/>
                    <a:gd name="connsiteY3" fmla="*/ 1157288 h 1619250"/>
                    <a:gd name="connsiteX4" fmla="*/ 414337 w 514349"/>
                    <a:gd name="connsiteY4" fmla="*/ 1619250 h 1619250"/>
                    <a:gd name="connsiteX5" fmla="*/ 0 w 514349"/>
                    <a:gd name="connsiteY5" fmla="*/ 1247775 h 1619250"/>
                    <a:gd name="connsiteX6" fmla="*/ 23812 w 514349"/>
                    <a:gd name="connsiteY6" fmla="*/ 723900 h 1619250"/>
                    <a:gd name="connsiteX7" fmla="*/ 261937 w 514349"/>
                    <a:gd name="connsiteY7" fmla="*/ 276225 h 1619250"/>
                    <a:gd name="connsiteX8" fmla="*/ 185737 w 514349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185737 w 540121"/>
                    <a:gd name="connsiteY0" fmla="*/ 0 h 1619250"/>
                    <a:gd name="connsiteX1" fmla="*/ 466725 w 540121"/>
                    <a:gd name="connsiteY1" fmla="*/ 171450 h 1619250"/>
                    <a:gd name="connsiteX2" fmla="*/ 466725 w 540121"/>
                    <a:gd name="connsiteY2" fmla="*/ 704850 h 1619250"/>
                    <a:gd name="connsiteX3" fmla="*/ 185737 w 540121"/>
                    <a:gd name="connsiteY3" fmla="*/ 1157288 h 1619250"/>
                    <a:gd name="connsiteX4" fmla="*/ 414337 w 540121"/>
                    <a:gd name="connsiteY4" fmla="*/ 1619250 h 1619250"/>
                    <a:gd name="connsiteX5" fmla="*/ 0 w 540121"/>
                    <a:gd name="connsiteY5" fmla="*/ 1247775 h 1619250"/>
                    <a:gd name="connsiteX6" fmla="*/ 23812 w 540121"/>
                    <a:gd name="connsiteY6" fmla="*/ 723900 h 1619250"/>
                    <a:gd name="connsiteX7" fmla="*/ 261937 w 540121"/>
                    <a:gd name="connsiteY7" fmla="*/ 276225 h 1619250"/>
                    <a:gd name="connsiteX8" fmla="*/ 185737 w 540121"/>
                    <a:gd name="connsiteY8" fmla="*/ 0 h 1619250"/>
                    <a:gd name="connsiteX0" fmla="*/ 205005 w 559389"/>
                    <a:gd name="connsiteY0" fmla="*/ 0 h 1619250"/>
                    <a:gd name="connsiteX1" fmla="*/ 485993 w 559389"/>
                    <a:gd name="connsiteY1" fmla="*/ 171450 h 1619250"/>
                    <a:gd name="connsiteX2" fmla="*/ 485993 w 559389"/>
                    <a:gd name="connsiteY2" fmla="*/ 704850 h 1619250"/>
                    <a:gd name="connsiteX3" fmla="*/ 205005 w 559389"/>
                    <a:gd name="connsiteY3" fmla="*/ 1157288 h 1619250"/>
                    <a:gd name="connsiteX4" fmla="*/ 433605 w 559389"/>
                    <a:gd name="connsiteY4" fmla="*/ 1619250 h 1619250"/>
                    <a:gd name="connsiteX5" fmla="*/ 19268 w 559389"/>
                    <a:gd name="connsiteY5" fmla="*/ 1247775 h 1619250"/>
                    <a:gd name="connsiteX6" fmla="*/ 43080 w 559389"/>
                    <a:gd name="connsiteY6" fmla="*/ 723900 h 1619250"/>
                    <a:gd name="connsiteX7" fmla="*/ 281205 w 559389"/>
                    <a:gd name="connsiteY7" fmla="*/ 276225 h 1619250"/>
                    <a:gd name="connsiteX8" fmla="*/ 205005 w 559389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97019 w 575203"/>
                    <a:gd name="connsiteY7" fmla="*/ 276225 h 1619250"/>
                    <a:gd name="connsiteX8" fmla="*/ 220819 w 575203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97019 w 575203"/>
                    <a:gd name="connsiteY7" fmla="*/ 276225 h 1619250"/>
                    <a:gd name="connsiteX8" fmla="*/ 220819 w 575203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97019 w 575203"/>
                    <a:gd name="connsiteY7" fmla="*/ 276225 h 1619250"/>
                    <a:gd name="connsiteX8" fmla="*/ 220819 w 575203"/>
                    <a:gd name="connsiteY8" fmla="*/ 0 h 1619250"/>
                    <a:gd name="connsiteX0" fmla="*/ 220819 w 575203"/>
                    <a:gd name="connsiteY0" fmla="*/ 0 h 1619250"/>
                    <a:gd name="connsiteX1" fmla="*/ 501807 w 575203"/>
                    <a:gd name="connsiteY1" fmla="*/ 171450 h 1619250"/>
                    <a:gd name="connsiteX2" fmla="*/ 501807 w 575203"/>
                    <a:gd name="connsiteY2" fmla="*/ 704850 h 1619250"/>
                    <a:gd name="connsiteX3" fmla="*/ 220819 w 575203"/>
                    <a:gd name="connsiteY3" fmla="*/ 1157288 h 1619250"/>
                    <a:gd name="connsiteX4" fmla="*/ 449419 w 575203"/>
                    <a:gd name="connsiteY4" fmla="*/ 1619250 h 1619250"/>
                    <a:gd name="connsiteX5" fmla="*/ 35082 w 575203"/>
                    <a:gd name="connsiteY5" fmla="*/ 1247775 h 1619250"/>
                    <a:gd name="connsiteX6" fmla="*/ 58894 w 575203"/>
                    <a:gd name="connsiteY6" fmla="*/ 723900 h 1619250"/>
                    <a:gd name="connsiteX7" fmla="*/ 285113 w 575203"/>
                    <a:gd name="connsiteY7" fmla="*/ 316706 h 1619250"/>
                    <a:gd name="connsiteX8" fmla="*/ 220819 w 575203"/>
                    <a:gd name="connsiteY8" fmla="*/ 0 h 1619250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75203"/>
                    <a:gd name="connsiteY0" fmla="*/ 0 h 1624013"/>
                    <a:gd name="connsiteX1" fmla="*/ 501807 w 575203"/>
                    <a:gd name="connsiteY1" fmla="*/ 176213 h 1624013"/>
                    <a:gd name="connsiteX2" fmla="*/ 501807 w 575203"/>
                    <a:gd name="connsiteY2" fmla="*/ 709613 h 1624013"/>
                    <a:gd name="connsiteX3" fmla="*/ 220819 w 575203"/>
                    <a:gd name="connsiteY3" fmla="*/ 1162051 h 1624013"/>
                    <a:gd name="connsiteX4" fmla="*/ 449419 w 575203"/>
                    <a:gd name="connsiteY4" fmla="*/ 1624013 h 1624013"/>
                    <a:gd name="connsiteX5" fmla="*/ 35082 w 575203"/>
                    <a:gd name="connsiteY5" fmla="*/ 1252538 h 1624013"/>
                    <a:gd name="connsiteX6" fmla="*/ 58894 w 575203"/>
                    <a:gd name="connsiteY6" fmla="*/ 728663 h 1624013"/>
                    <a:gd name="connsiteX7" fmla="*/ 285113 w 575203"/>
                    <a:gd name="connsiteY7" fmla="*/ 321469 h 1624013"/>
                    <a:gd name="connsiteX8" fmla="*/ 208913 w 575203"/>
                    <a:gd name="connsiteY8" fmla="*/ 0 h 1624013"/>
                    <a:gd name="connsiteX0" fmla="*/ 208913 w 583069"/>
                    <a:gd name="connsiteY0" fmla="*/ 0 h 1624013"/>
                    <a:gd name="connsiteX1" fmla="*/ 501807 w 583069"/>
                    <a:gd name="connsiteY1" fmla="*/ 176213 h 1624013"/>
                    <a:gd name="connsiteX2" fmla="*/ 501807 w 583069"/>
                    <a:gd name="connsiteY2" fmla="*/ 709613 h 1624013"/>
                    <a:gd name="connsiteX3" fmla="*/ 220819 w 583069"/>
                    <a:gd name="connsiteY3" fmla="*/ 1162051 h 1624013"/>
                    <a:gd name="connsiteX4" fmla="*/ 449419 w 583069"/>
                    <a:gd name="connsiteY4" fmla="*/ 1624013 h 1624013"/>
                    <a:gd name="connsiteX5" fmla="*/ 35082 w 583069"/>
                    <a:gd name="connsiteY5" fmla="*/ 1252538 h 1624013"/>
                    <a:gd name="connsiteX6" fmla="*/ 58894 w 583069"/>
                    <a:gd name="connsiteY6" fmla="*/ 728663 h 1624013"/>
                    <a:gd name="connsiteX7" fmla="*/ 285113 w 583069"/>
                    <a:gd name="connsiteY7" fmla="*/ 321469 h 1624013"/>
                    <a:gd name="connsiteX8" fmla="*/ 208913 w 583069"/>
                    <a:gd name="connsiteY8" fmla="*/ 0 h 1624013"/>
                    <a:gd name="connsiteX0" fmla="*/ 208913 w 583069"/>
                    <a:gd name="connsiteY0" fmla="*/ 0 h 1624013"/>
                    <a:gd name="connsiteX1" fmla="*/ 501807 w 583069"/>
                    <a:gd name="connsiteY1" fmla="*/ 176213 h 1624013"/>
                    <a:gd name="connsiteX2" fmla="*/ 501807 w 583069"/>
                    <a:gd name="connsiteY2" fmla="*/ 709613 h 1624013"/>
                    <a:gd name="connsiteX3" fmla="*/ 220819 w 583069"/>
                    <a:gd name="connsiteY3" fmla="*/ 1162051 h 1624013"/>
                    <a:gd name="connsiteX4" fmla="*/ 449419 w 583069"/>
                    <a:gd name="connsiteY4" fmla="*/ 1624013 h 1624013"/>
                    <a:gd name="connsiteX5" fmla="*/ 35082 w 583069"/>
                    <a:gd name="connsiteY5" fmla="*/ 1252538 h 1624013"/>
                    <a:gd name="connsiteX6" fmla="*/ 58894 w 583069"/>
                    <a:gd name="connsiteY6" fmla="*/ 728663 h 1624013"/>
                    <a:gd name="connsiteX7" fmla="*/ 285113 w 583069"/>
                    <a:gd name="connsiteY7" fmla="*/ 321469 h 1624013"/>
                    <a:gd name="connsiteX8" fmla="*/ 208913 w 583069"/>
                    <a:gd name="connsiteY8" fmla="*/ 0 h 1624013"/>
                    <a:gd name="connsiteX0" fmla="*/ 208913 w 583069"/>
                    <a:gd name="connsiteY0" fmla="*/ 0 h 1624013"/>
                    <a:gd name="connsiteX1" fmla="*/ 501807 w 583069"/>
                    <a:gd name="connsiteY1" fmla="*/ 176213 h 1624013"/>
                    <a:gd name="connsiteX2" fmla="*/ 501807 w 583069"/>
                    <a:gd name="connsiteY2" fmla="*/ 709613 h 1624013"/>
                    <a:gd name="connsiteX3" fmla="*/ 220819 w 583069"/>
                    <a:gd name="connsiteY3" fmla="*/ 1162051 h 1624013"/>
                    <a:gd name="connsiteX4" fmla="*/ 449419 w 583069"/>
                    <a:gd name="connsiteY4" fmla="*/ 1624013 h 1624013"/>
                    <a:gd name="connsiteX5" fmla="*/ 35082 w 583069"/>
                    <a:gd name="connsiteY5" fmla="*/ 1252538 h 1624013"/>
                    <a:gd name="connsiteX6" fmla="*/ 58894 w 583069"/>
                    <a:gd name="connsiteY6" fmla="*/ 728663 h 1624013"/>
                    <a:gd name="connsiteX7" fmla="*/ 285113 w 583069"/>
                    <a:gd name="connsiteY7" fmla="*/ 321469 h 1624013"/>
                    <a:gd name="connsiteX8" fmla="*/ 208913 w 583069"/>
                    <a:gd name="connsiteY8" fmla="*/ 0 h 162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3069" h="1624013">
                      <a:moveTo>
                        <a:pt x="208913" y="0"/>
                      </a:moveTo>
                      <a:cubicBezTo>
                        <a:pt x="430369" y="89695"/>
                        <a:pt x="420845" y="91282"/>
                        <a:pt x="501807" y="176213"/>
                      </a:cubicBezTo>
                      <a:cubicBezTo>
                        <a:pt x="608963" y="299244"/>
                        <a:pt x="611344" y="524670"/>
                        <a:pt x="501807" y="709613"/>
                      </a:cubicBezTo>
                      <a:cubicBezTo>
                        <a:pt x="403381" y="893763"/>
                        <a:pt x="243045" y="951707"/>
                        <a:pt x="220819" y="1162051"/>
                      </a:cubicBezTo>
                      <a:cubicBezTo>
                        <a:pt x="192244" y="1337469"/>
                        <a:pt x="332737" y="1467645"/>
                        <a:pt x="449419" y="1624013"/>
                      </a:cubicBezTo>
                      <a:cubicBezTo>
                        <a:pt x="199388" y="1516857"/>
                        <a:pt x="77944" y="1369220"/>
                        <a:pt x="35082" y="1252538"/>
                      </a:cubicBezTo>
                      <a:cubicBezTo>
                        <a:pt x="-16512" y="1054101"/>
                        <a:pt x="-13337" y="872332"/>
                        <a:pt x="58894" y="728663"/>
                      </a:cubicBezTo>
                      <a:cubicBezTo>
                        <a:pt x="138269" y="579438"/>
                        <a:pt x="281938" y="463550"/>
                        <a:pt x="285113" y="321469"/>
                      </a:cubicBezTo>
                      <a:cubicBezTo>
                        <a:pt x="283525" y="179387"/>
                        <a:pt x="289082" y="127794"/>
                        <a:pt x="2089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14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cs typeface="Mongolian Baiti" panose="03000500000000000000" pitchFamily="66" charset="0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55B189B-5934-BF4D-FE36-3386D37DE0A4}"/>
                    </a:ext>
                  </a:extLst>
                </p:cNvPr>
                <p:cNvSpPr/>
                <p:nvPr/>
              </p:nvSpPr>
              <p:spPr>
                <a:xfrm>
                  <a:off x="3680985" y="1950977"/>
                  <a:ext cx="537953" cy="268397"/>
                </a:xfrm>
                <a:custGeom>
                  <a:avLst/>
                  <a:gdLst>
                    <a:gd name="connsiteX0" fmla="*/ 0 w 537953"/>
                    <a:gd name="connsiteY0" fmla="*/ 0 h 268397"/>
                    <a:gd name="connsiteX1" fmla="*/ 537953 w 537953"/>
                    <a:gd name="connsiteY1" fmla="*/ 0 h 268397"/>
                    <a:gd name="connsiteX2" fmla="*/ 537953 w 537953"/>
                    <a:gd name="connsiteY2" fmla="*/ 268397 h 268397"/>
                    <a:gd name="connsiteX3" fmla="*/ 117575 w 537953"/>
                    <a:gd name="connsiteY3" fmla="*/ 268397 h 268397"/>
                    <a:gd name="connsiteX4" fmla="*/ 99347 w 537953"/>
                    <a:gd name="connsiteY4" fmla="*/ 246304 h 268397"/>
                    <a:gd name="connsiteX5" fmla="*/ 514571 w 537953"/>
                    <a:gd name="connsiteY5" fmla="*/ 246304 h 268397"/>
                    <a:gd name="connsiteX6" fmla="*/ 514571 w 537953"/>
                    <a:gd name="connsiteY6" fmla="*/ 20973 h 268397"/>
                    <a:gd name="connsiteX7" fmla="*/ 2114 w 537953"/>
                    <a:gd name="connsiteY7" fmla="*/ 20973 h 268397"/>
                    <a:gd name="connsiteX8" fmla="*/ 0 w 537953"/>
                    <a:gd name="connsiteY8" fmla="*/ 0 h 268397"/>
                    <a:gd name="connsiteX0" fmla="*/ 0 w 537953"/>
                    <a:gd name="connsiteY0" fmla="*/ 0 h 268397"/>
                    <a:gd name="connsiteX1" fmla="*/ 537953 w 537953"/>
                    <a:gd name="connsiteY1" fmla="*/ 0 h 268397"/>
                    <a:gd name="connsiteX2" fmla="*/ 537953 w 537953"/>
                    <a:gd name="connsiteY2" fmla="*/ 268397 h 268397"/>
                    <a:gd name="connsiteX3" fmla="*/ 117575 w 537953"/>
                    <a:gd name="connsiteY3" fmla="*/ 268397 h 268397"/>
                    <a:gd name="connsiteX4" fmla="*/ 99347 w 537953"/>
                    <a:gd name="connsiteY4" fmla="*/ 246304 h 268397"/>
                    <a:gd name="connsiteX5" fmla="*/ 519334 w 537953"/>
                    <a:gd name="connsiteY5" fmla="*/ 248685 h 268397"/>
                    <a:gd name="connsiteX6" fmla="*/ 514571 w 537953"/>
                    <a:gd name="connsiteY6" fmla="*/ 20973 h 268397"/>
                    <a:gd name="connsiteX7" fmla="*/ 2114 w 537953"/>
                    <a:gd name="connsiteY7" fmla="*/ 20973 h 268397"/>
                    <a:gd name="connsiteX8" fmla="*/ 0 w 537953"/>
                    <a:gd name="connsiteY8" fmla="*/ 0 h 268397"/>
                    <a:gd name="connsiteX0" fmla="*/ 0 w 537953"/>
                    <a:gd name="connsiteY0" fmla="*/ 0 h 268397"/>
                    <a:gd name="connsiteX1" fmla="*/ 537953 w 537953"/>
                    <a:gd name="connsiteY1" fmla="*/ 0 h 268397"/>
                    <a:gd name="connsiteX2" fmla="*/ 537953 w 537953"/>
                    <a:gd name="connsiteY2" fmla="*/ 268397 h 268397"/>
                    <a:gd name="connsiteX3" fmla="*/ 117575 w 537953"/>
                    <a:gd name="connsiteY3" fmla="*/ 268397 h 268397"/>
                    <a:gd name="connsiteX4" fmla="*/ 99347 w 537953"/>
                    <a:gd name="connsiteY4" fmla="*/ 246304 h 268397"/>
                    <a:gd name="connsiteX5" fmla="*/ 519334 w 537953"/>
                    <a:gd name="connsiteY5" fmla="*/ 248685 h 268397"/>
                    <a:gd name="connsiteX6" fmla="*/ 521714 w 537953"/>
                    <a:gd name="connsiteY6" fmla="*/ 18592 h 268397"/>
                    <a:gd name="connsiteX7" fmla="*/ 2114 w 537953"/>
                    <a:gd name="connsiteY7" fmla="*/ 20973 h 268397"/>
                    <a:gd name="connsiteX8" fmla="*/ 0 w 537953"/>
                    <a:gd name="connsiteY8" fmla="*/ 0 h 268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7953" h="268397">
                      <a:moveTo>
                        <a:pt x="0" y="0"/>
                      </a:moveTo>
                      <a:lnTo>
                        <a:pt x="537953" y="0"/>
                      </a:lnTo>
                      <a:lnTo>
                        <a:pt x="537953" y="268397"/>
                      </a:lnTo>
                      <a:lnTo>
                        <a:pt x="117575" y="268397"/>
                      </a:lnTo>
                      <a:lnTo>
                        <a:pt x="99347" y="246304"/>
                      </a:lnTo>
                      <a:lnTo>
                        <a:pt x="519334" y="248685"/>
                      </a:lnTo>
                      <a:cubicBezTo>
                        <a:pt x="517746" y="172781"/>
                        <a:pt x="523302" y="94496"/>
                        <a:pt x="521714" y="18592"/>
                      </a:cubicBezTo>
                      <a:lnTo>
                        <a:pt x="2114" y="209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377">
                    <a:defRPr/>
                  </a:pPr>
                  <a:endParaRPr lang="en-GB" sz="14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cs typeface="Mongolian Baiti" panose="03000500000000000000" pitchFamily="66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B4E35FE-F6BE-9AD4-DF8A-19FA08D828C9}"/>
                    </a:ext>
                  </a:extLst>
                </p:cNvPr>
                <p:cNvSpPr/>
                <p:nvPr/>
              </p:nvSpPr>
              <p:spPr>
                <a:xfrm>
                  <a:off x="4243561" y="1950977"/>
                  <a:ext cx="148789" cy="262672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GB" sz="14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cs typeface="Mongolian Baiti" panose="03000500000000000000" pitchFamily="66" charset="0"/>
                  </a:endParaRPr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A8FA889-FA96-0EF8-9931-172D9725B619}"/>
                </a:ext>
              </a:extLst>
            </p:cNvPr>
            <p:cNvSpPr txBox="1"/>
            <p:nvPr/>
          </p:nvSpPr>
          <p:spPr>
            <a:xfrm>
              <a:off x="6199431" y="2631917"/>
              <a:ext cx="17385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Tabacco tradizionale </a:t>
              </a: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101DADD-5E15-551C-DFC3-39BEFAE92680}"/>
              </a:ext>
            </a:extLst>
          </p:cNvPr>
          <p:cNvGrpSpPr/>
          <p:nvPr/>
        </p:nvGrpSpPr>
        <p:grpSpPr>
          <a:xfrm>
            <a:off x="8732234" y="3545809"/>
            <a:ext cx="1758550" cy="1282733"/>
            <a:chOff x="7675721" y="1872404"/>
            <a:chExt cx="1738512" cy="130873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CF3C20F-99E8-B4BF-379F-B396E7F46F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02578" y="1872404"/>
              <a:ext cx="884799" cy="771082"/>
              <a:chOff x="4321679" y="1302967"/>
              <a:chExt cx="1336320" cy="1152000"/>
            </a:xfrm>
          </p:grpSpPr>
          <p:sp>
            <p:nvSpPr>
              <p:cNvPr id="70" name="Hexagon 69">
                <a:extLst>
                  <a:ext uri="{FF2B5EF4-FFF2-40B4-BE49-F238E27FC236}">
                    <a16:creationId xmlns:a16="http://schemas.microsoft.com/office/drawing/2014/main" id="{096D28C7-5A7B-B181-2CB0-D7442A7A6145}"/>
                  </a:ext>
                </a:extLst>
              </p:cNvPr>
              <p:cNvSpPr/>
              <p:nvPr/>
            </p:nvSpPr>
            <p:spPr>
              <a:xfrm>
                <a:off x="4321679" y="1302967"/>
                <a:ext cx="1336320" cy="1152000"/>
              </a:xfrm>
              <a:prstGeom prst="hexagon">
                <a:avLst/>
              </a:prstGeom>
              <a:gradFill flip="none" rotWithShape="1">
                <a:gsLst>
                  <a:gs pos="0">
                    <a:srgbClr val="EF7D00">
                      <a:lumMod val="40000"/>
                      <a:lumOff val="60000"/>
                    </a:srgbClr>
                  </a:gs>
                  <a:gs pos="46000">
                    <a:srgbClr val="EF7D00">
                      <a:lumMod val="95000"/>
                      <a:lumOff val="5000"/>
                    </a:srgbClr>
                  </a:gs>
                  <a:gs pos="100000">
                    <a:srgbClr val="EF7D00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 cap="flat" cmpd="sng" algn="ctr">
                <a:solidFill>
                  <a:srgbClr val="EF7D00"/>
                </a:solidFill>
                <a:prstDash val="solid"/>
                <a:miter lim="800000"/>
              </a:ln>
              <a:effectLst>
                <a:glow rad="63500">
                  <a:srgbClr val="EF7D00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GB" sz="1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  <a:cs typeface="Mongolian Baiti" panose="03000500000000000000" pitchFamily="66" charset="0"/>
                </a:endParaRPr>
              </a:p>
            </p:txBody>
          </p:sp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05E56793-4857-7F43-29BA-3E17B3578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19073"/>
              <a:stretch>
                <a:fillRect/>
              </a:stretch>
            </p:blipFill>
            <p:spPr>
              <a:xfrm>
                <a:off x="4654281" y="1499999"/>
                <a:ext cx="701518" cy="940890"/>
              </a:xfrm>
              <a:custGeom>
                <a:avLst/>
                <a:gdLst>
                  <a:gd name="connsiteX0" fmla="*/ 0 w 746946"/>
                  <a:gd name="connsiteY0" fmla="*/ 0 h 1001819"/>
                  <a:gd name="connsiteX1" fmla="*/ 746946 w 746946"/>
                  <a:gd name="connsiteY1" fmla="*/ 0 h 1001819"/>
                  <a:gd name="connsiteX2" fmla="*/ 746946 w 746946"/>
                  <a:gd name="connsiteY2" fmla="*/ 1001819 h 1001819"/>
                  <a:gd name="connsiteX3" fmla="*/ 0 w 746946"/>
                  <a:gd name="connsiteY3" fmla="*/ 1001819 h 100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946" h="1001819">
                    <a:moveTo>
                      <a:pt x="0" y="0"/>
                    </a:moveTo>
                    <a:lnTo>
                      <a:pt x="746946" y="0"/>
                    </a:lnTo>
                    <a:lnTo>
                      <a:pt x="746946" y="1001819"/>
                    </a:lnTo>
                    <a:lnTo>
                      <a:pt x="0" y="1001819"/>
                    </a:lnTo>
                    <a:close/>
                  </a:path>
                </a:pathLst>
              </a:cu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CFE800-DAF7-9D16-A544-D68E4FE1E42A}"/>
                </a:ext>
              </a:extLst>
            </p:cNvPr>
            <p:cNvSpPr txBox="1"/>
            <p:nvPr/>
          </p:nvSpPr>
          <p:spPr>
            <a:xfrm>
              <a:off x="7675721" y="2657919"/>
              <a:ext cx="17385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Tabacco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riscaldato </a:t>
              </a: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135AFEF-A3B4-3571-8274-3B74235EDBE7}"/>
              </a:ext>
            </a:extLst>
          </p:cNvPr>
          <p:cNvGrpSpPr/>
          <p:nvPr/>
        </p:nvGrpSpPr>
        <p:grpSpPr>
          <a:xfrm>
            <a:off x="7264964" y="4976869"/>
            <a:ext cx="1738512" cy="1322733"/>
            <a:chOff x="6208451" y="3303464"/>
            <a:chExt cx="1738512" cy="132273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2C0CCD8-14AF-6005-360B-6348774F6A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33124" y="3303464"/>
              <a:ext cx="884800" cy="762761"/>
              <a:chOff x="2449529" y="1416430"/>
              <a:chExt cx="1336320" cy="1152000"/>
            </a:xfrm>
          </p:grpSpPr>
          <p:sp>
            <p:nvSpPr>
              <p:cNvPr id="75" name="Hexagon 74">
                <a:extLst>
                  <a:ext uri="{FF2B5EF4-FFF2-40B4-BE49-F238E27FC236}">
                    <a16:creationId xmlns:a16="http://schemas.microsoft.com/office/drawing/2014/main" id="{781FF44D-7172-06F2-CAB9-AF42BE205F03}"/>
                  </a:ext>
                </a:extLst>
              </p:cNvPr>
              <p:cNvSpPr/>
              <p:nvPr/>
            </p:nvSpPr>
            <p:spPr>
              <a:xfrm>
                <a:off x="2449529" y="1416430"/>
                <a:ext cx="1336320" cy="1152000"/>
              </a:xfrm>
              <a:prstGeom prst="hexagon">
                <a:avLst/>
              </a:prstGeom>
              <a:solidFill>
                <a:srgbClr val="7030A0"/>
              </a:solidFill>
              <a:ln w="190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glow rad="63500">
                  <a:srgbClr val="FBBA00">
                    <a:lumMod val="20000"/>
                    <a:lumOff val="80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GB" sz="1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  <a:cs typeface="Mongolian Baiti" panose="03000500000000000000" pitchFamily="66" charset="0"/>
                </a:endParaRPr>
              </a:p>
            </p:txBody>
          </p:sp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48A97A80-2FDC-88D1-802A-38C2E5B11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b="33909"/>
              <a:stretch>
                <a:fillRect/>
              </a:stretch>
            </p:blipFill>
            <p:spPr>
              <a:xfrm>
                <a:off x="2995970" y="1489965"/>
                <a:ext cx="298663" cy="1034900"/>
              </a:xfrm>
              <a:custGeom>
                <a:avLst/>
                <a:gdLst>
                  <a:gd name="connsiteX0" fmla="*/ 0 w 298661"/>
                  <a:gd name="connsiteY0" fmla="*/ 0 h 1034901"/>
                  <a:gd name="connsiteX1" fmla="*/ 298661 w 298661"/>
                  <a:gd name="connsiteY1" fmla="*/ 0 h 1034901"/>
                  <a:gd name="connsiteX2" fmla="*/ 298661 w 298661"/>
                  <a:gd name="connsiteY2" fmla="*/ 1034901 h 1034901"/>
                  <a:gd name="connsiteX3" fmla="*/ 0 w 298661"/>
                  <a:gd name="connsiteY3" fmla="*/ 1034901 h 103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661" h="1034901">
                    <a:moveTo>
                      <a:pt x="0" y="0"/>
                    </a:moveTo>
                    <a:lnTo>
                      <a:pt x="298661" y="0"/>
                    </a:lnTo>
                    <a:lnTo>
                      <a:pt x="298661" y="1034901"/>
                    </a:lnTo>
                    <a:lnTo>
                      <a:pt x="0" y="1034901"/>
                    </a:lnTo>
                    <a:close/>
                  </a:path>
                </a:pathLst>
              </a:cu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6DC01F-B89F-DB95-98D7-2441460CB5CC}"/>
                </a:ext>
              </a:extLst>
            </p:cNvPr>
            <p:cNvSpPr txBox="1"/>
            <p:nvPr/>
          </p:nvSpPr>
          <p:spPr>
            <a:xfrm>
              <a:off x="6208451" y="4102977"/>
              <a:ext cx="17385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Sigaretta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>
                  <a:solidFill>
                    <a:srgbClr val="FFFFFF"/>
                  </a:solidFill>
                  <a:latin typeface="Montserrat"/>
                </a:rPr>
                <a:t>elettronica</a:t>
              </a: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B447C85-54B6-3DE7-FA48-D0017F7961F1}"/>
              </a:ext>
            </a:extLst>
          </p:cNvPr>
          <p:cNvGrpSpPr/>
          <p:nvPr/>
        </p:nvGrpSpPr>
        <p:grpSpPr>
          <a:xfrm>
            <a:off x="8752272" y="4906142"/>
            <a:ext cx="1738512" cy="1348367"/>
            <a:chOff x="7695759" y="3232737"/>
            <a:chExt cx="1738512" cy="1348367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FF4FC45-436C-05C6-C572-48B52F940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54238" y="3232737"/>
              <a:ext cx="1021554" cy="904214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2AB74B-F1A6-19CB-8606-80DF72A1AE69}"/>
                </a:ext>
              </a:extLst>
            </p:cNvPr>
            <p:cNvSpPr txBox="1"/>
            <p:nvPr/>
          </p:nvSpPr>
          <p:spPr>
            <a:xfrm>
              <a:off x="7695759" y="4057884"/>
              <a:ext cx="17385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Sacchetti di nicotina </a:t>
              </a: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A70EAD7-D023-D2DA-AE6C-E55997094B0F}"/>
              </a:ext>
            </a:extLst>
          </p:cNvPr>
          <p:cNvSpPr txBox="1"/>
          <p:nvPr/>
        </p:nvSpPr>
        <p:spPr>
          <a:xfrm>
            <a:off x="6416998" y="2143964"/>
            <a:ext cx="52901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 linea con gli obbiettivi del gruppo, di un mondo senza fumo, l’Italia ha messo in campo un portafoglio multi-categoria, volto  ad offrire al </a:t>
            </a:r>
            <a:r>
              <a:rPr lang="it-IT" sz="1400">
                <a:solidFill>
                  <a:srgbClr val="FFFFFF"/>
                </a:solidFill>
                <a:latin typeface="Montserrat"/>
              </a:rPr>
              <a:t>consumatore una scelta ampia e a traslarlo progressivamente verso Categorie a rischio ridotto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86" name="Graphic 36" descr="Group of people outline">
            <a:extLst>
              <a:ext uri="{FF2B5EF4-FFF2-40B4-BE49-F238E27FC236}">
                <a16:creationId xmlns:a16="http://schemas.microsoft.com/office/drawing/2014/main" id="{C855639C-4C90-0C5D-1E08-CF559D635BDB}"/>
              </a:ext>
            </a:extLst>
          </p:cNvPr>
          <p:cNvGrpSpPr/>
          <p:nvPr/>
        </p:nvGrpSpPr>
        <p:grpSpPr>
          <a:xfrm>
            <a:off x="4926486" y="3664248"/>
            <a:ext cx="782018" cy="721482"/>
            <a:chOff x="4958134" y="4294521"/>
            <a:chExt cx="836643" cy="800100"/>
          </a:xfrm>
          <a:solidFill>
            <a:schemeClr val="tx2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5980193-4A02-DA10-6DBC-DB364914B77E}"/>
                </a:ext>
              </a:extLst>
            </p:cNvPr>
            <p:cNvSpPr/>
            <p:nvPr/>
          </p:nvSpPr>
          <p:spPr>
            <a:xfrm>
              <a:off x="5128726" y="4799355"/>
              <a:ext cx="150824" cy="152390"/>
            </a:xfrm>
            <a:custGeom>
              <a:avLst/>
              <a:gdLst>
                <a:gd name="connsiteX0" fmla="*/ 134948 w 150824"/>
                <a:gd name="connsiteY0" fmla="*/ 29023 h 152390"/>
                <a:gd name="connsiteX1" fmla="*/ 127195 w 150824"/>
                <a:gd name="connsiteY1" fmla="*/ 17050 h 152390"/>
                <a:gd name="connsiteX2" fmla="*/ 99134 w 150824"/>
                <a:gd name="connsiteY2" fmla="*/ 3363 h 152390"/>
                <a:gd name="connsiteX3" fmla="*/ 51757 w 150824"/>
                <a:gd name="connsiteY3" fmla="*/ 3363 h 152390"/>
                <a:gd name="connsiteX4" fmla="*/ 23649 w 150824"/>
                <a:gd name="connsiteY4" fmla="*/ 17069 h 152390"/>
                <a:gd name="connsiteX5" fmla="*/ 15876 w 150824"/>
                <a:gd name="connsiteY5" fmla="*/ 29051 h 152390"/>
                <a:gd name="connsiteX6" fmla="*/ 15686 w 150824"/>
                <a:gd name="connsiteY6" fmla="*/ 30004 h 152390"/>
                <a:gd name="connsiteX7" fmla="*/ 93 w 150824"/>
                <a:gd name="connsiteY7" fmla="*/ 141542 h 152390"/>
                <a:gd name="connsiteX8" fmla="*/ 8199 w 150824"/>
                <a:gd name="connsiteY8" fmla="*/ 152295 h 152390"/>
                <a:gd name="connsiteX9" fmla="*/ 9523 w 150824"/>
                <a:gd name="connsiteY9" fmla="*/ 152391 h 152390"/>
                <a:gd name="connsiteX10" fmla="*/ 18943 w 150824"/>
                <a:gd name="connsiteY10" fmla="*/ 144190 h 152390"/>
                <a:gd name="connsiteX11" fmla="*/ 34460 w 150824"/>
                <a:gd name="connsiteY11" fmla="*/ 33271 h 152390"/>
                <a:gd name="connsiteX12" fmla="*/ 35069 w 150824"/>
                <a:gd name="connsiteY12" fmla="*/ 32319 h 152390"/>
                <a:gd name="connsiteX13" fmla="*/ 56710 w 150824"/>
                <a:gd name="connsiteY13" fmla="*/ 21765 h 152390"/>
                <a:gd name="connsiteX14" fmla="*/ 94162 w 150824"/>
                <a:gd name="connsiteY14" fmla="*/ 21765 h 152390"/>
                <a:gd name="connsiteX15" fmla="*/ 115746 w 150824"/>
                <a:gd name="connsiteY15" fmla="*/ 32299 h 152390"/>
                <a:gd name="connsiteX16" fmla="*/ 116355 w 150824"/>
                <a:gd name="connsiteY16" fmla="*/ 33252 h 152390"/>
                <a:gd name="connsiteX17" fmla="*/ 131872 w 150824"/>
                <a:gd name="connsiteY17" fmla="*/ 144161 h 152390"/>
                <a:gd name="connsiteX18" fmla="*/ 141282 w 150824"/>
                <a:gd name="connsiteY18" fmla="*/ 152362 h 152390"/>
                <a:gd name="connsiteX19" fmla="*/ 142625 w 150824"/>
                <a:gd name="connsiteY19" fmla="*/ 152267 h 152390"/>
                <a:gd name="connsiteX20" fmla="*/ 150731 w 150824"/>
                <a:gd name="connsiteY20" fmla="*/ 141513 h 152390"/>
                <a:gd name="connsiteX21" fmla="*/ 135148 w 150824"/>
                <a:gd name="connsiteY21" fmla="*/ 30014 h 152390"/>
                <a:gd name="connsiteX22" fmla="*/ 134948 w 150824"/>
                <a:gd name="connsiteY22" fmla="*/ 29023 h 15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24" h="152390">
                  <a:moveTo>
                    <a:pt x="134948" y="29023"/>
                  </a:moveTo>
                  <a:cubicBezTo>
                    <a:pt x="133848" y="24246"/>
                    <a:pt x="131104" y="20008"/>
                    <a:pt x="127195" y="17050"/>
                  </a:cubicBezTo>
                  <a:cubicBezTo>
                    <a:pt x="118794" y="10749"/>
                    <a:pt x="109271" y="6104"/>
                    <a:pt x="99134" y="3363"/>
                  </a:cubicBezTo>
                  <a:cubicBezTo>
                    <a:pt x="83660" y="-1121"/>
                    <a:pt x="67231" y="-1121"/>
                    <a:pt x="51757" y="3363"/>
                  </a:cubicBezTo>
                  <a:cubicBezTo>
                    <a:pt x="41601" y="6103"/>
                    <a:pt x="32061" y="10755"/>
                    <a:pt x="23649" y="17069"/>
                  </a:cubicBezTo>
                  <a:cubicBezTo>
                    <a:pt x="19730" y="20026"/>
                    <a:pt x="16978" y="24268"/>
                    <a:pt x="15876" y="29051"/>
                  </a:cubicBezTo>
                  <a:cubicBezTo>
                    <a:pt x="15800" y="29375"/>
                    <a:pt x="15733" y="29709"/>
                    <a:pt x="15686" y="30004"/>
                  </a:cubicBezTo>
                  <a:lnTo>
                    <a:pt x="93" y="141542"/>
                  </a:lnTo>
                  <a:cubicBezTo>
                    <a:pt x="-636" y="146749"/>
                    <a:pt x="2992" y="151563"/>
                    <a:pt x="8199" y="152295"/>
                  </a:cubicBezTo>
                  <a:cubicBezTo>
                    <a:pt x="8637" y="152359"/>
                    <a:pt x="9080" y="152391"/>
                    <a:pt x="9523" y="152391"/>
                  </a:cubicBezTo>
                  <a:cubicBezTo>
                    <a:pt x="14267" y="152385"/>
                    <a:pt x="18284" y="148888"/>
                    <a:pt x="18943" y="144190"/>
                  </a:cubicBezTo>
                  <a:lnTo>
                    <a:pt x="34460" y="33271"/>
                  </a:lnTo>
                  <a:cubicBezTo>
                    <a:pt x="34547" y="32893"/>
                    <a:pt x="34762" y="32557"/>
                    <a:pt x="35069" y="32319"/>
                  </a:cubicBezTo>
                  <a:cubicBezTo>
                    <a:pt x="41546" y="27457"/>
                    <a:pt x="48891" y="23876"/>
                    <a:pt x="56710" y="21765"/>
                  </a:cubicBezTo>
                  <a:cubicBezTo>
                    <a:pt x="68933" y="18158"/>
                    <a:pt x="81939" y="18158"/>
                    <a:pt x="94162" y="21765"/>
                  </a:cubicBezTo>
                  <a:cubicBezTo>
                    <a:pt x="101960" y="23874"/>
                    <a:pt x="109286" y="27448"/>
                    <a:pt x="115746" y="32299"/>
                  </a:cubicBezTo>
                  <a:cubicBezTo>
                    <a:pt x="116053" y="32538"/>
                    <a:pt x="116268" y="32874"/>
                    <a:pt x="116355" y="33252"/>
                  </a:cubicBezTo>
                  <a:lnTo>
                    <a:pt x="131872" y="144161"/>
                  </a:lnTo>
                  <a:cubicBezTo>
                    <a:pt x="132531" y="148856"/>
                    <a:pt x="136542" y="152352"/>
                    <a:pt x="141282" y="152362"/>
                  </a:cubicBezTo>
                  <a:cubicBezTo>
                    <a:pt x="141732" y="152363"/>
                    <a:pt x="142181" y="152332"/>
                    <a:pt x="142625" y="152267"/>
                  </a:cubicBezTo>
                  <a:cubicBezTo>
                    <a:pt x="147833" y="151534"/>
                    <a:pt x="151461" y="146720"/>
                    <a:pt x="150731" y="141513"/>
                  </a:cubicBezTo>
                  <a:lnTo>
                    <a:pt x="135148" y="30014"/>
                  </a:lnTo>
                  <a:cubicBezTo>
                    <a:pt x="135101" y="29680"/>
                    <a:pt x="135034" y="29349"/>
                    <a:pt x="134948" y="2902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01C38C3-D09E-8C91-AA77-74425C91ED57}"/>
                </a:ext>
              </a:extLst>
            </p:cNvPr>
            <p:cNvSpPr/>
            <p:nvPr/>
          </p:nvSpPr>
          <p:spPr>
            <a:xfrm>
              <a:off x="5165986" y="4713621"/>
              <a:ext cx="76199" cy="76200"/>
            </a:xfrm>
            <a:custGeom>
              <a:avLst/>
              <a:gdLst>
                <a:gd name="connsiteX0" fmla="*/ 38100 w 76199"/>
                <a:gd name="connsiteY0" fmla="*/ 76200 h 76200"/>
                <a:gd name="connsiteX1" fmla="*/ 76200 w 76199"/>
                <a:gd name="connsiteY1" fmla="*/ 38100 h 76200"/>
                <a:gd name="connsiteX2" fmla="*/ 38100 w 76199"/>
                <a:gd name="connsiteY2" fmla="*/ 0 h 76200"/>
                <a:gd name="connsiteX3" fmla="*/ 0 w 76199"/>
                <a:gd name="connsiteY3" fmla="*/ 38100 h 76200"/>
                <a:gd name="connsiteX4" fmla="*/ 38100 w 76199"/>
                <a:gd name="connsiteY4" fmla="*/ 76200 h 76200"/>
                <a:gd name="connsiteX5" fmla="*/ 38100 w 76199"/>
                <a:gd name="connsiteY5" fmla="*/ 19050 h 76200"/>
                <a:gd name="connsiteX6" fmla="*/ 57150 w 76199"/>
                <a:gd name="connsiteY6" fmla="*/ 38100 h 76200"/>
                <a:gd name="connsiteX7" fmla="*/ 38100 w 76199"/>
                <a:gd name="connsiteY7" fmla="*/ 57150 h 76200"/>
                <a:gd name="connsiteX8" fmla="*/ 19050 w 76199"/>
                <a:gd name="connsiteY8" fmla="*/ 38100 h 76200"/>
                <a:gd name="connsiteX9" fmla="*/ 38100 w 76199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199" h="76200">
                  <a:moveTo>
                    <a:pt x="38100" y="76200"/>
                  </a:move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93A66B6-E584-45DF-54EB-BA90EDAD65DC}"/>
                </a:ext>
              </a:extLst>
            </p:cNvPr>
            <p:cNvSpPr/>
            <p:nvPr/>
          </p:nvSpPr>
          <p:spPr>
            <a:xfrm>
              <a:off x="4958134" y="4799346"/>
              <a:ext cx="150823" cy="152400"/>
            </a:xfrm>
            <a:custGeom>
              <a:avLst/>
              <a:gdLst>
                <a:gd name="connsiteX0" fmla="*/ 134939 w 150823"/>
                <a:gd name="connsiteY0" fmla="*/ 29042 h 152400"/>
                <a:gd name="connsiteX1" fmla="*/ 127166 w 150823"/>
                <a:gd name="connsiteY1" fmla="*/ 17059 h 152400"/>
                <a:gd name="connsiteX2" fmla="*/ 99153 w 150823"/>
                <a:gd name="connsiteY2" fmla="*/ 3372 h 152400"/>
                <a:gd name="connsiteX3" fmla="*/ 75398 w 150823"/>
                <a:gd name="connsiteY3" fmla="*/ 0 h 152400"/>
                <a:gd name="connsiteX4" fmla="*/ 51728 w 150823"/>
                <a:gd name="connsiteY4" fmla="*/ 3353 h 152400"/>
                <a:gd name="connsiteX5" fmla="*/ 23630 w 150823"/>
                <a:gd name="connsiteY5" fmla="*/ 17059 h 152400"/>
                <a:gd name="connsiteX6" fmla="*/ 15857 w 150823"/>
                <a:gd name="connsiteY6" fmla="*/ 29042 h 152400"/>
                <a:gd name="connsiteX7" fmla="*/ 15667 w 150823"/>
                <a:gd name="connsiteY7" fmla="*/ 29994 h 152400"/>
                <a:gd name="connsiteX8" fmla="*/ 93 w 150823"/>
                <a:gd name="connsiteY8" fmla="*/ 141551 h 152400"/>
                <a:gd name="connsiteX9" fmla="*/ 8199 w 150823"/>
                <a:gd name="connsiteY9" fmla="*/ 152305 h 152400"/>
                <a:gd name="connsiteX10" fmla="*/ 9533 w 150823"/>
                <a:gd name="connsiteY10" fmla="*/ 152400 h 152400"/>
                <a:gd name="connsiteX11" fmla="*/ 18953 w 150823"/>
                <a:gd name="connsiteY11" fmla="*/ 144199 h 152400"/>
                <a:gd name="connsiteX12" fmla="*/ 34450 w 150823"/>
                <a:gd name="connsiteY12" fmla="*/ 33280 h 152400"/>
                <a:gd name="connsiteX13" fmla="*/ 35060 w 150823"/>
                <a:gd name="connsiteY13" fmla="*/ 32328 h 152400"/>
                <a:gd name="connsiteX14" fmla="*/ 56691 w 150823"/>
                <a:gd name="connsiteY14" fmla="*/ 21774 h 152400"/>
                <a:gd name="connsiteX15" fmla="*/ 75398 w 150823"/>
                <a:gd name="connsiteY15" fmla="*/ 19050 h 152400"/>
                <a:gd name="connsiteX16" fmla="*/ 94153 w 150823"/>
                <a:gd name="connsiteY16" fmla="*/ 21765 h 152400"/>
                <a:gd name="connsiteX17" fmla="*/ 115736 w 150823"/>
                <a:gd name="connsiteY17" fmla="*/ 32299 h 152400"/>
                <a:gd name="connsiteX18" fmla="*/ 116346 w 150823"/>
                <a:gd name="connsiteY18" fmla="*/ 33252 h 152400"/>
                <a:gd name="connsiteX19" fmla="*/ 131862 w 150823"/>
                <a:gd name="connsiteY19" fmla="*/ 144170 h 152400"/>
                <a:gd name="connsiteX20" fmla="*/ 141282 w 150823"/>
                <a:gd name="connsiteY20" fmla="*/ 152371 h 152400"/>
                <a:gd name="connsiteX21" fmla="*/ 142616 w 150823"/>
                <a:gd name="connsiteY21" fmla="*/ 152276 h 152400"/>
                <a:gd name="connsiteX22" fmla="*/ 150731 w 150823"/>
                <a:gd name="connsiteY22" fmla="*/ 141525 h 152400"/>
                <a:gd name="connsiteX23" fmla="*/ 150731 w 150823"/>
                <a:gd name="connsiteY23" fmla="*/ 141522 h 152400"/>
                <a:gd name="connsiteX24" fmla="*/ 135129 w 150823"/>
                <a:gd name="connsiteY24" fmla="*/ 30023 h 152400"/>
                <a:gd name="connsiteX25" fmla="*/ 134939 w 150823"/>
                <a:gd name="connsiteY25" fmla="*/ 2904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23" h="152400">
                  <a:moveTo>
                    <a:pt x="134939" y="29042"/>
                  </a:moveTo>
                  <a:cubicBezTo>
                    <a:pt x="133837" y="24258"/>
                    <a:pt x="131085" y="20016"/>
                    <a:pt x="127166" y="17059"/>
                  </a:cubicBezTo>
                  <a:cubicBezTo>
                    <a:pt x="118782" y="10759"/>
                    <a:pt x="109276" y="6114"/>
                    <a:pt x="99153" y="3372"/>
                  </a:cubicBezTo>
                  <a:cubicBezTo>
                    <a:pt x="91420" y="1196"/>
                    <a:pt x="83431" y="63"/>
                    <a:pt x="75398" y="0"/>
                  </a:cubicBezTo>
                  <a:cubicBezTo>
                    <a:pt x="67394" y="66"/>
                    <a:pt x="59435" y="1193"/>
                    <a:pt x="51728" y="3353"/>
                  </a:cubicBezTo>
                  <a:cubicBezTo>
                    <a:pt x="41577" y="6098"/>
                    <a:pt x="32041" y="10749"/>
                    <a:pt x="23630" y="17059"/>
                  </a:cubicBezTo>
                  <a:cubicBezTo>
                    <a:pt x="19711" y="20016"/>
                    <a:pt x="16959" y="24258"/>
                    <a:pt x="15857" y="29042"/>
                  </a:cubicBezTo>
                  <a:cubicBezTo>
                    <a:pt x="15781" y="29366"/>
                    <a:pt x="15714" y="29699"/>
                    <a:pt x="15667" y="29994"/>
                  </a:cubicBezTo>
                  <a:lnTo>
                    <a:pt x="93" y="141551"/>
                  </a:lnTo>
                  <a:cubicBezTo>
                    <a:pt x="-636" y="146758"/>
                    <a:pt x="2992" y="151572"/>
                    <a:pt x="8199" y="152305"/>
                  </a:cubicBezTo>
                  <a:cubicBezTo>
                    <a:pt x="8641" y="152369"/>
                    <a:pt x="9086" y="152401"/>
                    <a:pt x="9533" y="152400"/>
                  </a:cubicBezTo>
                  <a:cubicBezTo>
                    <a:pt x="14277" y="152394"/>
                    <a:pt x="18293" y="148898"/>
                    <a:pt x="18953" y="144199"/>
                  </a:cubicBezTo>
                  <a:lnTo>
                    <a:pt x="34450" y="33280"/>
                  </a:lnTo>
                  <a:cubicBezTo>
                    <a:pt x="34534" y="32900"/>
                    <a:pt x="34750" y="32563"/>
                    <a:pt x="35060" y="32328"/>
                  </a:cubicBezTo>
                  <a:cubicBezTo>
                    <a:pt x="41535" y="27470"/>
                    <a:pt x="48876" y="23888"/>
                    <a:pt x="56691" y="21774"/>
                  </a:cubicBezTo>
                  <a:cubicBezTo>
                    <a:pt x="62778" y="20042"/>
                    <a:pt x="69070" y="19126"/>
                    <a:pt x="75398" y="19050"/>
                  </a:cubicBezTo>
                  <a:cubicBezTo>
                    <a:pt x="81743" y="19117"/>
                    <a:pt x="88050" y="20029"/>
                    <a:pt x="94153" y="21765"/>
                  </a:cubicBezTo>
                  <a:cubicBezTo>
                    <a:pt x="101951" y="23873"/>
                    <a:pt x="109276" y="27448"/>
                    <a:pt x="115736" y="32299"/>
                  </a:cubicBezTo>
                  <a:cubicBezTo>
                    <a:pt x="116046" y="32535"/>
                    <a:pt x="116262" y="32872"/>
                    <a:pt x="116346" y="33252"/>
                  </a:cubicBezTo>
                  <a:lnTo>
                    <a:pt x="131862" y="144170"/>
                  </a:lnTo>
                  <a:cubicBezTo>
                    <a:pt x="132521" y="148869"/>
                    <a:pt x="136538" y="152366"/>
                    <a:pt x="141282" y="152371"/>
                  </a:cubicBezTo>
                  <a:cubicBezTo>
                    <a:pt x="141729" y="152372"/>
                    <a:pt x="142174" y="152341"/>
                    <a:pt x="142616" y="152276"/>
                  </a:cubicBezTo>
                  <a:cubicBezTo>
                    <a:pt x="147826" y="151548"/>
                    <a:pt x="151459" y="146735"/>
                    <a:pt x="150731" y="141525"/>
                  </a:cubicBezTo>
                  <a:cubicBezTo>
                    <a:pt x="150731" y="141524"/>
                    <a:pt x="150731" y="141523"/>
                    <a:pt x="150731" y="141522"/>
                  </a:cubicBezTo>
                  <a:lnTo>
                    <a:pt x="135129" y="30023"/>
                  </a:lnTo>
                  <a:cubicBezTo>
                    <a:pt x="135084" y="29692"/>
                    <a:pt x="135021" y="29365"/>
                    <a:pt x="134939" y="2904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5902101-EA0F-FD8C-CA39-277B7AEDA23A}"/>
                </a:ext>
              </a:extLst>
            </p:cNvPr>
            <p:cNvSpPr/>
            <p:nvPr/>
          </p:nvSpPr>
          <p:spPr>
            <a:xfrm>
              <a:off x="4995375" y="4713621"/>
              <a:ext cx="76200" cy="76200"/>
            </a:xfrm>
            <a:custGeom>
              <a:avLst/>
              <a:gdLst>
                <a:gd name="connsiteX0" fmla="*/ 38100 w 76200"/>
                <a:gd name="connsiteY0" fmla="*/ 76200 h 76200"/>
                <a:gd name="connsiteX1" fmla="*/ 76200 w 76200"/>
                <a:gd name="connsiteY1" fmla="*/ 38100 h 76200"/>
                <a:gd name="connsiteX2" fmla="*/ 38100 w 76200"/>
                <a:gd name="connsiteY2" fmla="*/ 0 h 76200"/>
                <a:gd name="connsiteX3" fmla="*/ 0 w 76200"/>
                <a:gd name="connsiteY3" fmla="*/ 38100 h 76200"/>
                <a:gd name="connsiteX4" fmla="*/ 38100 w 76200"/>
                <a:gd name="connsiteY4" fmla="*/ 76200 h 76200"/>
                <a:gd name="connsiteX5" fmla="*/ 38100 w 76200"/>
                <a:gd name="connsiteY5" fmla="*/ 19050 h 76200"/>
                <a:gd name="connsiteX6" fmla="*/ 57150 w 76200"/>
                <a:gd name="connsiteY6" fmla="*/ 38100 h 76200"/>
                <a:gd name="connsiteX7" fmla="*/ 38100 w 76200"/>
                <a:gd name="connsiteY7" fmla="*/ 57150 h 76200"/>
                <a:gd name="connsiteX8" fmla="*/ 19050 w 76200"/>
                <a:gd name="connsiteY8" fmla="*/ 38100 h 76200"/>
                <a:gd name="connsiteX9" fmla="*/ 38100 w 76200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8100" y="76200"/>
                  </a:move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C602431-E18E-A1C6-3B3A-A15311E47E4D}"/>
                </a:ext>
              </a:extLst>
            </p:cNvPr>
            <p:cNvSpPr/>
            <p:nvPr/>
          </p:nvSpPr>
          <p:spPr>
            <a:xfrm>
              <a:off x="5175511" y="4846971"/>
              <a:ext cx="57149" cy="247240"/>
            </a:xfrm>
            <a:custGeom>
              <a:avLst/>
              <a:gdLst>
                <a:gd name="connsiteX0" fmla="*/ 57150 w 57149"/>
                <a:gd name="connsiteY0" fmla="*/ 9525 h 247240"/>
                <a:gd name="connsiteX1" fmla="*/ 47625 w 57149"/>
                <a:gd name="connsiteY1" fmla="*/ 0 h 247240"/>
                <a:gd name="connsiteX2" fmla="*/ 38100 w 57149"/>
                <a:gd name="connsiteY2" fmla="*/ 9525 h 247240"/>
                <a:gd name="connsiteX3" fmla="*/ 38100 w 57149"/>
                <a:gd name="connsiteY3" fmla="*/ 95250 h 247240"/>
                <a:gd name="connsiteX4" fmla="*/ 19050 w 57149"/>
                <a:gd name="connsiteY4" fmla="*/ 95250 h 247240"/>
                <a:gd name="connsiteX5" fmla="*/ 19050 w 57149"/>
                <a:gd name="connsiteY5" fmla="*/ 9525 h 247240"/>
                <a:gd name="connsiteX6" fmla="*/ 9525 w 57149"/>
                <a:gd name="connsiteY6" fmla="*/ 0 h 247240"/>
                <a:gd name="connsiteX7" fmla="*/ 0 w 57149"/>
                <a:gd name="connsiteY7" fmla="*/ 9525 h 247240"/>
                <a:gd name="connsiteX8" fmla="*/ 0 w 57149"/>
                <a:gd name="connsiteY8" fmla="*/ 247240 h 247240"/>
                <a:gd name="connsiteX9" fmla="*/ 19050 w 57149"/>
                <a:gd name="connsiteY9" fmla="*/ 247240 h 247240"/>
                <a:gd name="connsiteX10" fmla="*/ 19050 w 57149"/>
                <a:gd name="connsiteY10" fmla="*/ 114300 h 247240"/>
                <a:gd name="connsiteX11" fmla="*/ 38100 w 57149"/>
                <a:gd name="connsiteY11" fmla="*/ 114300 h 247240"/>
                <a:gd name="connsiteX12" fmla="*/ 38100 w 57149"/>
                <a:gd name="connsiteY12" fmla="*/ 247240 h 247240"/>
                <a:gd name="connsiteX13" fmla="*/ 57150 w 57149"/>
                <a:gd name="connsiteY13" fmla="*/ 247240 h 247240"/>
                <a:gd name="connsiteX14" fmla="*/ 57150 w 57149"/>
                <a:gd name="connsiteY14" fmla="*/ 38100 h 247240"/>
                <a:gd name="connsiteX15" fmla="*/ 57150 w 57149"/>
                <a:gd name="connsiteY15" fmla="*/ 38100 h 2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49" h="247240">
                  <a:moveTo>
                    <a:pt x="57150" y="9525"/>
                  </a:moveTo>
                  <a:cubicBezTo>
                    <a:pt x="57150" y="4264"/>
                    <a:pt x="52886" y="0"/>
                    <a:pt x="47625" y="0"/>
                  </a:cubicBezTo>
                  <a:cubicBezTo>
                    <a:pt x="42364" y="0"/>
                    <a:pt x="38100" y="4264"/>
                    <a:pt x="38100" y="9525"/>
                  </a:cubicBezTo>
                  <a:lnTo>
                    <a:pt x="38100" y="95250"/>
                  </a:lnTo>
                  <a:lnTo>
                    <a:pt x="19050" y="952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247240"/>
                  </a:lnTo>
                  <a:lnTo>
                    <a:pt x="19050" y="247240"/>
                  </a:lnTo>
                  <a:lnTo>
                    <a:pt x="19050" y="114300"/>
                  </a:lnTo>
                  <a:lnTo>
                    <a:pt x="38100" y="114300"/>
                  </a:lnTo>
                  <a:lnTo>
                    <a:pt x="38100" y="247240"/>
                  </a:lnTo>
                  <a:lnTo>
                    <a:pt x="57150" y="247240"/>
                  </a:lnTo>
                  <a:lnTo>
                    <a:pt x="57150" y="3810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BB6A94E-68FD-D1D3-2B3D-5C461C02871C}"/>
                </a:ext>
              </a:extLst>
            </p:cNvPr>
            <p:cNvSpPr/>
            <p:nvPr/>
          </p:nvSpPr>
          <p:spPr>
            <a:xfrm>
              <a:off x="4967476" y="4846971"/>
              <a:ext cx="132006" cy="247650"/>
            </a:xfrm>
            <a:custGeom>
              <a:avLst/>
              <a:gdLst>
                <a:gd name="connsiteX0" fmla="*/ 94574 w 132006"/>
                <a:gd name="connsiteY0" fmla="*/ 9525 h 247650"/>
                <a:gd name="connsiteX1" fmla="*/ 85049 w 132006"/>
                <a:gd name="connsiteY1" fmla="*/ 0 h 247650"/>
                <a:gd name="connsiteX2" fmla="*/ 85049 w 132006"/>
                <a:gd name="connsiteY2" fmla="*/ 0 h 247650"/>
                <a:gd name="connsiteX3" fmla="*/ 75524 w 132006"/>
                <a:gd name="connsiteY3" fmla="*/ 9525 h 247650"/>
                <a:gd name="connsiteX4" fmla="*/ 75524 w 132006"/>
                <a:gd name="connsiteY4" fmla="*/ 53245 h 247650"/>
                <a:gd name="connsiteX5" fmla="*/ 104785 w 132006"/>
                <a:gd name="connsiteY5" fmla="*/ 133350 h 247650"/>
                <a:gd name="connsiteX6" fmla="*/ 27232 w 132006"/>
                <a:gd name="connsiteY6" fmla="*/ 133350 h 247650"/>
                <a:gd name="connsiteX7" fmla="*/ 56474 w 132006"/>
                <a:gd name="connsiteY7" fmla="*/ 53235 h 247650"/>
                <a:gd name="connsiteX8" fmla="*/ 56474 w 132006"/>
                <a:gd name="connsiteY8" fmla="*/ 51559 h 247650"/>
                <a:gd name="connsiteX9" fmla="*/ 56474 w 132006"/>
                <a:gd name="connsiteY9" fmla="*/ 51559 h 247650"/>
                <a:gd name="connsiteX10" fmla="*/ 56474 w 132006"/>
                <a:gd name="connsiteY10" fmla="*/ 9525 h 247650"/>
                <a:gd name="connsiteX11" fmla="*/ 46949 w 132006"/>
                <a:gd name="connsiteY11" fmla="*/ 0 h 247650"/>
                <a:gd name="connsiteX12" fmla="*/ 46949 w 132006"/>
                <a:gd name="connsiteY12" fmla="*/ 0 h 247650"/>
                <a:gd name="connsiteX13" fmla="*/ 37424 w 132006"/>
                <a:gd name="connsiteY13" fmla="*/ 9525 h 247650"/>
                <a:gd name="connsiteX14" fmla="*/ 37424 w 132006"/>
                <a:gd name="connsiteY14" fmla="*/ 49882 h 247650"/>
                <a:gd name="connsiteX15" fmla="*/ 0 w 132006"/>
                <a:gd name="connsiteY15" fmla="*/ 152400 h 247650"/>
                <a:gd name="connsiteX16" fmla="*/ 37424 w 132006"/>
                <a:gd name="connsiteY16" fmla="*/ 152400 h 247650"/>
                <a:gd name="connsiteX17" fmla="*/ 37424 w 132006"/>
                <a:gd name="connsiteY17" fmla="*/ 247650 h 247650"/>
                <a:gd name="connsiteX18" fmla="*/ 56474 w 132006"/>
                <a:gd name="connsiteY18" fmla="*/ 247650 h 247650"/>
                <a:gd name="connsiteX19" fmla="*/ 56474 w 132006"/>
                <a:gd name="connsiteY19" fmla="*/ 152400 h 247650"/>
                <a:gd name="connsiteX20" fmla="*/ 75524 w 132006"/>
                <a:gd name="connsiteY20" fmla="*/ 152400 h 247650"/>
                <a:gd name="connsiteX21" fmla="*/ 75524 w 132006"/>
                <a:gd name="connsiteY21" fmla="*/ 247650 h 247650"/>
                <a:gd name="connsiteX22" fmla="*/ 94574 w 132006"/>
                <a:gd name="connsiteY22" fmla="*/ 247650 h 247650"/>
                <a:gd name="connsiteX23" fmla="*/ 94574 w 132006"/>
                <a:gd name="connsiteY23" fmla="*/ 152400 h 247650"/>
                <a:gd name="connsiteX24" fmla="*/ 132007 w 132006"/>
                <a:gd name="connsiteY24" fmla="*/ 152400 h 247650"/>
                <a:gd name="connsiteX25" fmla="*/ 94574 w 132006"/>
                <a:gd name="connsiteY25" fmla="*/ 4986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006" h="247650">
                  <a:moveTo>
                    <a:pt x="94574" y="9525"/>
                  </a:moveTo>
                  <a:cubicBezTo>
                    <a:pt x="94574" y="4264"/>
                    <a:pt x="90309" y="0"/>
                    <a:pt x="85049" y="0"/>
                  </a:cubicBezTo>
                  <a:lnTo>
                    <a:pt x="85049" y="0"/>
                  </a:lnTo>
                  <a:cubicBezTo>
                    <a:pt x="79788" y="0"/>
                    <a:pt x="75524" y="4264"/>
                    <a:pt x="75524" y="9525"/>
                  </a:cubicBezTo>
                  <a:lnTo>
                    <a:pt x="75524" y="53245"/>
                  </a:lnTo>
                  <a:lnTo>
                    <a:pt x="104785" y="133350"/>
                  </a:lnTo>
                  <a:lnTo>
                    <a:pt x="27232" y="133350"/>
                  </a:lnTo>
                  <a:lnTo>
                    <a:pt x="56474" y="53235"/>
                  </a:lnTo>
                  <a:lnTo>
                    <a:pt x="56474" y="51559"/>
                  </a:lnTo>
                  <a:lnTo>
                    <a:pt x="56474" y="51559"/>
                  </a:lnTo>
                  <a:lnTo>
                    <a:pt x="56474" y="9525"/>
                  </a:lnTo>
                  <a:cubicBezTo>
                    <a:pt x="56474" y="4264"/>
                    <a:pt x="52209" y="0"/>
                    <a:pt x="46949" y="0"/>
                  </a:cubicBezTo>
                  <a:lnTo>
                    <a:pt x="46949" y="0"/>
                  </a:lnTo>
                  <a:cubicBezTo>
                    <a:pt x="41688" y="0"/>
                    <a:pt x="37424" y="4264"/>
                    <a:pt x="37424" y="9525"/>
                  </a:cubicBezTo>
                  <a:lnTo>
                    <a:pt x="37424" y="49882"/>
                  </a:lnTo>
                  <a:lnTo>
                    <a:pt x="0" y="152400"/>
                  </a:lnTo>
                  <a:lnTo>
                    <a:pt x="37424" y="152400"/>
                  </a:lnTo>
                  <a:lnTo>
                    <a:pt x="37424" y="247650"/>
                  </a:lnTo>
                  <a:lnTo>
                    <a:pt x="56474" y="247650"/>
                  </a:lnTo>
                  <a:lnTo>
                    <a:pt x="56474" y="152400"/>
                  </a:lnTo>
                  <a:lnTo>
                    <a:pt x="75524" y="152400"/>
                  </a:lnTo>
                  <a:lnTo>
                    <a:pt x="75524" y="247650"/>
                  </a:lnTo>
                  <a:lnTo>
                    <a:pt x="94574" y="247650"/>
                  </a:lnTo>
                  <a:lnTo>
                    <a:pt x="94574" y="152400"/>
                  </a:lnTo>
                  <a:lnTo>
                    <a:pt x="132007" y="152400"/>
                  </a:lnTo>
                  <a:lnTo>
                    <a:pt x="94574" y="4986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EA0F5D0-5A54-CE04-41DE-B0ED4A3B9970}"/>
                </a:ext>
              </a:extLst>
            </p:cNvPr>
            <p:cNvSpPr/>
            <p:nvPr/>
          </p:nvSpPr>
          <p:spPr>
            <a:xfrm>
              <a:off x="5471626" y="4799355"/>
              <a:ext cx="150824" cy="152390"/>
            </a:xfrm>
            <a:custGeom>
              <a:avLst/>
              <a:gdLst>
                <a:gd name="connsiteX0" fmla="*/ 134948 w 150824"/>
                <a:gd name="connsiteY0" fmla="*/ 29023 h 152390"/>
                <a:gd name="connsiteX1" fmla="*/ 127195 w 150824"/>
                <a:gd name="connsiteY1" fmla="*/ 17050 h 152390"/>
                <a:gd name="connsiteX2" fmla="*/ 99134 w 150824"/>
                <a:gd name="connsiteY2" fmla="*/ 3363 h 152390"/>
                <a:gd name="connsiteX3" fmla="*/ 51757 w 150824"/>
                <a:gd name="connsiteY3" fmla="*/ 3363 h 152390"/>
                <a:gd name="connsiteX4" fmla="*/ 23649 w 150824"/>
                <a:gd name="connsiteY4" fmla="*/ 17069 h 152390"/>
                <a:gd name="connsiteX5" fmla="*/ 15876 w 150824"/>
                <a:gd name="connsiteY5" fmla="*/ 29051 h 152390"/>
                <a:gd name="connsiteX6" fmla="*/ 15686 w 150824"/>
                <a:gd name="connsiteY6" fmla="*/ 30004 h 152390"/>
                <a:gd name="connsiteX7" fmla="*/ 93 w 150824"/>
                <a:gd name="connsiteY7" fmla="*/ 141542 h 152390"/>
                <a:gd name="connsiteX8" fmla="*/ 8199 w 150824"/>
                <a:gd name="connsiteY8" fmla="*/ 152295 h 152390"/>
                <a:gd name="connsiteX9" fmla="*/ 9523 w 150824"/>
                <a:gd name="connsiteY9" fmla="*/ 152391 h 152390"/>
                <a:gd name="connsiteX10" fmla="*/ 18943 w 150824"/>
                <a:gd name="connsiteY10" fmla="*/ 144190 h 152390"/>
                <a:gd name="connsiteX11" fmla="*/ 34460 w 150824"/>
                <a:gd name="connsiteY11" fmla="*/ 33271 h 152390"/>
                <a:gd name="connsiteX12" fmla="*/ 35069 w 150824"/>
                <a:gd name="connsiteY12" fmla="*/ 32319 h 152390"/>
                <a:gd name="connsiteX13" fmla="*/ 56710 w 150824"/>
                <a:gd name="connsiteY13" fmla="*/ 21765 h 152390"/>
                <a:gd name="connsiteX14" fmla="*/ 94162 w 150824"/>
                <a:gd name="connsiteY14" fmla="*/ 21765 h 152390"/>
                <a:gd name="connsiteX15" fmla="*/ 115746 w 150824"/>
                <a:gd name="connsiteY15" fmla="*/ 32299 h 152390"/>
                <a:gd name="connsiteX16" fmla="*/ 116356 w 150824"/>
                <a:gd name="connsiteY16" fmla="*/ 33252 h 152390"/>
                <a:gd name="connsiteX17" fmla="*/ 131872 w 150824"/>
                <a:gd name="connsiteY17" fmla="*/ 144161 h 152390"/>
                <a:gd name="connsiteX18" fmla="*/ 141282 w 150824"/>
                <a:gd name="connsiteY18" fmla="*/ 152362 h 152390"/>
                <a:gd name="connsiteX19" fmla="*/ 142625 w 150824"/>
                <a:gd name="connsiteY19" fmla="*/ 152267 h 152390"/>
                <a:gd name="connsiteX20" fmla="*/ 150731 w 150824"/>
                <a:gd name="connsiteY20" fmla="*/ 141513 h 152390"/>
                <a:gd name="connsiteX21" fmla="*/ 135148 w 150824"/>
                <a:gd name="connsiteY21" fmla="*/ 30014 h 152390"/>
                <a:gd name="connsiteX22" fmla="*/ 134948 w 150824"/>
                <a:gd name="connsiteY22" fmla="*/ 29023 h 15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24" h="152390">
                  <a:moveTo>
                    <a:pt x="134948" y="29023"/>
                  </a:moveTo>
                  <a:cubicBezTo>
                    <a:pt x="133848" y="24246"/>
                    <a:pt x="131104" y="20008"/>
                    <a:pt x="127195" y="17050"/>
                  </a:cubicBezTo>
                  <a:cubicBezTo>
                    <a:pt x="118794" y="10749"/>
                    <a:pt x="109271" y="6104"/>
                    <a:pt x="99134" y="3363"/>
                  </a:cubicBezTo>
                  <a:cubicBezTo>
                    <a:pt x="83660" y="-1121"/>
                    <a:pt x="67231" y="-1121"/>
                    <a:pt x="51757" y="3363"/>
                  </a:cubicBezTo>
                  <a:cubicBezTo>
                    <a:pt x="41601" y="6103"/>
                    <a:pt x="32061" y="10755"/>
                    <a:pt x="23649" y="17069"/>
                  </a:cubicBezTo>
                  <a:cubicBezTo>
                    <a:pt x="19730" y="20026"/>
                    <a:pt x="16978" y="24268"/>
                    <a:pt x="15876" y="29051"/>
                  </a:cubicBezTo>
                  <a:cubicBezTo>
                    <a:pt x="15800" y="29375"/>
                    <a:pt x="15733" y="29709"/>
                    <a:pt x="15686" y="30004"/>
                  </a:cubicBezTo>
                  <a:lnTo>
                    <a:pt x="93" y="141542"/>
                  </a:lnTo>
                  <a:cubicBezTo>
                    <a:pt x="-636" y="146749"/>
                    <a:pt x="2992" y="151563"/>
                    <a:pt x="8199" y="152295"/>
                  </a:cubicBezTo>
                  <a:cubicBezTo>
                    <a:pt x="8637" y="152359"/>
                    <a:pt x="9080" y="152391"/>
                    <a:pt x="9523" y="152391"/>
                  </a:cubicBezTo>
                  <a:cubicBezTo>
                    <a:pt x="14267" y="152385"/>
                    <a:pt x="18284" y="148888"/>
                    <a:pt x="18943" y="144190"/>
                  </a:cubicBezTo>
                  <a:lnTo>
                    <a:pt x="34460" y="33271"/>
                  </a:lnTo>
                  <a:cubicBezTo>
                    <a:pt x="34547" y="32893"/>
                    <a:pt x="34762" y="32557"/>
                    <a:pt x="35069" y="32319"/>
                  </a:cubicBezTo>
                  <a:cubicBezTo>
                    <a:pt x="41546" y="27457"/>
                    <a:pt x="48891" y="23876"/>
                    <a:pt x="56710" y="21765"/>
                  </a:cubicBezTo>
                  <a:cubicBezTo>
                    <a:pt x="68933" y="18158"/>
                    <a:pt x="81939" y="18158"/>
                    <a:pt x="94162" y="21765"/>
                  </a:cubicBezTo>
                  <a:cubicBezTo>
                    <a:pt x="101960" y="23874"/>
                    <a:pt x="109286" y="27448"/>
                    <a:pt x="115746" y="32299"/>
                  </a:cubicBezTo>
                  <a:cubicBezTo>
                    <a:pt x="116053" y="32538"/>
                    <a:pt x="116268" y="32874"/>
                    <a:pt x="116356" y="33252"/>
                  </a:cubicBezTo>
                  <a:lnTo>
                    <a:pt x="131872" y="144161"/>
                  </a:lnTo>
                  <a:cubicBezTo>
                    <a:pt x="132531" y="148856"/>
                    <a:pt x="136542" y="152352"/>
                    <a:pt x="141282" y="152362"/>
                  </a:cubicBezTo>
                  <a:cubicBezTo>
                    <a:pt x="141732" y="152363"/>
                    <a:pt x="142181" y="152332"/>
                    <a:pt x="142625" y="152267"/>
                  </a:cubicBezTo>
                  <a:cubicBezTo>
                    <a:pt x="147833" y="151534"/>
                    <a:pt x="151461" y="146720"/>
                    <a:pt x="150731" y="141513"/>
                  </a:cubicBezTo>
                  <a:lnTo>
                    <a:pt x="135148" y="30014"/>
                  </a:lnTo>
                  <a:cubicBezTo>
                    <a:pt x="135101" y="29680"/>
                    <a:pt x="135034" y="29349"/>
                    <a:pt x="134948" y="2902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260F2BF-3A47-2CF9-079D-6B272734A8F2}"/>
                </a:ext>
              </a:extLst>
            </p:cNvPr>
            <p:cNvSpPr/>
            <p:nvPr/>
          </p:nvSpPr>
          <p:spPr>
            <a:xfrm>
              <a:off x="5508886" y="4713621"/>
              <a:ext cx="76200" cy="76200"/>
            </a:xfrm>
            <a:custGeom>
              <a:avLst/>
              <a:gdLst>
                <a:gd name="connsiteX0" fmla="*/ 38100 w 76200"/>
                <a:gd name="connsiteY0" fmla="*/ 76200 h 76200"/>
                <a:gd name="connsiteX1" fmla="*/ 76200 w 76200"/>
                <a:gd name="connsiteY1" fmla="*/ 38100 h 76200"/>
                <a:gd name="connsiteX2" fmla="*/ 38100 w 76200"/>
                <a:gd name="connsiteY2" fmla="*/ 0 h 76200"/>
                <a:gd name="connsiteX3" fmla="*/ 0 w 76200"/>
                <a:gd name="connsiteY3" fmla="*/ 38100 h 76200"/>
                <a:gd name="connsiteX4" fmla="*/ 38100 w 76200"/>
                <a:gd name="connsiteY4" fmla="*/ 76200 h 76200"/>
                <a:gd name="connsiteX5" fmla="*/ 38100 w 76200"/>
                <a:gd name="connsiteY5" fmla="*/ 19050 h 76200"/>
                <a:gd name="connsiteX6" fmla="*/ 57150 w 76200"/>
                <a:gd name="connsiteY6" fmla="*/ 38100 h 76200"/>
                <a:gd name="connsiteX7" fmla="*/ 38100 w 76200"/>
                <a:gd name="connsiteY7" fmla="*/ 57150 h 76200"/>
                <a:gd name="connsiteX8" fmla="*/ 19050 w 76200"/>
                <a:gd name="connsiteY8" fmla="*/ 38100 h 76200"/>
                <a:gd name="connsiteX9" fmla="*/ 38100 w 76200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8100" y="76200"/>
                  </a:move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D45BFEA-5A2C-55EA-C574-02E840DEC8D6}"/>
                </a:ext>
              </a:extLst>
            </p:cNvPr>
            <p:cNvSpPr/>
            <p:nvPr/>
          </p:nvSpPr>
          <p:spPr>
            <a:xfrm>
              <a:off x="5301034" y="4799355"/>
              <a:ext cx="150843" cy="152390"/>
            </a:xfrm>
            <a:custGeom>
              <a:avLst/>
              <a:gdLst>
                <a:gd name="connsiteX0" fmla="*/ 134939 w 150843"/>
                <a:gd name="connsiteY0" fmla="*/ 29032 h 152390"/>
                <a:gd name="connsiteX1" fmla="*/ 127166 w 150843"/>
                <a:gd name="connsiteY1" fmla="*/ 17050 h 152390"/>
                <a:gd name="connsiteX2" fmla="*/ 99153 w 150843"/>
                <a:gd name="connsiteY2" fmla="*/ 3363 h 152390"/>
                <a:gd name="connsiteX3" fmla="*/ 51766 w 150843"/>
                <a:gd name="connsiteY3" fmla="*/ 3363 h 152390"/>
                <a:gd name="connsiteX4" fmla="*/ 23668 w 150843"/>
                <a:gd name="connsiteY4" fmla="*/ 17069 h 152390"/>
                <a:gd name="connsiteX5" fmla="*/ 15895 w 150843"/>
                <a:gd name="connsiteY5" fmla="*/ 29051 h 152390"/>
                <a:gd name="connsiteX6" fmla="*/ 15705 w 150843"/>
                <a:gd name="connsiteY6" fmla="*/ 30004 h 152390"/>
                <a:gd name="connsiteX7" fmla="*/ 93 w 150843"/>
                <a:gd name="connsiteY7" fmla="*/ 141542 h 152390"/>
                <a:gd name="connsiteX8" fmla="*/ 8199 w 150843"/>
                <a:gd name="connsiteY8" fmla="*/ 152295 h 152390"/>
                <a:gd name="connsiteX9" fmla="*/ 9533 w 150843"/>
                <a:gd name="connsiteY9" fmla="*/ 152391 h 152390"/>
                <a:gd name="connsiteX10" fmla="*/ 18953 w 150843"/>
                <a:gd name="connsiteY10" fmla="*/ 144190 h 152390"/>
                <a:gd name="connsiteX11" fmla="*/ 34469 w 150843"/>
                <a:gd name="connsiteY11" fmla="*/ 33271 h 152390"/>
                <a:gd name="connsiteX12" fmla="*/ 35079 w 150843"/>
                <a:gd name="connsiteY12" fmla="*/ 32319 h 152390"/>
                <a:gd name="connsiteX13" fmla="*/ 56710 w 150843"/>
                <a:gd name="connsiteY13" fmla="*/ 21765 h 152390"/>
                <a:gd name="connsiteX14" fmla="*/ 94172 w 150843"/>
                <a:gd name="connsiteY14" fmla="*/ 21765 h 152390"/>
                <a:gd name="connsiteX15" fmla="*/ 115755 w 150843"/>
                <a:gd name="connsiteY15" fmla="*/ 32299 h 152390"/>
                <a:gd name="connsiteX16" fmla="*/ 116365 w 150843"/>
                <a:gd name="connsiteY16" fmla="*/ 33252 h 152390"/>
                <a:gd name="connsiteX17" fmla="*/ 131881 w 150843"/>
                <a:gd name="connsiteY17" fmla="*/ 144171 h 152390"/>
                <a:gd name="connsiteX18" fmla="*/ 141301 w 150843"/>
                <a:gd name="connsiteY18" fmla="*/ 152372 h 152390"/>
                <a:gd name="connsiteX19" fmla="*/ 142635 w 150843"/>
                <a:gd name="connsiteY19" fmla="*/ 152276 h 152390"/>
                <a:gd name="connsiteX20" fmla="*/ 150750 w 150843"/>
                <a:gd name="connsiteY20" fmla="*/ 141526 h 152390"/>
                <a:gd name="connsiteX21" fmla="*/ 150750 w 150843"/>
                <a:gd name="connsiteY21" fmla="*/ 141523 h 152390"/>
                <a:gd name="connsiteX22" fmla="*/ 135129 w 150843"/>
                <a:gd name="connsiteY22" fmla="*/ 30014 h 152390"/>
                <a:gd name="connsiteX23" fmla="*/ 134939 w 150843"/>
                <a:gd name="connsiteY23" fmla="*/ 29032 h 15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43" h="152390">
                  <a:moveTo>
                    <a:pt x="134939" y="29032"/>
                  </a:moveTo>
                  <a:cubicBezTo>
                    <a:pt x="133837" y="24249"/>
                    <a:pt x="131085" y="20007"/>
                    <a:pt x="127166" y="17050"/>
                  </a:cubicBezTo>
                  <a:cubicBezTo>
                    <a:pt x="118782" y="10750"/>
                    <a:pt x="109276" y="6105"/>
                    <a:pt x="99153" y="3363"/>
                  </a:cubicBezTo>
                  <a:cubicBezTo>
                    <a:pt x="83676" y="-1121"/>
                    <a:pt x="67244" y="-1121"/>
                    <a:pt x="51766" y="3363"/>
                  </a:cubicBezTo>
                  <a:cubicBezTo>
                    <a:pt x="41616" y="6108"/>
                    <a:pt x="32079" y="10759"/>
                    <a:pt x="23668" y="17069"/>
                  </a:cubicBezTo>
                  <a:cubicBezTo>
                    <a:pt x="19749" y="20026"/>
                    <a:pt x="16997" y="24268"/>
                    <a:pt x="15895" y="29051"/>
                  </a:cubicBezTo>
                  <a:cubicBezTo>
                    <a:pt x="15819" y="29375"/>
                    <a:pt x="15752" y="29709"/>
                    <a:pt x="15705" y="30004"/>
                  </a:cubicBezTo>
                  <a:lnTo>
                    <a:pt x="93" y="141542"/>
                  </a:lnTo>
                  <a:cubicBezTo>
                    <a:pt x="-636" y="146749"/>
                    <a:pt x="2992" y="151563"/>
                    <a:pt x="8199" y="152295"/>
                  </a:cubicBezTo>
                  <a:cubicBezTo>
                    <a:pt x="8641" y="152359"/>
                    <a:pt x="9087" y="152392"/>
                    <a:pt x="9533" y="152391"/>
                  </a:cubicBezTo>
                  <a:cubicBezTo>
                    <a:pt x="14277" y="152385"/>
                    <a:pt x="18294" y="148888"/>
                    <a:pt x="18953" y="144190"/>
                  </a:cubicBezTo>
                  <a:lnTo>
                    <a:pt x="34469" y="33271"/>
                  </a:lnTo>
                  <a:cubicBezTo>
                    <a:pt x="34553" y="32891"/>
                    <a:pt x="34769" y="32554"/>
                    <a:pt x="35079" y="32319"/>
                  </a:cubicBezTo>
                  <a:cubicBezTo>
                    <a:pt x="41555" y="27461"/>
                    <a:pt x="48896" y="23878"/>
                    <a:pt x="56710" y="21765"/>
                  </a:cubicBezTo>
                  <a:cubicBezTo>
                    <a:pt x="68937" y="18158"/>
                    <a:pt x="81945" y="18158"/>
                    <a:pt x="94172" y="21765"/>
                  </a:cubicBezTo>
                  <a:cubicBezTo>
                    <a:pt x="101970" y="23874"/>
                    <a:pt x="109296" y="27448"/>
                    <a:pt x="115755" y="32299"/>
                  </a:cubicBezTo>
                  <a:cubicBezTo>
                    <a:pt x="116065" y="32535"/>
                    <a:pt x="116281" y="32872"/>
                    <a:pt x="116365" y="33252"/>
                  </a:cubicBezTo>
                  <a:lnTo>
                    <a:pt x="131881" y="144171"/>
                  </a:lnTo>
                  <a:cubicBezTo>
                    <a:pt x="132540" y="148869"/>
                    <a:pt x="136557" y="152366"/>
                    <a:pt x="141301" y="152372"/>
                  </a:cubicBezTo>
                  <a:cubicBezTo>
                    <a:pt x="141747" y="152373"/>
                    <a:pt x="142193" y="152341"/>
                    <a:pt x="142635" y="152276"/>
                  </a:cubicBezTo>
                  <a:cubicBezTo>
                    <a:pt x="147845" y="151549"/>
                    <a:pt x="151478" y="146735"/>
                    <a:pt x="150750" y="141526"/>
                  </a:cubicBezTo>
                  <a:cubicBezTo>
                    <a:pt x="150750" y="141525"/>
                    <a:pt x="150750" y="141524"/>
                    <a:pt x="150750" y="141523"/>
                  </a:cubicBezTo>
                  <a:lnTo>
                    <a:pt x="135129" y="30014"/>
                  </a:lnTo>
                  <a:cubicBezTo>
                    <a:pt x="135085" y="29683"/>
                    <a:pt x="135021" y="29355"/>
                    <a:pt x="134939" y="2903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7B994A0-19D8-D62F-5149-0C8CC81CC6F1}"/>
                </a:ext>
              </a:extLst>
            </p:cNvPr>
            <p:cNvSpPr/>
            <p:nvPr/>
          </p:nvSpPr>
          <p:spPr>
            <a:xfrm>
              <a:off x="5338275" y="4713621"/>
              <a:ext cx="76200" cy="76200"/>
            </a:xfrm>
            <a:custGeom>
              <a:avLst/>
              <a:gdLst>
                <a:gd name="connsiteX0" fmla="*/ 38100 w 76200"/>
                <a:gd name="connsiteY0" fmla="*/ 0 h 76200"/>
                <a:gd name="connsiteX1" fmla="*/ 0 w 76200"/>
                <a:gd name="connsiteY1" fmla="*/ 38100 h 76200"/>
                <a:gd name="connsiteX2" fmla="*/ 38100 w 76200"/>
                <a:gd name="connsiteY2" fmla="*/ 76200 h 76200"/>
                <a:gd name="connsiteX3" fmla="*/ 76200 w 76200"/>
                <a:gd name="connsiteY3" fmla="*/ 38100 h 76200"/>
                <a:gd name="connsiteX4" fmla="*/ 38100 w 76200"/>
                <a:gd name="connsiteY4" fmla="*/ 0 h 76200"/>
                <a:gd name="connsiteX5" fmla="*/ 38100 w 76200"/>
                <a:gd name="connsiteY5" fmla="*/ 57150 h 76200"/>
                <a:gd name="connsiteX6" fmla="*/ 19050 w 76200"/>
                <a:gd name="connsiteY6" fmla="*/ 38100 h 76200"/>
                <a:gd name="connsiteX7" fmla="*/ 38100 w 76200"/>
                <a:gd name="connsiteY7" fmla="*/ 19050 h 76200"/>
                <a:gd name="connsiteX8" fmla="*/ 57150 w 76200"/>
                <a:gd name="connsiteY8" fmla="*/ 38100 h 76200"/>
                <a:gd name="connsiteX9" fmla="*/ 38100 w 76200"/>
                <a:gd name="connsiteY9" fmla="*/ 571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8100" y="0"/>
                  </a:move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lose/>
                  <a:moveTo>
                    <a:pt x="38100" y="57150"/>
                  </a:move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F592E4-A31E-B5B4-C64F-82622C0A1F52}"/>
                </a:ext>
              </a:extLst>
            </p:cNvPr>
            <p:cNvSpPr/>
            <p:nvPr/>
          </p:nvSpPr>
          <p:spPr>
            <a:xfrm>
              <a:off x="5518411" y="4846971"/>
              <a:ext cx="57150" cy="247240"/>
            </a:xfrm>
            <a:custGeom>
              <a:avLst/>
              <a:gdLst>
                <a:gd name="connsiteX0" fmla="*/ 57150 w 57150"/>
                <a:gd name="connsiteY0" fmla="*/ 9525 h 247240"/>
                <a:gd name="connsiteX1" fmla="*/ 47625 w 57150"/>
                <a:gd name="connsiteY1" fmla="*/ 0 h 247240"/>
                <a:gd name="connsiteX2" fmla="*/ 38100 w 57150"/>
                <a:gd name="connsiteY2" fmla="*/ 9525 h 247240"/>
                <a:gd name="connsiteX3" fmla="*/ 38100 w 57150"/>
                <a:gd name="connsiteY3" fmla="*/ 95250 h 247240"/>
                <a:gd name="connsiteX4" fmla="*/ 19050 w 57150"/>
                <a:gd name="connsiteY4" fmla="*/ 95250 h 247240"/>
                <a:gd name="connsiteX5" fmla="*/ 19050 w 57150"/>
                <a:gd name="connsiteY5" fmla="*/ 9525 h 247240"/>
                <a:gd name="connsiteX6" fmla="*/ 9525 w 57150"/>
                <a:gd name="connsiteY6" fmla="*/ 0 h 247240"/>
                <a:gd name="connsiteX7" fmla="*/ 0 w 57150"/>
                <a:gd name="connsiteY7" fmla="*/ 9525 h 247240"/>
                <a:gd name="connsiteX8" fmla="*/ 0 w 57150"/>
                <a:gd name="connsiteY8" fmla="*/ 247240 h 247240"/>
                <a:gd name="connsiteX9" fmla="*/ 19050 w 57150"/>
                <a:gd name="connsiteY9" fmla="*/ 247240 h 247240"/>
                <a:gd name="connsiteX10" fmla="*/ 19050 w 57150"/>
                <a:gd name="connsiteY10" fmla="*/ 114300 h 247240"/>
                <a:gd name="connsiteX11" fmla="*/ 38100 w 57150"/>
                <a:gd name="connsiteY11" fmla="*/ 114300 h 247240"/>
                <a:gd name="connsiteX12" fmla="*/ 38100 w 57150"/>
                <a:gd name="connsiteY12" fmla="*/ 247240 h 247240"/>
                <a:gd name="connsiteX13" fmla="*/ 57150 w 57150"/>
                <a:gd name="connsiteY13" fmla="*/ 247240 h 247240"/>
                <a:gd name="connsiteX14" fmla="*/ 57150 w 57150"/>
                <a:gd name="connsiteY14" fmla="*/ 38100 h 247240"/>
                <a:gd name="connsiteX15" fmla="*/ 57150 w 57150"/>
                <a:gd name="connsiteY15" fmla="*/ 38100 h 2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150" h="247240">
                  <a:moveTo>
                    <a:pt x="57150" y="9525"/>
                  </a:moveTo>
                  <a:cubicBezTo>
                    <a:pt x="57150" y="4264"/>
                    <a:pt x="52886" y="0"/>
                    <a:pt x="47625" y="0"/>
                  </a:cubicBezTo>
                  <a:cubicBezTo>
                    <a:pt x="42364" y="0"/>
                    <a:pt x="38100" y="4264"/>
                    <a:pt x="38100" y="9525"/>
                  </a:cubicBezTo>
                  <a:lnTo>
                    <a:pt x="38100" y="95250"/>
                  </a:lnTo>
                  <a:lnTo>
                    <a:pt x="19050" y="952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247240"/>
                  </a:lnTo>
                  <a:lnTo>
                    <a:pt x="19050" y="247240"/>
                  </a:lnTo>
                  <a:lnTo>
                    <a:pt x="19050" y="114300"/>
                  </a:lnTo>
                  <a:lnTo>
                    <a:pt x="38100" y="114300"/>
                  </a:lnTo>
                  <a:lnTo>
                    <a:pt x="38100" y="247240"/>
                  </a:lnTo>
                  <a:lnTo>
                    <a:pt x="57150" y="247240"/>
                  </a:lnTo>
                  <a:lnTo>
                    <a:pt x="57150" y="38100"/>
                  </a:lnTo>
                  <a:lnTo>
                    <a:pt x="57150" y="381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8FB5636-5838-2C2B-346B-DDFA1ACE0AC7}"/>
                </a:ext>
              </a:extLst>
            </p:cNvPr>
            <p:cNvSpPr/>
            <p:nvPr/>
          </p:nvSpPr>
          <p:spPr>
            <a:xfrm>
              <a:off x="5310376" y="4846971"/>
              <a:ext cx="132006" cy="247650"/>
            </a:xfrm>
            <a:custGeom>
              <a:avLst/>
              <a:gdLst>
                <a:gd name="connsiteX0" fmla="*/ 94574 w 132006"/>
                <a:gd name="connsiteY0" fmla="*/ 9525 h 247650"/>
                <a:gd name="connsiteX1" fmla="*/ 85049 w 132006"/>
                <a:gd name="connsiteY1" fmla="*/ 0 h 247650"/>
                <a:gd name="connsiteX2" fmla="*/ 85049 w 132006"/>
                <a:gd name="connsiteY2" fmla="*/ 0 h 247650"/>
                <a:gd name="connsiteX3" fmla="*/ 75524 w 132006"/>
                <a:gd name="connsiteY3" fmla="*/ 9525 h 247650"/>
                <a:gd name="connsiteX4" fmla="*/ 75524 w 132006"/>
                <a:gd name="connsiteY4" fmla="*/ 53245 h 247650"/>
                <a:gd name="connsiteX5" fmla="*/ 104785 w 132006"/>
                <a:gd name="connsiteY5" fmla="*/ 133350 h 247650"/>
                <a:gd name="connsiteX6" fmla="*/ 27232 w 132006"/>
                <a:gd name="connsiteY6" fmla="*/ 133350 h 247650"/>
                <a:gd name="connsiteX7" fmla="*/ 56474 w 132006"/>
                <a:gd name="connsiteY7" fmla="*/ 53235 h 247650"/>
                <a:gd name="connsiteX8" fmla="*/ 56474 w 132006"/>
                <a:gd name="connsiteY8" fmla="*/ 51559 h 247650"/>
                <a:gd name="connsiteX9" fmla="*/ 56474 w 132006"/>
                <a:gd name="connsiteY9" fmla="*/ 51559 h 247650"/>
                <a:gd name="connsiteX10" fmla="*/ 56474 w 132006"/>
                <a:gd name="connsiteY10" fmla="*/ 9525 h 247650"/>
                <a:gd name="connsiteX11" fmla="*/ 46949 w 132006"/>
                <a:gd name="connsiteY11" fmla="*/ 0 h 247650"/>
                <a:gd name="connsiteX12" fmla="*/ 46949 w 132006"/>
                <a:gd name="connsiteY12" fmla="*/ 0 h 247650"/>
                <a:gd name="connsiteX13" fmla="*/ 37424 w 132006"/>
                <a:gd name="connsiteY13" fmla="*/ 9525 h 247650"/>
                <a:gd name="connsiteX14" fmla="*/ 37424 w 132006"/>
                <a:gd name="connsiteY14" fmla="*/ 49882 h 247650"/>
                <a:gd name="connsiteX15" fmla="*/ 0 w 132006"/>
                <a:gd name="connsiteY15" fmla="*/ 152400 h 247650"/>
                <a:gd name="connsiteX16" fmla="*/ 37424 w 132006"/>
                <a:gd name="connsiteY16" fmla="*/ 152400 h 247650"/>
                <a:gd name="connsiteX17" fmla="*/ 37424 w 132006"/>
                <a:gd name="connsiteY17" fmla="*/ 247650 h 247650"/>
                <a:gd name="connsiteX18" fmla="*/ 56474 w 132006"/>
                <a:gd name="connsiteY18" fmla="*/ 247650 h 247650"/>
                <a:gd name="connsiteX19" fmla="*/ 56474 w 132006"/>
                <a:gd name="connsiteY19" fmla="*/ 152400 h 247650"/>
                <a:gd name="connsiteX20" fmla="*/ 75524 w 132006"/>
                <a:gd name="connsiteY20" fmla="*/ 152400 h 247650"/>
                <a:gd name="connsiteX21" fmla="*/ 75524 w 132006"/>
                <a:gd name="connsiteY21" fmla="*/ 247650 h 247650"/>
                <a:gd name="connsiteX22" fmla="*/ 94574 w 132006"/>
                <a:gd name="connsiteY22" fmla="*/ 247650 h 247650"/>
                <a:gd name="connsiteX23" fmla="*/ 94574 w 132006"/>
                <a:gd name="connsiteY23" fmla="*/ 152400 h 247650"/>
                <a:gd name="connsiteX24" fmla="*/ 132007 w 132006"/>
                <a:gd name="connsiteY24" fmla="*/ 152400 h 247650"/>
                <a:gd name="connsiteX25" fmla="*/ 94574 w 132006"/>
                <a:gd name="connsiteY25" fmla="*/ 4986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006" h="247650">
                  <a:moveTo>
                    <a:pt x="94574" y="9525"/>
                  </a:moveTo>
                  <a:cubicBezTo>
                    <a:pt x="94574" y="4264"/>
                    <a:pt x="90309" y="0"/>
                    <a:pt x="85049" y="0"/>
                  </a:cubicBezTo>
                  <a:lnTo>
                    <a:pt x="85049" y="0"/>
                  </a:lnTo>
                  <a:cubicBezTo>
                    <a:pt x="79788" y="0"/>
                    <a:pt x="75524" y="4264"/>
                    <a:pt x="75524" y="9525"/>
                  </a:cubicBezTo>
                  <a:lnTo>
                    <a:pt x="75524" y="53245"/>
                  </a:lnTo>
                  <a:lnTo>
                    <a:pt x="104785" y="133350"/>
                  </a:lnTo>
                  <a:lnTo>
                    <a:pt x="27232" y="133350"/>
                  </a:lnTo>
                  <a:lnTo>
                    <a:pt x="56474" y="53235"/>
                  </a:lnTo>
                  <a:lnTo>
                    <a:pt x="56474" y="51559"/>
                  </a:lnTo>
                  <a:lnTo>
                    <a:pt x="56474" y="51559"/>
                  </a:lnTo>
                  <a:lnTo>
                    <a:pt x="56474" y="9525"/>
                  </a:lnTo>
                  <a:cubicBezTo>
                    <a:pt x="56474" y="4264"/>
                    <a:pt x="52209" y="0"/>
                    <a:pt x="46949" y="0"/>
                  </a:cubicBezTo>
                  <a:lnTo>
                    <a:pt x="46949" y="0"/>
                  </a:lnTo>
                  <a:cubicBezTo>
                    <a:pt x="41688" y="0"/>
                    <a:pt x="37424" y="4264"/>
                    <a:pt x="37424" y="9525"/>
                  </a:cubicBezTo>
                  <a:lnTo>
                    <a:pt x="37424" y="49882"/>
                  </a:lnTo>
                  <a:lnTo>
                    <a:pt x="0" y="152400"/>
                  </a:lnTo>
                  <a:lnTo>
                    <a:pt x="37424" y="152400"/>
                  </a:lnTo>
                  <a:lnTo>
                    <a:pt x="37424" y="247650"/>
                  </a:lnTo>
                  <a:lnTo>
                    <a:pt x="56474" y="247650"/>
                  </a:lnTo>
                  <a:lnTo>
                    <a:pt x="56474" y="152400"/>
                  </a:lnTo>
                  <a:lnTo>
                    <a:pt x="75524" y="152400"/>
                  </a:lnTo>
                  <a:lnTo>
                    <a:pt x="75524" y="247650"/>
                  </a:lnTo>
                  <a:lnTo>
                    <a:pt x="94574" y="247650"/>
                  </a:lnTo>
                  <a:lnTo>
                    <a:pt x="94574" y="152400"/>
                  </a:lnTo>
                  <a:lnTo>
                    <a:pt x="132007" y="152400"/>
                  </a:lnTo>
                  <a:lnTo>
                    <a:pt x="94574" y="4986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38D77B0-C66F-9151-3F45-E6C3B8D5899E}"/>
                </a:ext>
              </a:extLst>
            </p:cNvPr>
            <p:cNvSpPr/>
            <p:nvPr/>
          </p:nvSpPr>
          <p:spPr>
            <a:xfrm>
              <a:off x="5128726" y="4380255"/>
              <a:ext cx="150824" cy="152390"/>
            </a:xfrm>
            <a:custGeom>
              <a:avLst/>
              <a:gdLst>
                <a:gd name="connsiteX0" fmla="*/ 134948 w 150824"/>
                <a:gd name="connsiteY0" fmla="*/ 29023 h 152390"/>
                <a:gd name="connsiteX1" fmla="*/ 127195 w 150824"/>
                <a:gd name="connsiteY1" fmla="*/ 17050 h 152390"/>
                <a:gd name="connsiteX2" fmla="*/ 99134 w 150824"/>
                <a:gd name="connsiteY2" fmla="*/ 3363 h 152390"/>
                <a:gd name="connsiteX3" fmla="*/ 51757 w 150824"/>
                <a:gd name="connsiteY3" fmla="*/ 3363 h 152390"/>
                <a:gd name="connsiteX4" fmla="*/ 23649 w 150824"/>
                <a:gd name="connsiteY4" fmla="*/ 17069 h 152390"/>
                <a:gd name="connsiteX5" fmla="*/ 15876 w 150824"/>
                <a:gd name="connsiteY5" fmla="*/ 29051 h 152390"/>
                <a:gd name="connsiteX6" fmla="*/ 15686 w 150824"/>
                <a:gd name="connsiteY6" fmla="*/ 30004 h 152390"/>
                <a:gd name="connsiteX7" fmla="*/ 93 w 150824"/>
                <a:gd name="connsiteY7" fmla="*/ 141542 h 152390"/>
                <a:gd name="connsiteX8" fmla="*/ 8199 w 150824"/>
                <a:gd name="connsiteY8" fmla="*/ 152295 h 152390"/>
                <a:gd name="connsiteX9" fmla="*/ 9523 w 150824"/>
                <a:gd name="connsiteY9" fmla="*/ 152391 h 152390"/>
                <a:gd name="connsiteX10" fmla="*/ 18943 w 150824"/>
                <a:gd name="connsiteY10" fmla="*/ 144190 h 152390"/>
                <a:gd name="connsiteX11" fmla="*/ 34460 w 150824"/>
                <a:gd name="connsiteY11" fmla="*/ 33271 h 152390"/>
                <a:gd name="connsiteX12" fmla="*/ 35069 w 150824"/>
                <a:gd name="connsiteY12" fmla="*/ 32319 h 152390"/>
                <a:gd name="connsiteX13" fmla="*/ 56710 w 150824"/>
                <a:gd name="connsiteY13" fmla="*/ 21765 h 152390"/>
                <a:gd name="connsiteX14" fmla="*/ 94162 w 150824"/>
                <a:gd name="connsiteY14" fmla="*/ 21765 h 152390"/>
                <a:gd name="connsiteX15" fmla="*/ 115746 w 150824"/>
                <a:gd name="connsiteY15" fmla="*/ 32300 h 152390"/>
                <a:gd name="connsiteX16" fmla="*/ 116355 w 150824"/>
                <a:gd name="connsiteY16" fmla="*/ 33252 h 152390"/>
                <a:gd name="connsiteX17" fmla="*/ 131872 w 150824"/>
                <a:gd name="connsiteY17" fmla="*/ 144161 h 152390"/>
                <a:gd name="connsiteX18" fmla="*/ 141282 w 150824"/>
                <a:gd name="connsiteY18" fmla="*/ 152362 h 152390"/>
                <a:gd name="connsiteX19" fmla="*/ 142625 w 150824"/>
                <a:gd name="connsiteY19" fmla="*/ 152267 h 152390"/>
                <a:gd name="connsiteX20" fmla="*/ 150731 w 150824"/>
                <a:gd name="connsiteY20" fmla="*/ 141513 h 152390"/>
                <a:gd name="connsiteX21" fmla="*/ 135148 w 150824"/>
                <a:gd name="connsiteY21" fmla="*/ 30014 h 152390"/>
                <a:gd name="connsiteX22" fmla="*/ 134948 w 150824"/>
                <a:gd name="connsiteY22" fmla="*/ 29023 h 15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24" h="152390">
                  <a:moveTo>
                    <a:pt x="134948" y="29023"/>
                  </a:moveTo>
                  <a:cubicBezTo>
                    <a:pt x="133848" y="24246"/>
                    <a:pt x="131104" y="20008"/>
                    <a:pt x="127195" y="17050"/>
                  </a:cubicBezTo>
                  <a:cubicBezTo>
                    <a:pt x="118794" y="10749"/>
                    <a:pt x="109271" y="6104"/>
                    <a:pt x="99134" y="3363"/>
                  </a:cubicBezTo>
                  <a:cubicBezTo>
                    <a:pt x="83660" y="-1121"/>
                    <a:pt x="67231" y="-1121"/>
                    <a:pt x="51757" y="3363"/>
                  </a:cubicBezTo>
                  <a:cubicBezTo>
                    <a:pt x="41601" y="6103"/>
                    <a:pt x="32061" y="10755"/>
                    <a:pt x="23649" y="17069"/>
                  </a:cubicBezTo>
                  <a:cubicBezTo>
                    <a:pt x="19730" y="20026"/>
                    <a:pt x="16978" y="24268"/>
                    <a:pt x="15876" y="29051"/>
                  </a:cubicBezTo>
                  <a:cubicBezTo>
                    <a:pt x="15800" y="29375"/>
                    <a:pt x="15733" y="29709"/>
                    <a:pt x="15686" y="30004"/>
                  </a:cubicBezTo>
                  <a:lnTo>
                    <a:pt x="93" y="141542"/>
                  </a:lnTo>
                  <a:cubicBezTo>
                    <a:pt x="-636" y="146749"/>
                    <a:pt x="2992" y="151563"/>
                    <a:pt x="8199" y="152295"/>
                  </a:cubicBezTo>
                  <a:cubicBezTo>
                    <a:pt x="8637" y="152359"/>
                    <a:pt x="9080" y="152391"/>
                    <a:pt x="9523" y="152391"/>
                  </a:cubicBezTo>
                  <a:cubicBezTo>
                    <a:pt x="14267" y="152385"/>
                    <a:pt x="18284" y="148888"/>
                    <a:pt x="18943" y="144190"/>
                  </a:cubicBezTo>
                  <a:lnTo>
                    <a:pt x="34460" y="33271"/>
                  </a:lnTo>
                  <a:cubicBezTo>
                    <a:pt x="34547" y="32893"/>
                    <a:pt x="34762" y="32557"/>
                    <a:pt x="35069" y="32319"/>
                  </a:cubicBezTo>
                  <a:cubicBezTo>
                    <a:pt x="41546" y="27457"/>
                    <a:pt x="48891" y="23876"/>
                    <a:pt x="56710" y="21765"/>
                  </a:cubicBezTo>
                  <a:cubicBezTo>
                    <a:pt x="68933" y="18158"/>
                    <a:pt x="81939" y="18158"/>
                    <a:pt x="94162" y="21765"/>
                  </a:cubicBezTo>
                  <a:cubicBezTo>
                    <a:pt x="101960" y="23874"/>
                    <a:pt x="109286" y="27448"/>
                    <a:pt x="115746" y="32300"/>
                  </a:cubicBezTo>
                  <a:cubicBezTo>
                    <a:pt x="116053" y="32538"/>
                    <a:pt x="116268" y="32874"/>
                    <a:pt x="116355" y="33252"/>
                  </a:cubicBezTo>
                  <a:lnTo>
                    <a:pt x="131872" y="144161"/>
                  </a:lnTo>
                  <a:cubicBezTo>
                    <a:pt x="132531" y="148856"/>
                    <a:pt x="136542" y="152352"/>
                    <a:pt x="141282" y="152362"/>
                  </a:cubicBezTo>
                  <a:cubicBezTo>
                    <a:pt x="141732" y="152363"/>
                    <a:pt x="142181" y="152332"/>
                    <a:pt x="142625" y="152267"/>
                  </a:cubicBezTo>
                  <a:cubicBezTo>
                    <a:pt x="147833" y="151534"/>
                    <a:pt x="151461" y="146720"/>
                    <a:pt x="150731" y="141513"/>
                  </a:cubicBezTo>
                  <a:lnTo>
                    <a:pt x="135148" y="30014"/>
                  </a:lnTo>
                  <a:cubicBezTo>
                    <a:pt x="135101" y="29680"/>
                    <a:pt x="135034" y="29349"/>
                    <a:pt x="134948" y="2902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342F8CC-0DC6-1D75-A296-CF480FFDB6E5}"/>
                </a:ext>
              </a:extLst>
            </p:cNvPr>
            <p:cNvSpPr/>
            <p:nvPr/>
          </p:nvSpPr>
          <p:spPr>
            <a:xfrm>
              <a:off x="5165986" y="4294521"/>
              <a:ext cx="76199" cy="76200"/>
            </a:xfrm>
            <a:custGeom>
              <a:avLst/>
              <a:gdLst>
                <a:gd name="connsiteX0" fmla="*/ 38100 w 76199"/>
                <a:gd name="connsiteY0" fmla="*/ 76200 h 76200"/>
                <a:gd name="connsiteX1" fmla="*/ 76200 w 76199"/>
                <a:gd name="connsiteY1" fmla="*/ 38100 h 76200"/>
                <a:gd name="connsiteX2" fmla="*/ 38100 w 76199"/>
                <a:gd name="connsiteY2" fmla="*/ 0 h 76200"/>
                <a:gd name="connsiteX3" fmla="*/ 0 w 76199"/>
                <a:gd name="connsiteY3" fmla="*/ 38100 h 76200"/>
                <a:gd name="connsiteX4" fmla="*/ 38100 w 76199"/>
                <a:gd name="connsiteY4" fmla="*/ 76200 h 76200"/>
                <a:gd name="connsiteX5" fmla="*/ 38100 w 76199"/>
                <a:gd name="connsiteY5" fmla="*/ 19050 h 76200"/>
                <a:gd name="connsiteX6" fmla="*/ 57150 w 76199"/>
                <a:gd name="connsiteY6" fmla="*/ 38100 h 76200"/>
                <a:gd name="connsiteX7" fmla="*/ 38100 w 76199"/>
                <a:gd name="connsiteY7" fmla="*/ 57150 h 76200"/>
                <a:gd name="connsiteX8" fmla="*/ 19050 w 76199"/>
                <a:gd name="connsiteY8" fmla="*/ 38100 h 76200"/>
                <a:gd name="connsiteX9" fmla="*/ 38100 w 76199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199" h="76200">
                  <a:moveTo>
                    <a:pt x="38100" y="76200"/>
                  </a:move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01DF5E1-9240-43A5-A75A-5DF7965F9EDD}"/>
                </a:ext>
              </a:extLst>
            </p:cNvPr>
            <p:cNvSpPr/>
            <p:nvPr/>
          </p:nvSpPr>
          <p:spPr>
            <a:xfrm>
              <a:off x="5175511" y="4427871"/>
              <a:ext cx="57149" cy="247240"/>
            </a:xfrm>
            <a:custGeom>
              <a:avLst/>
              <a:gdLst>
                <a:gd name="connsiteX0" fmla="*/ 19050 w 57149"/>
                <a:gd name="connsiteY0" fmla="*/ 38100 h 247240"/>
                <a:gd name="connsiteX1" fmla="*/ 19050 w 57149"/>
                <a:gd name="connsiteY1" fmla="*/ 9525 h 247240"/>
                <a:gd name="connsiteX2" fmla="*/ 9525 w 57149"/>
                <a:gd name="connsiteY2" fmla="*/ 0 h 247240"/>
                <a:gd name="connsiteX3" fmla="*/ 0 w 57149"/>
                <a:gd name="connsiteY3" fmla="*/ 9525 h 247240"/>
                <a:gd name="connsiteX4" fmla="*/ 0 w 57149"/>
                <a:gd name="connsiteY4" fmla="*/ 247240 h 247240"/>
                <a:gd name="connsiteX5" fmla="*/ 19050 w 57149"/>
                <a:gd name="connsiteY5" fmla="*/ 247240 h 247240"/>
                <a:gd name="connsiteX6" fmla="*/ 19050 w 57149"/>
                <a:gd name="connsiteY6" fmla="*/ 114300 h 247240"/>
                <a:gd name="connsiteX7" fmla="*/ 38100 w 57149"/>
                <a:gd name="connsiteY7" fmla="*/ 114300 h 247240"/>
                <a:gd name="connsiteX8" fmla="*/ 38100 w 57149"/>
                <a:gd name="connsiteY8" fmla="*/ 247240 h 247240"/>
                <a:gd name="connsiteX9" fmla="*/ 57150 w 57149"/>
                <a:gd name="connsiteY9" fmla="*/ 247240 h 247240"/>
                <a:gd name="connsiteX10" fmla="*/ 57150 w 57149"/>
                <a:gd name="connsiteY10" fmla="*/ 38100 h 247240"/>
                <a:gd name="connsiteX11" fmla="*/ 57150 w 57149"/>
                <a:gd name="connsiteY11" fmla="*/ 38100 h 247240"/>
                <a:gd name="connsiteX12" fmla="*/ 57150 w 57149"/>
                <a:gd name="connsiteY12" fmla="*/ 9525 h 247240"/>
                <a:gd name="connsiteX13" fmla="*/ 47625 w 57149"/>
                <a:gd name="connsiteY13" fmla="*/ 0 h 247240"/>
                <a:gd name="connsiteX14" fmla="*/ 38100 w 57149"/>
                <a:gd name="connsiteY14" fmla="*/ 9525 h 247240"/>
                <a:gd name="connsiteX15" fmla="*/ 38100 w 57149"/>
                <a:gd name="connsiteY15" fmla="*/ 95250 h 247240"/>
                <a:gd name="connsiteX16" fmla="*/ 19050 w 57149"/>
                <a:gd name="connsiteY16" fmla="*/ 95250 h 247240"/>
                <a:gd name="connsiteX17" fmla="*/ 19050 w 57149"/>
                <a:gd name="connsiteY17" fmla="*/ 38100 h 2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49" h="247240">
                  <a:moveTo>
                    <a:pt x="19050" y="38100"/>
                  </a:move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247240"/>
                  </a:lnTo>
                  <a:lnTo>
                    <a:pt x="19050" y="247240"/>
                  </a:lnTo>
                  <a:lnTo>
                    <a:pt x="19050" y="114300"/>
                  </a:lnTo>
                  <a:lnTo>
                    <a:pt x="38100" y="114300"/>
                  </a:lnTo>
                  <a:lnTo>
                    <a:pt x="38100" y="247240"/>
                  </a:lnTo>
                  <a:lnTo>
                    <a:pt x="57150" y="247240"/>
                  </a:lnTo>
                  <a:lnTo>
                    <a:pt x="57150" y="38100"/>
                  </a:lnTo>
                  <a:lnTo>
                    <a:pt x="57150" y="38100"/>
                  </a:lnTo>
                  <a:lnTo>
                    <a:pt x="57150" y="9525"/>
                  </a:lnTo>
                  <a:cubicBezTo>
                    <a:pt x="57150" y="4264"/>
                    <a:pt x="52886" y="0"/>
                    <a:pt x="47625" y="0"/>
                  </a:cubicBezTo>
                  <a:cubicBezTo>
                    <a:pt x="42364" y="0"/>
                    <a:pt x="38100" y="4264"/>
                    <a:pt x="38100" y="9525"/>
                  </a:cubicBezTo>
                  <a:lnTo>
                    <a:pt x="38100" y="95250"/>
                  </a:lnTo>
                  <a:lnTo>
                    <a:pt x="19050" y="9525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AC5F197-DC0F-AB3D-2FEC-05F05E9E5E6A}"/>
                </a:ext>
              </a:extLst>
            </p:cNvPr>
            <p:cNvSpPr/>
            <p:nvPr/>
          </p:nvSpPr>
          <p:spPr>
            <a:xfrm>
              <a:off x="5471626" y="4380255"/>
              <a:ext cx="150824" cy="152390"/>
            </a:xfrm>
            <a:custGeom>
              <a:avLst/>
              <a:gdLst>
                <a:gd name="connsiteX0" fmla="*/ 134948 w 150824"/>
                <a:gd name="connsiteY0" fmla="*/ 29023 h 152390"/>
                <a:gd name="connsiteX1" fmla="*/ 127195 w 150824"/>
                <a:gd name="connsiteY1" fmla="*/ 17050 h 152390"/>
                <a:gd name="connsiteX2" fmla="*/ 99134 w 150824"/>
                <a:gd name="connsiteY2" fmla="*/ 3363 h 152390"/>
                <a:gd name="connsiteX3" fmla="*/ 51757 w 150824"/>
                <a:gd name="connsiteY3" fmla="*/ 3363 h 152390"/>
                <a:gd name="connsiteX4" fmla="*/ 23649 w 150824"/>
                <a:gd name="connsiteY4" fmla="*/ 17069 h 152390"/>
                <a:gd name="connsiteX5" fmla="*/ 15876 w 150824"/>
                <a:gd name="connsiteY5" fmla="*/ 29051 h 152390"/>
                <a:gd name="connsiteX6" fmla="*/ 15686 w 150824"/>
                <a:gd name="connsiteY6" fmla="*/ 30004 h 152390"/>
                <a:gd name="connsiteX7" fmla="*/ 93 w 150824"/>
                <a:gd name="connsiteY7" fmla="*/ 141542 h 152390"/>
                <a:gd name="connsiteX8" fmla="*/ 8199 w 150824"/>
                <a:gd name="connsiteY8" fmla="*/ 152295 h 152390"/>
                <a:gd name="connsiteX9" fmla="*/ 9523 w 150824"/>
                <a:gd name="connsiteY9" fmla="*/ 152391 h 152390"/>
                <a:gd name="connsiteX10" fmla="*/ 18943 w 150824"/>
                <a:gd name="connsiteY10" fmla="*/ 144190 h 152390"/>
                <a:gd name="connsiteX11" fmla="*/ 34460 w 150824"/>
                <a:gd name="connsiteY11" fmla="*/ 33271 h 152390"/>
                <a:gd name="connsiteX12" fmla="*/ 35069 w 150824"/>
                <a:gd name="connsiteY12" fmla="*/ 32319 h 152390"/>
                <a:gd name="connsiteX13" fmla="*/ 56710 w 150824"/>
                <a:gd name="connsiteY13" fmla="*/ 21765 h 152390"/>
                <a:gd name="connsiteX14" fmla="*/ 94162 w 150824"/>
                <a:gd name="connsiteY14" fmla="*/ 21765 h 152390"/>
                <a:gd name="connsiteX15" fmla="*/ 115746 w 150824"/>
                <a:gd name="connsiteY15" fmla="*/ 32300 h 152390"/>
                <a:gd name="connsiteX16" fmla="*/ 116356 w 150824"/>
                <a:gd name="connsiteY16" fmla="*/ 33252 h 152390"/>
                <a:gd name="connsiteX17" fmla="*/ 131872 w 150824"/>
                <a:gd name="connsiteY17" fmla="*/ 144161 h 152390"/>
                <a:gd name="connsiteX18" fmla="*/ 141282 w 150824"/>
                <a:gd name="connsiteY18" fmla="*/ 152362 h 152390"/>
                <a:gd name="connsiteX19" fmla="*/ 142625 w 150824"/>
                <a:gd name="connsiteY19" fmla="*/ 152267 h 152390"/>
                <a:gd name="connsiteX20" fmla="*/ 150731 w 150824"/>
                <a:gd name="connsiteY20" fmla="*/ 141513 h 152390"/>
                <a:gd name="connsiteX21" fmla="*/ 135148 w 150824"/>
                <a:gd name="connsiteY21" fmla="*/ 30014 h 152390"/>
                <a:gd name="connsiteX22" fmla="*/ 134948 w 150824"/>
                <a:gd name="connsiteY22" fmla="*/ 29023 h 15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24" h="152390">
                  <a:moveTo>
                    <a:pt x="134948" y="29023"/>
                  </a:moveTo>
                  <a:cubicBezTo>
                    <a:pt x="133848" y="24246"/>
                    <a:pt x="131104" y="20008"/>
                    <a:pt x="127195" y="17050"/>
                  </a:cubicBezTo>
                  <a:cubicBezTo>
                    <a:pt x="118794" y="10749"/>
                    <a:pt x="109271" y="6104"/>
                    <a:pt x="99134" y="3363"/>
                  </a:cubicBezTo>
                  <a:cubicBezTo>
                    <a:pt x="83660" y="-1121"/>
                    <a:pt x="67231" y="-1121"/>
                    <a:pt x="51757" y="3363"/>
                  </a:cubicBezTo>
                  <a:cubicBezTo>
                    <a:pt x="41601" y="6103"/>
                    <a:pt x="32061" y="10755"/>
                    <a:pt x="23649" y="17069"/>
                  </a:cubicBezTo>
                  <a:cubicBezTo>
                    <a:pt x="19730" y="20026"/>
                    <a:pt x="16978" y="24268"/>
                    <a:pt x="15876" y="29051"/>
                  </a:cubicBezTo>
                  <a:cubicBezTo>
                    <a:pt x="15800" y="29375"/>
                    <a:pt x="15733" y="29709"/>
                    <a:pt x="15686" y="30004"/>
                  </a:cubicBezTo>
                  <a:lnTo>
                    <a:pt x="93" y="141542"/>
                  </a:lnTo>
                  <a:cubicBezTo>
                    <a:pt x="-636" y="146749"/>
                    <a:pt x="2992" y="151563"/>
                    <a:pt x="8199" y="152295"/>
                  </a:cubicBezTo>
                  <a:cubicBezTo>
                    <a:pt x="8637" y="152359"/>
                    <a:pt x="9080" y="152391"/>
                    <a:pt x="9523" y="152391"/>
                  </a:cubicBezTo>
                  <a:cubicBezTo>
                    <a:pt x="14267" y="152385"/>
                    <a:pt x="18284" y="148888"/>
                    <a:pt x="18943" y="144190"/>
                  </a:cubicBezTo>
                  <a:lnTo>
                    <a:pt x="34460" y="33271"/>
                  </a:lnTo>
                  <a:cubicBezTo>
                    <a:pt x="34547" y="32893"/>
                    <a:pt x="34762" y="32557"/>
                    <a:pt x="35069" y="32319"/>
                  </a:cubicBezTo>
                  <a:cubicBezTo>
                    <a:pt x="41546" y="27457"/>
                    <a:pt x="48891" y="23876"/>
                    <a:pt x="56710" y="21765"/>
                  </a:cubicBezTo>
                  <a:cubicBezTo>
                    <a:pt x="68933" y="18158"/>
                    <a:pt x="81939" y="18158"/>
                    <a:pt x="94162" y="21765"/>
                  </a:cubicBezTo>
                  <a:cubicBezTo>
                    <a:pt x="101960" y="23874"/>
                    <a:pt x="109286" y="27448"/>
                    <a:pt x="115746" y="32300"/>
                  </a:cubicBezTo>
                  <a:cubicBezTo>
                    <a:pt x="116053" y="32538"/>
                    <a:pt x="116268" y="32874"/>
                    <a:pt x="116356" y="33252"/>
                  </a:cubicBezTo>
                  <a:lnTo>
                    <a:pt x="131872" y="144161"/>
                  </a:lnTo>
                  <a:cubicBezTo>
                    <a:pt x="132531" y="148856"/>
                    <a:pt x="136542" y="152352"/>
                    <a:pt x="141282" y="152362"/>
                  </a:cubicBezTo>
                  <a:cubicBezTo>
                    <a:pt x="141732" y="152363"/>
                    <a:pt x="142181" y="152332"/>
                    <a:pt x="142625" y="152267"/>
                  </a:cubicBezTo>
                  <a:cubicBezTo>
                    <a:pt x="147833" y="151534"/>
                    <a:pt x="151461" y="146720"/>
                    <a:pt x="150731" y="141513"/>
                  </a:cubicBezTo>
                  <a:lnTo>
                    <a:pt x="135148" y="30014"/>
                  </a:lnTo>
                  <a:cubicBezTo>
                    <a:pt x="135101" y="29680"/>
                    <a:pt x="135034" y="29349"/>
                    <a:pt x="134948" y="2902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5E7766-A158-BCB8-4DED-274AB748191F}"/>
                </a:ext>
              </a:extLst>
            </p:cNvPr>
            <p:cNvSpPr/>
            <p:nvPr/>
          </p:nvSpPr>
          <p:spPr>
            <a:xfrm>
              <a:off x="5508886" y="4294521"/>
              <a:ext cx="76200" cy="76200"/>
            </a:xfrm>
            <a:custGeom>
              <a:avLst/>
              <a:gdLst>
                <a:gd name="connsiteX0" fmla="*/ 38100 w 76200"/>
                <a:gd name="connsiteY0" fmla="*/ 76200 h 76200"/>
                <a:gd name="connsiteX1" fmla="*/ 76200 w 76200"/>
                <a:gd name="connsiteY1" fmla="*/ 38100 h 76200"/>
                <a:gd name="connsiteX2" fmla="*/ 38100 w 76200"/>
                <a:gd name="connsiteY2" fmla="*/ 0 h 76200"/>
                <a:gd name="connsiteX3" fmla="*/ 0 w 76200"/>
                <a:gd name="connsiteY3" fmla="*/ 38100 h 76200"/>
                <a:gd name="connsiteX4" fmla="*/ 38100 w 76200"/>
                <a:gd name="connsiteY4" fmla="*/ 76200 h 76200"/>
                <a:gd name="connsiteX5" fmla="*/ 38100 w 76200"/>
                <a:gd name="connsiteY5" fmla="*/ 19050 h 76200"/>
                <a:gd name="connsiteX6" fmla="*/ 57150 w 76200"/>
                <a:gd name="connsiteY6" fmla="*/ 38100 h 76200"/>
                <a:gd name="connsiteX7" fmla="*/ 38100 w 76200"/>
                <a:gd name="connsiteY7" fmla="*/ 57150 h 76200"/>
                <a:gd name="connsiteX8" fmla="*/ 19050 w 76200"/>
                <a:gd name="connsiteY8" fmla="*/ 38100 h 76200"/>
                <a:gd name="connsiteX9" fmla="*/ 38100 w 76200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8100" y="76200"/>
                  </a:move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2FC9356-9CA9-5C26-EA8D-23EFC65E2CD3}"/>
                </a:ext>
              </a:extLst>
            </p:cNvPr>
            <p:cNvSpPr/>
            <p:nvPr/>
          </p:nvSpPr>
          <p:spPr>
            <a:xfrm>
              <a:off x="5301034" y="4380255"/>
              <a:ext cx="150843" cy="152390"/>
            </a:xfrm>
            <a:custGeom>
              <a:avLst/>
              <a:gdLst>
                <a:gd name="connsiteX0" fmla="*/ 134939 w 150843"/>
                <a:gd name="connsiteY0" fmla="*/ 29032 h 152390"/>
                <a:gd name="connsiteX1" fmla="*/ 127166 w 150843"/>
                <a:gd name="connsiteY1" fmla="*/ 17050 h 152390"/>
                <a:gd name="connsiteX2" fmla="*/ 99153 w 150843"/>
                <a:gd name="connsiteY2" fmla="*/ 3363 h 152390"/>
                <a:gd name="connsiteX3" fmla="*/ 51766 w 150843"/>
                <a:gd name="connsiteY3" fmla="*/ 3363 h 152390"/>
                <a:gd name="connsiteX4" fmla="*/ 23668 w 150843"/>
                <a:gd name="connsiteY4" fmla="*/ 17069 h 152390"/>
                <a:gd name="connsiteX5" fmla="*/ 15895 w 150843"/>
                <a:gd name="connsiteY5" fmla="*/ 29051 h 152390"/>
                <a:gd name="connsiteX6" fmla="*/ 15705 w 150843"/>
                <a:gd name="connsiteY6" fmla="*/ 30004 h 152390"/>
                <a:gd name="connsiteX7" fmla="*/ 93 w 150843"/>
                <a:gd name="connsiteY7" fmla="*/ 141542 h 152390"/>
                <a:gd name="connsiteX8" fmla="*/ 8199 w 150843"/>
                <a:gd name="connsiteY8" fmla="*/ 152295 h 152390"/>
                <a:gd name="connsiteX9" fmla="*/ 9533 w 150843"/>
                <a:gd name="connsiteY9" fmla="*/ 152391 h 152390"/>
                <a:gd name="connsiteX10" fmla="*/ 18953 w 150843"/>
                <a:gd name="connsiteY10" fmla="*/ 144190 h 152390"/>
                <a:gd name="connsiteX11" fmla="*/ 34469 w 150843"/>
                <a:gd name="connsiteY11" fmla="*/ 33271 h 152390"/>
                <a:gd name="connsiteX12" fmla="*/ 35079 w 150843"/>
                <a:gd name="connsiteY12" fmla="*/ 32319 h 152390"/>
                <a:gd name="connsiteX13" fmla="*/ 56710 w 150843"/>
                <a:gd name="connsiteY13" fmla="*/ 21765 h 152390"/>
                <a:gd name="connsiteX14" fmla="*/ 94172 w 150843"/>
                <a:gd name="connsiteY14" fmla="*/ 21765 h 152390"/>
                <a:gd name="connsiteX15" fmla="*/ 115755 w 150843"/>
                <a:gd name="connsiteY15" fmla="*/ 32300 h 152390"/>
                <a:gd name="connsiteX16" fmla="*/ 116365 w 150843"/>
                <a:gd name="connsiteY16" fmla="*/ 33252 h 152390"/>
                <a:gd name="connsiteX17" fmla="*/ 131881 w 150843"/>
                <a:gd name="connsiteY17" fmla="*/ 144171 h 152390"/>
                <a:gd name="connsiteX18" fmla="*/ 141301 w 150843"/>
                <a:gd name="connsiteY18" fmla="*/ 152372 h 152390"/>
                <a:gd name="connsiteX19" fmla="*/ 142635 w 150843"/>
                <a:gd name="connsiteY19" fmla="*/ 152276 h 152390"/>
                <a:gd name="connsiteX20" fmla="*/ 150750 w 150843"/>
                <a:gd name="connsiteY20" fmla="*/ 141526 h 152390"/>
                <a:gd name="connsiteX21" fmla="*/ 150750 w 150843"/>
                <a:gd name="connsiteY21" fmla="*/ 141523 h 152390"/>
                <a:gd name="connsiteX22" fmla="*/ 135129 w 150843"/>
                <a:gd name="connsiteY22" fmla="*/ 30014 h 152390"/>
                <a:gd name="connsiteX23" fmla="*/ 134939 w 150843"/>
                <a:gd name="connsiteY23" fmla="*/ 29032 h 15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43" h="152390">
                  <a:moveTo>
                    <a:pt x="134939" y="29032"/>
                  </a:moveTo>
                  <a:cubicBezTo>
                    <a:pt x="133837" y="24249"/>
                    <a:pt x="131085" y="20007"/>
                    <a:pt x="127166" y="17050"/>
                  </a:cubicBezTo>
                  <a:cubicBezTo>
                    <a:pt x="118782" y="10750"/>
                    <a:pt x="109276" y="6105"/>
                    <a:pt x="99153" y="3363"/>
                  </a:cubicBezTo>
                  <a:cubicBezTo>
                    <a:pt x="83676" y="-1121"/>
                    <a:pt x="67244" y="-1121"/>
                    <a:pt x="51766" y="3363"/>
                  </a:cubicBezTo>
                  <a:cubicBezTo>
                    <a:pt x="41616" y="6107"/>
                    <a:pt x="32079" y="10759"/>
                    <a:pt x="23668" y="17069"/>
                  </a:cubicBezTo>
                  <a:cubicBezTo>
                    <a:pt x="19749" y="20026"/>
                    <a:pt x="16997" y="24268"/>
                    <a:pt x="15895" y="29051"/>
                  </a:cubicBezTo>
                  <a:cubicBezTo>
                    <a:pt x="15819" y="29375"/>
                    <a:pt x="15752" y="29709"/>
                    <a:pt x="15705" y="30004"/>
                  </a:cubicBezTo>
                  <a:lnTo>
                    <a:pt x="93" y="141542"/>
                  </a:lnTo>
                  <a:cubicBezTo>
                    <a:pt x="-636" y="146749"/>
                    <a:pt x="2992" y="151563"/>
                    <a:pt x="8199" y="152295"/>
                  </a:cubicBezTo>
                  <a:cubicBezTo>
                    <a:pt x="8641" y="152359"/>
                    <a:pt x="9087" y="152392"/>
                    <a:pt x="9533" y="152391"/>
                  </a:cubicBezTo>
                  <a:cubicBezTo>
                    <a:pt x="14277" y="152385"/>
                    <a:pt x="18294" y="148888"/>
                    <a:pt x="18953" y="144190"/>
                  </a:cubicBezTo>
                  <a:lnTo>
                    <a:pt x="34469" y="33271"/>
                  </a:lnTo>
                  <a:cubicBezTo>
                    <a:pt x="34553" y="32891"/>
                    <a:pt x="34769" y="32554"/>
                    <a:pt x="35079" y="32319"/>
                  </a:cubicBezTo>
                  <a:cubicBezTo>
                    <a:pt x="41555" y="27461"/>
                    <a:pt x="48896" y="23878"/>
                    <a:pt x="56710" y="21765"/>
                  </a:cubicBezTo>
                  <a:cubicBezTo>
                    <a:pt x="68937" y="18158"/>
                    <a:pt x="81945" y="18158"/>
                    <a:pt x="94172" y="21765"/>
                  </a:cubicBezTo>
                  <a:cubicBezTo>
                    <a:pt x="101970" y="23874"/>
                    <a:pt x="109296" y="27448"/>
                    <a:pt x="115755" y="32300"/>
                  </a:cubicBezTo>
                  <a:cubicBezTo>
                    <a:pt x="116065" y="32535"/>
                    <a:pt x="116281" y="32872"/>
                    <a:pt x="116365" y="33252"/>
                  </a:cubicBezTo>
                  <a:lnTo>
                    <a:pt x="131881" y="144171"/>
                  </a:lnTo>
                  <a:cubicBezTo>
                    <a:pt x="132540" y="148869"/>
                    <a:pt x="136557" y="152366"/>
                    <a:pt x="141301" y="152372"/>
                  </a:cubicBezTo>
                  <a:cubicBezTo>
                    <a:pt x="141747" y="152373"/>
                    <a:pt x="142193" y="152341"/>
                    <a:pt x="142635" y="152276"/>
                  </a:cubicBezTo>
                  <a:cubicBezTo>
                    <a:pt x="147845" y="151549"/>
                    <a:pt x="151478" y="146735"/>
                    <a:pt x="150750" y="141526"/>
                  </a:cubicBezTo>
                  <a:cubicBezTo>
                    <a:pt x="150750" y="141525"/>
                    <a:pt x="150750" y="141524"/>
                    <a:pt x="150750" y="141523"/>
                  </a:cubicBezTo>
                  <a:lnTo>
                    <a:pt x="135129" y="30014"/>
                  </a:lnTo>
                  <a:cubicBezTo>
                    <a:pt x="135085" y="29683"/>
                    <a:pt x="135021" y="29355"/>
                    <a:pt x="134939" y="2903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CC4D820-3EB7-218F-E613-FB307E279056}"/>
                </a:ext>
              </a:extLst>
            </p:cNvPr>
            <p:cNvSpPr/>
            <p:nvPr/>
          </p:nvSpPr>
          <p:spPr>
            <a:xfrm>
              <a:off x="5338275" y="4294521"/>
              <a:ext cx="76200" cy="76200"/>
            </a:xfrm>
            <a:custGeom>
              <a:avLst/>
              <a:gdLst>
                <a:gd name="connsiteX0" fmla="*/ 38100 w 76200"/>
                <a:gd name="connsiteY0" fmla="*/ 76200 h 76200"/>
                <a:gd name="connsiteX1" fmla="*/ 76200 w 76200"/>
                <a:gd name="connsiteY1" fmla="*/ 38100 h 76200"/>
                <a:gd name="connsiteX2" fmla="*/ 38100 w 76200"/>
                <a:gd name="connsiteY2" fmla="*/ 0 h 76200"/>
                <a:gd name="connsiteX3" fmla="*/ 0 w 76200"/>
                <a:gd name="connsiteY3" fmla="*/ 38100 h 76200"/>
                <a:gd name="connsiteX4" fmla="*/ 38100 w 76200"/>
                <a:gd name="connsiteY4" fmla="*/ 76200 h 76200"/>
                <a:gd name="connsiteX5" fmla="*/ 38100 w 76200"/>
                <a:gd name="connsiteY5" fmla="*/ 19050 h 76200"/>
                <a:gd name="connsiteX6" fmla="*/ 57150 w 76200"/>
                <a:gd name="connsiteY6" fmla="*/ 38100 h 76200"/>
                <a:gd name="connsiteX7" fmla="*/ 38100 w 76200"/>
                <a:gd name="connsiteY7" fmla="*/ 57150 h 76200"/>
                <a:gd name="connsiteX8" fmla="*/ 19050 w 76200"/>
                <a:gd name="connsiteY8" fmla="*/ 38100 h 76200"/>
                <a:gd name="connsiteX9" fmla="*/ 38100 w 76200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8100" y="76200"/>
                  </a:move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D091714-B17A-F353-5F1E-9BBFCECD67B6}"/>
                </a:ext>
              </a:extLst>
            </p:cNvPr>
            <p:cNvSpPr/>
            <p:nvPr/>
          </p:nvSpPr>
          <p:spPr>
            <a:xfrm>
              <a:off x="5518411" y="4427871"/>
              <a:ext cx="57150" cy="247240"/>
            </a:xfrm>
            <a:custGeom>
              <a:avLst/>
              <a:gdLst>
                <a:gd name="connsiteX0" fmla="*/ 19050 w 57150"/>
                <a:gd name="connsiteY0" fmla="*/ 38100 h 247240"/>
                <a:gd name="connsiteX1" fmla="*/ 19050 w 57150"/>
                <a:gd name="connsiteY1" fmla="*/ 9525 h 247240"/>
                <a:gd name="connsiteX2" fmla="*/ 9525 w 57150"/>
                <a:gd name="connsiteY2" fmla="*/ 0 h 247240"/>
                <a:gd name="connsiteX3" fmla="*/ 0 w 57150"/>
                <a:gd name="connsiteY3" fmla="*/ 9525 h 247240"/>
                <a:gd name="connsiteX4" fmla="*/ 0 w 57150"/>
                <a:gd name="connsiteY4" fmla="*/ 247240 h 247240"/>
                <a:gd name="connsiteX5" fmla="*/ 19050 w 57150"/>
                <a:gd name="connsiteY5" fmla="*/ 247240 h 247240"/>
                <a:gd name="connsiteX6" fmla="*/ 19050 w 57150"/>
                <a:gd name="connsiteY6" fmla="*/ 114300 h 247240"/>
                <a:gd name="connsiteX7" fmla="*/ 38100 w 57150"/>
                <a:gd name="connsiteY7" fmla="*/ 114300 h 247240"/>
                <a:gd name="connsiteX8" fmla="*/ 38100 w 57150"/>
                <a:gd name="connsiteY8" fmla="*/ 247240 h 247240"/>
                <a:gd name="connsiteX9" fmla="*/ 57150 w 57150"/>
                <a:gd name="connsiteY9" fmla="*/ 247240 h 247240"/>
                <a:gd name="connsiteX10" fmla="*/ 57150 w 57150"/>
                <a:gd name="connsiteY10" fmla="*/ 38100 h 247240"/>
                <a:gd name="connsiteX11" fmla="*/ 57150 w 57150"/>
                <a:gd name="connsiteY11" fmla="*/ 38100 h 247240"/>
                <a:gd name="connsiteX12" fmla="*/ 57150 w 57150"/>
                <a:gd name="connsiteY12" fmla="*/ 9525 h 247240"/>
                <a:gd name="connsiteX13" fmla="*/ 47625 w 57150"/>
                <a:gd name="connsiteY13" fmla="*/ 0 h 247240"/>
                <a:gd name="connsiteX14" fmla="*/ 38100 w 57150"/>
                <a:gd name="connsiteY14" fmla="*/ 9525 h 247240"/>
                <a:gd name="connsiteX15" fmla="*/ 38100 w 57150"/>
                <a:gd name="connsiteY15" fmla="*/ 95250 h 247240"/>
                <a:gd name="connsiteX16" fmla="*/ 19050 w 57150"/>
                <a:gd name="connsiteY16" fmla="*/ 95250 h 247240"/>
                <a:gd name="connsiteX17" fmla="*/ 19050 w 57150"/>
                <a:gd name="connsiteY17" fmla="*/ 38100 h 24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247240">
                  <a:moveTo>
                    <a:pt x="19050" y="38100"/>
                  </a:move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247240"/>
                  </a:lnTo>
                  <a:lnTo>
                    <a:pt x="19050" y="247240"/>
                  </a:lnTo>
                  <a:lnTo>
                    <a:pt x="19050" y="114300"/>
                  </a:lnTo>
                  <a:lnTo>
                    <a:pt x="38100" y="114300"/>
                  </a:lnTo>
                  <a:lnTo>
                    <a:pt x="38100" y="247240"/>
                  </a:lnTo>
                  <a:lnTo>
                    <a:pt x="57150" y="247240"/>
                  </a:lnTo>
                  <a:lnTo>
                    <a:pt x="57150" y="38100"/>
                  </a:lnTo>
                  <a:lnTo>
                    <a:pt x="57150" y="38100"/>
                  </a:lnTo>
                  <a:lnTo>
                    <a:pt x="57150" y="9525"/>
                  </a:lnTo>
                  <a:cubicBezTo>
                    <a:pt x="57150" y="4264"/>
                    <a:pt x="52886" y="0"/>
                    <a:pt x="47625" y="0"/>
                  </a:cubicBezTo>
                  <a:cubicBezTo>
                    <a:pt x="42364" y="0"/>
                    <a:pt x="38100" y="4264"/>
                    <a:pt x="38100" y="9525"/>
                  </a:cubicBezTo>
                  <a:lnTo>
                    <a:pt x="38100" y="95250"/>
                  </a:lnTo>
                  <a:lnTo>
                    <a:pt x="19050" y="9525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7A0E34C-1F91-1F9E-1EEC-351ACA2C7EE4}"/>
                </a:ext>
              </a:extLst>
            </p:cNvPr>
            <p:cNvSpPr/>
            <p:nvPr/>
          </p:nvSpPr>
          <p:spPr>
            <a:xfrm>
              <a:off x="5310376" y="4427871"/>
              <a:ext cx="132006" cy="247650"/>
            </a:xfrm>
            <a:custGeom>
              <a:avLst/>
              <a:gdLst>
                <a:gd name="connsiteX0" fmla="*/ 13087 w 132006"/>
                <a:gd name="connsiteY0" fmla="*/ 152400 h 247650"/>
                <a:gd name="connsiteX1" fmla="*/ 37424 w 132006"/>
                <a:gd name="connsiteY1" fmla="*/ 152400 h 247650"/>
                <a:gd name="connsiteX2" fmla="*/ 37424 w 132006"/>
                <a:gd name="connsiteY2" fmla="*/ 247650 h 247650"/>
                <a:gd name="connsiteX3" fmla="*/ 56474 w 132006"/>
                <a:gd name="connsiteY3" fmla="*/ 247650 h 247650"/>
                <a:gd name="connsiteX4" fmla="*/ 56474 w 132006"/>
                <a:gd name="connsiteY4" fmla="*/ 152400 h 247650"/>
                <a:gd name="connsiteX5" fmla="*/ 75524 w 132006"/>
                <a:gd name="connsiteY5" fmla="*/ 152400 h 247650"/>
                <a:gd name="connsiteX6" fmla="*/ 75524 w 132006"/>
                <a:gd name="connsiteY6" fmla="*/ 247650 h 247650"/>
                <a:gd name="connsiteX7" fmla="*/ 94574 w 132006"/>
                <a:gd name="connsiteY7" fmla="*/ 247650 h 247650"/>
                <a:gd name="connsiteX8" fmla="*/ 94574 w 132006"/>
                <a:gd name="connsiteY8" fmla="*/ 152400 h 247650"/>
                <a:gd name="connsiteX9" fmla="*/ 132007 w 132006"/>
                <a:gd name="connsiteY9" fmla="*/ 152400 h 247650"/>
                <a:gd name="connsiteX10" fmla="*/ 94574 w 132006"/>
                <a:gd name="connsiteY10" fmla="*/ 49863 h 247650"/>
                <a:gd name="connsiteX11" fmla="*/ 94574 w 132006"/>
                <a:gd name="connsiteY11" fmla="*/ 9525 h 247650"/>
                <a:gd name="connsiteX12" fmla="*/ 85049 w 132006"/>
                <a:gd name="connsiteY12" fmla="*/ 0 h 247650"/>
                <a:gd name="connsiteX13" fmla="*/ 85049 w 132006"/>
                <a:gd name="connsiteY13" fmla="*/ 0 h 247650"/>
                <a:gd name="connsiteX14" fmla="*/ 75524 w 132006"/>
                <a:gd name="connsiteY14" fmla="*/ 9525 h 247650"/>
                <a:gd name="connsiteX15" fmla="*/ 75524 w 132006"/>
                <a:gd name="connsiteY15" fmla="*/ 53245 h 247650"/>
                <a:gd name="connsiteX16" fmla="*/ 104785 w 132006"/>
                <a:gd name="connsiteY16" fmla="*/ 133350 h 247650"/>
                <a:gd name="connsiteX17" fmla="*/ 27232 w 132006"/>
                <a:gd name="connsiteY17" fmla="*/ 133350 h 247650"/>
                <a:gd name="connsiteX18" fmla="*/ 56474 w 132006"/>
                <a:gd name="connsiteY18" fmla="*/ 53235 h 247650"/>
                <a:gd name="connsiteX19" fmla="*/ 56474 w 132006"/>
                <a:gd name="connsiteY19" fmla="*/ 51559 h 247650"/>
                <a:gd name="connsiteX20" fmla="*/ 56474 w 132006"/>
                <a:gd name="connsiteY20" fmla="*/ 51559 h 247650"/>
                <a:gd name="connsiteX21" fmla="*/ 56474 w 132006"/>
                <a:gd name="connsiteY21" fmla="*/ 9525 h 247650"/>
                <a:gd name="connsiteX22" fmla="*/ 46949 w 132006"/>
                <a:gd name="connsiteY22" fmla="*/ 0 h 247650"/>
                <a:gd name="connsiteX23" fmla="*/ 46949 w 132006"/>
                <a:gd name="connsiteY23" fmla="*/ 0 h 247650"/>
                <a:gd name="connsiteX24" fmla="*/ 37424 w 132006"/>
                <a:gd name="connsiteY24" fmla="*/ 9525 h 247650"/>
                <a:gd name="connsiteX25" fmla="*/ 37424 w 132006"/>
                <a:gd name="connsiteY25" fmla="*/ 49882 h 247650"/>
                <a:gd name="connsiteX26" fmla="*/ 0 w 132006"/>
                <a:gd name="connsiteY26" fmla="*/ 15240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2006" h="247650">
                  <a:moveTo>
                    <a:pt x="13087" y="152400"/>
                  </a:moveTo>
                  <a:lnTo>
                    <a:pt x="37424" y="152400"/>
                  </a:lnTo>
                  <a:lnTo>
                    <a:pt x="37424" y="247650"/>
                  </a:lnTo>
                  <a:lnTo>
                    <a:pt x="56474" y="247650"/>
                  </a:lnTo>
                  <a:lnTo>
                    <a:pt x="56474" y="152400"/>
                  </a:lnTo>
                  <a:lnTo>
                    <a:pt x="75524" y="152400"/>
                  </a:lnTo>
                  <a:lnTo>
                    <a:pt x="75524" y="247650"/>
                  </a:lnTo>
                  <a:lnTo>
                    <a:pt x="94574" y="247650"/>
                  </a:lnTo>
                  <a:lnTo>
                    <a:pt x="94574" y="152400"/>
                  </a:lnTo>
                  <a:lnTo>
                    <a:pt x="132007" y="152400"/>
                  </a:lnTo>
                  <a:lnTo>
                    <a:pt x="94574" y="49863"/>
                  </a:lnTo>
                  <a:lnTo>
                    <a:pt x="94574" y="9525"/>
                  </a:lnTo>
                  <a:cubicBezTo>
                    <a:pt x="94574" y="4264"/>
                    <a:pt x="90309" y="0"/>
                    <a:pt x="85049" y="0"/>
                  </a:cubicBezTo>
                  <a:lnTo>
                    <a:pt x="85049" y="0"/>
                  </a:lnTo>
                  <a:cubicBezTo>
                    <a:pt x="79788" y="0"/>
                    <a:pt x="75524" y="4264"/>
                    <a:pt x="75524" y="9525"/>
                  </a:cubicBezTo>
                  <a:lnTo>
                    <a:pt x="75524" y="53245"/>
                  </a:lnTo>
                  <a:lnTo>
                    <a:pt x="104785" y="133350"/>
                  </a:lnTo>
                  <a:lnTo>
                    <a:pt x="27232" y="133350"/>
                  </a:lnTo>
                  <a:lnTo>
                    <a:pt x="56474" y="53235"/>
                  </a:lnTo>
                  <a:lnTo>
                    <a:pt x="56474" y="51559"/>
                  </a:lnTo>
                  <a:lnTo>
                    <a:pt x="56474" y="51559"/>
                  </a:lnTo>
                  <a:lnTo>
                    <a:pt x="56474" y="9525"/>
                  </a:lnTo>
                  <a:cubicBezTo>
                    <a:pt x="56474" y="4264"/>
                    <a:pt x="52209" y="0"/>
                    <a:pt x="46949" y="0"/>
                  </a:cubicBezTo>
                  <a:lnTo>
                    <a:pt x="46949" y="0"/>
                  </a:lnTo>
                  <a:cubicBezTo>
                    <a:pt x="41688" y="0"/>
                    <a:pt x="37424" y="4264"/>
                    <a:pt x="37424" y="9525"/>
                  </a:cubicBezTo>
                  <a:lnTo>
                    <a:pt x="37424" y="49882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80B3559-BADD-13BE-03CF-DD2432BFA91B}"/>
                </a:ext>
              </a:extLst>
            </p:cNvPr>
            <p:cNvSpPr/>
            <p:nvPr/>
          </p:nvSpPr>
          <p:spPr>
            <a:xfrm>
              <a:off x="5643934" y="4799355"/>
              <a:ext cx="150843" cy="152390"/>
            </a:xfrm>
            <a:custGeom>
              <a:avLst/>
              <a:gdLst>
                <a:gd name="connsiteX0" fmla="*/ 134939 w 150843"/>
                <a:gd name="connsiteY0" fmla="*/ 29032 h 152390"/>
                <a:gd name="connsiteX1" fmla="*/ 127166 w 150843"/>
                <a:gd name="connsiteY1" fmla="*/ 17050 h 152390"/>
                <a:gd name="connsiteX2" fmla="*/ 99153 w 150843"/>
                <a:gd name="connsiteY2" fmla="*/ 3363 h 152390"/>
                <a:gd name="connsiteX3" fmla="*/ 51766 w 150843"/>
                <a:gd name="connsiteY3" fmla="*/ 3363 h 152390"/>
                <a:gd name="connsiteX4" fmla="*/ 23668 w 150843"/>
                <a:gd name="connsiteY4" fmla="*/ 17069 h 152390"/>
                <a:gd name="connsiteX5" fmla="*/ 15895 w 150843"/>
                <a:gd name="connsiteY5" fmla="*/ 29051 h 152390"/>
                <a:gd name="connsiteX6" fmla="*/ 15705 w 150843"/>
                <a:gd name="connsiteY6" fmla="*/ 30004 h 152390"/>
                <a:gd name="connsiteX7" fmla="*/ 93 w 150843"/>
                <a:gd name="connsiteY7" fmla="*/ 141542 h 152390"/>
                <a:gd name="connsiteX8" fmla="*/ 8199 w 150843"/>
                <a:gd name="connsiteY8" fmla="*/ 152295 h 152390"/>
                <a:gd name="connsiteX9" fmla="*/ 9533 w 150843"/>
                <a:gd name="connsiteY9" fmla="*/ 152391 h 152390"/>
                <a:gd name="connsiteX10" fmla="*/ 18953 w 150843"/>
                <a:gd name="connsiteY10" fmla="*/ 144190 h 152390"/>
                <a:gd name="connsiteX11" fmla="*/ 34469 w 150843"/>
                <a:gd name="connsiteY11" fmla="*/ 33271 h 152390"/>
                <a:gd name="connsiteX12" fmla="*/ 35079 w 150843"/>
                <a:gd name="connsiteY12" fmla="*/ 32319 h 152390"/>
                <a:gd name="connsiteX13" fmla="*/ 56710 w 150843"/>
                <a:gd name="connsiteY13" fmla="*/ 21765 h 152390"/>
                <a:gd name="connsiteX14" fmla="*/ 94172 w 150843"/>
                <a:gd name="connsiteY14" fmla="*/ 21765 h 152390"/>
                <a:gd name="connsiteX15" fmla="*/ 115755 w 150843"/>
                <a:gd name="connsiteY15" fmla="*/ 32299 h 152390"/>
                <a:gd name="connsiteX16" fmla="*/ 116365 w 150843"/>
                <a:gd name="connsiteY16" fmla="*/ 33252 h 152390"/>
                <a:gd name="connsiteX17" fmla="*/ 131881 w 150843"/>
                <a:gd name="connsiteY17" fmla="*/ 144171 h 152390"/>
                <a:gd name="connsiteX18" fmla="*/ 141301 w 150843"/>
                <a:gd name="connsiteY18" fmla="*/ 152372 h 152390"/>
                <a:gd name="connsiteX19" fmla="*/ 142635 w 150843"/>
                <a:gd name="connsiteY19" fmla="*/ 152276 h 152390"/>
                <a:gd name="connsiteX20" fmla="*/ 150750 w 150843"/>
                <a:gd name="connsiteY20" fmla="*/ 141526 h 152390"/>
                <a:gd name="connsiteX21" fmla="*/ 150750 w 150843"/>
                <a:gd name="connsiteY21" fmla="*/ 141523 h 152390"/>
                <a:gd name="connsiteX22" fmla="*/ 135129 w 150843"/>
                <a:gd name="connsiteY22" fmla="*/ 30014 h 152390"/>
                <a:gd name="connsiteX23" fmla="*/ 134939 w 150843"/>
                <a:gd name="connsiteY23" fmla="*/ 29032 h 15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43" h="152390">
                  <a:moveTo>
                    <a:pt x="134939" y="29032"/>
                  </a:moveTo>
                  <a:cubicBezTo>
                    <a:pt x="133837" y="24249"/>
                    <a:pt x="131085" y="20007"/>
                    <a:pt x="127166" y="17050"/>
                  </a:cubicBezTo>
                  <a:cubicBezTo>
                    <a:pt x="118782" y="10750"/>
                    <a:pt x="109276" y="6105"/>
                    <a:pt x="99153" y="3363"/>
                  </a:cubicBezTo>
                  <a:cubicBezTo>
                    <a:pt x="83676" y="-1121"/>
                    <a:pt x="67244" y="-1121"/>
                    <a:pt x="51766" y="3363"/>
                  </a:cubicBezTo>
                  <a:cubicBezTo>
                    <a:pt x="41616" y="6108"/>
                    <a:pt x="32079" y="10759"/>
                    <a:pt x="23668" y="17069"/>
                  </a:cubicBezTo>
                  <a:cubicBezTo>
                    <a:pt x="19749" y="20026"/>
                    <a:pt x="16997" y="24268"/>
                    <a:pt x="15895" y="29051"/>
                  </a:cubicBezTo>
                  <a:cubicBezTo>
                    <a:pt x="15819" y="29375"/>
                    <a:pt x="15752" y="29709"/>
                    <a:pt x="15705" y="30004"/>
                  </a:cubicBezTo>
                  <a:lnTo>
                    <a:pt x="93" y="141542"/>
                  </a:lnTo>
                  <a:cubicBezTo>
                    <a:pt x="-636" y="146749"/>
                    <a:pt x="2992" y="151563"/>
                    <a:pt x="8199" y="152295"/>
                  </a:cubicBezTo>
                  <a:cubicBezTo>
                    <a:pt x="8641" y="152359"/>
                    <a:pt x="9087" y="152392"/>
                    <a:pt x="9533" y="152391"/>
                  </a:cubicBezTo>
                  <a:cubicBezTo>
                    <a:pt x="14277" y="152385"/>
                    <a:pt x="18294" y="148888"/>
                    <a:pt x="18953" y="144190"/>
                  </a:cubicBezTo>
                  <a:lnTo>
                    <a:pt x="34469" y="33271"/>
                  </a:lnTo>
                  <a:cubicBezTo>
                    <a:pt x="34553" y="32891"/>
                    <a:pt x="34769" y="32554"/>
                    <a:pt x="35079" y="32319"/>
                  </a:cubicBezTo>
                  <a:cubicBezTo>
                    <a:pt x="41555" y="27461"/>
                    <a:pt x="48896" y="23878"/>
                    <a:pt x="56710" y="21765"/>
                  </a:cubicBezTo>
                  <a:cubicBezTo>
                    <a:pt x="68937" y="18158"/>
                    <a:pt x="81945" y="18158"/>
                    <a:pt x="94172" y="21765"/>
                  </a:cubicBezTo>
                  <a:cubicBezTo>
                    <a:pt x="101970" y="23874"/>
                    <a:pt x="109296" y="27448"/>
                    <a:pt x="115755" y="32299"/>
                  </a:cubicBezTo>
                  <a:cubicBezTo>
                    <a:pt x="116065" y="32535"/>
                    <a:pt x="116281" y="32872"/>
                    <a:pt x="116365" y="33252"/>
                  </a:cubicBezTo>
                  <a:lnTo>
                    <a:pt x="131881" y="144171"/>
                  </a:lnTo>
                  <a:cubicBezTo>
                    <a:pt x="132540" y="148869"/>
                    <a:pt x="136557" y="152366"/>
                    <a:pt x="141301" y="152372"/>
                  </a:cubicBezTo>
                  <a:cubicBezTo>
                    <a:pt x="141747" y="152373"/>
                    <a:pt x="142193" y="152341"/>
                    <a:pt x="142635" y="152276"/>
                  </a:cubicBezTo>
                  <a:cubicBezTo>
                    <a:pt x="147845" y="151549"/>
                    <a:pt x="151478" y="146735"/>
                    <a:pt x="150750" y="141526"/>
                  </a:cubicBezTo>
                  <a:cubicBezTo>
                    <a:pt x="150750" y="141525"/>
                    <a:pt x="150750" y="141524"/>
                    <a:pt x="150750" y="141523"/>
                  </a:cubicBezTo>
                  <a:lnTo>
                    <a:pt x="135129" y="30014"/>
                  </a:lnTo>
                  <a:cubicBezTo>
                    <a:pt x="135085" y="29683"/>
                    <a:pt x="135021" y="29355"/>
                    <a:pt x="134939" y="2903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0786152-4997-F8EB-4BF9-7FE9022D7A95}"/>
                </a:ext>
              </a:extLst>
            </p:cNvPr>
            <p:cNvSpPr/>
            <p:nvPr/>
          </p:nvSpPr>
          <p:spPr>
            <a:xfrm>
              <a:off x="5681175" y="4713621"/>
              <a:ext cx="76200" cy="76200"/>
            </a:xfrm>
            <a:custGeom>
              <a:avLst/>
              <a:gdLst>
                <a:gd name="connsiteX0" fmla="*/ 38100 w 76200"/>
                <a:gd name="connsiteY0" fmla="*/ 76200 h 76200"/>
                <a:gd name="connsiteX1" fmla="*/ 76200 w 76200"/>
                <a:gd name="connsiteY1" fmla="*/ 38100 h 76200"/>
                <a:gd name="connsiteX2" fmla="*/ 38100 w 76200"/>
                <a:gd name="connsiteY2" fmla="*/ 0 h 76200"/>
                <a:gd name="connsiteX3" fmla="*/ 0 w 76200"/>
                <a:gd name="connsiteY3" fmla="*/ 38100 h 76200"/>
                <a:gd name="connsiteX4" fmla="*/ 38100 w 76200"/>
                <a:gd name="connsiteY4" fmla="*/ 76200 h 76200"/>
                <a:gd name="connsiteX5" fmla="*/ 38100 w 76200"/>
                <a:gd name="connsiteY5" fmla="*/ 19050 h 76200"/>
                <a:gd name="connsiteX6" fmla="*/ 57150 w 76200"/>
                <a:gd name="connsiteY6" fmla="*/ 38100 h 76200"/>
                <a:gd name="connsiteX7" fmla="*/ 38100 w 76200"/>
                <a:gd name="connsiteY7" fmla="*/ 57150 h 76200"/>
                <a:gd name="connsiteX8" fmla="*/ 19050 w 76200"/>
                <a:gd name="connsiteY8" fmla="*/ 38100 h 76200"/>
                <a:gd name="connsiteX9" fmla="*/ 38100 w 76200"/>
                <a:gd name="connsiteY9" fmla="*/ 1905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8100" y="76200"/>
                  </a:moveTo>
                  <a:cubicBezTo>
                    <a:pt x="59142" y="76200"/>
                    <a:pt x="76200" y="59142"/>
                    <a:pt x="76200" y="38100"/>
                  </a:cubicBezTo>
                  <a:cubicBezTo>
                    <a:pt x="76200" y="17058"/>
                    <a:pt x="59142" y="0"/>
                    <a:pt x="38100" y="0"/>
                  </a:cubicBezTo>
                  <a:cubicBezTo>
                    <a:pt x="17058" y="0"/>
                    <a:pt x="0" y="17058"/>
                    <a:pt x="0" y="38100"/>
                  </a:cubicBezTo>
                  <a:cubicBezTo>
                    <a:pt x="0" y="59142"/>
                    <a:pt x="17058" y="76200"/>
                    <a:pt x="38100" y="76200"/>
                  </a:cubicBezTo>
                  <a:close/>
                  <a:moveTo>
                    <a:pt x="38100" y="19050"/>
                  </a:moveTo>
                  <a:cubicBezTo>
                    <a:pt x="48621" y="19050"/>
                    <a:pt x="57150" y="27579"/>
                    <a:pt x="57150" y="38100"/>
                  </a:cubicBezTo>
                  <a:cubicBezTo>
                    <a:pt x="57150" y="48621"/>
                    <a:pt x="48621" y="57150"/>
                    <a:pt x="38100" y="57150"/>
                  </a:cubicBezTo>
                  <a:cubicBezTo>
                    <a:pt x="27579" y="57150"/>
                    <a:pt x="19050" y="48621"/>
                    <a:pt x="19050" y="38100"/>
                  </a:cubicBezTo>
                  <a:cubicBezTo>
                    <a:pt x="19050" y="27579"/>
                    <a:pt x="27579" y="19050"/>
                    <a:pt x="38100" y="1905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A84D423-1A46-A869-A15B-9AEB030A811E}"/>
                </a:ext>
              </a:extLst>
            </p:cNvPr>
            <p:cNvSpPr/>
            <p:nvPr/>
          </p:nvSpPr>
          <p:spPr>
            <a:xfrm>
              <a:off x="5653276" y="4846971"/>
              <a:ext cx="132006" cy="247650"/>
            </a:xfrm>
            <a:custGeom>
              <a:avLst/>
              <a:gdLst>
                <a:gd name="connsiteX0" fmla="*/ 94574 w 132006"/>
                <a:gd name="connsiteY0" fmla="*/ 9525 h 247650"/>
                <a:gd name="connsiteX1" fmla="*/ 85049 w 132006"/>
                <a:gd name="connsiteY1" fmla="*/ 0 h 247650"/>
                <a:gd name="connsiteX2" fmla="*/ 85049 w 132006"/>
                <a:gd name="connsiteY2" fmla="*/ 0 h 247650"/>
                <a:gd name="connsiteX3" fmla="*/ 75524 w 132006"/>
                <a:gd name="connsiteY3" fmla="*/ 9525 h 247650"/>
                <a:gd name="connsiteX4" fmla="*/ 75524 w 132006"/>
                <a:gd name="connsiteY4" fmla="*/ 53245 h 247650"/>
                <a:gd name="connsiteX5" fmla="*/ 104785 w 132006"/>
                <a:gd name="connsiteY5" fmla="*/ 133350 h 247650"/>
                <a:gd name="connsiteX6" fmla="*/ 27232 w 132006"/>
                <a:gd name="connsiteY6" fmla="*/ 133350 h 247650"/>
                <a:gd name="connsiteX7" fmla="*/ 56474 w 132006"/>
                <a:gd name="connsiteY7" fmla="*/ 53235 h 247650"/>
                <a:gd name="connsiteX8" fmla="*/ 56474 w 132006"/>
                <a:gd name="connsiteY8" fmla="*/ 51559 h 247650"/>
                <a:gd name="connsiteX9" fmla="*/ 56474 w 132006"/>
                <a:gd name="connsiteY9" fmla="*/ 51559 h 247650"/>
                <a:gd name="connsiteX10" fmla="*/ 56474 w 132006"/>
                <a:gd name="connsiteY10" fmla="*/ 9525 h 247650"/>
                <a:gd name="connsiteX11" fmla="*/ 46949 w 132006"/>
                <a:gd name="connsiteY11" fmla="*/ 0 h 247650"/>
                <a:gd name="connsiteX12" fmla="*/ 46949 w 132006"/>
                <a:gd name="connsiteY12" fmla="*/ 0 h 247650"/>
                <a:gd name="connsiteX13" fmla="*/ 37424 w 132006"/>
                <a:gd name="connsiteY13" fmla="*/ 9525 h 247650"/>
                <a:gd name="connsiteX14" fmla="*/ 37424 w 132006"/>
                <a:gd name="connsiteY14" fmla="*/ 49882 h 247650"/>
                <a:gd name="connsiteX15" fmla="*/ 0 w 132006"/>
                <a:gd name="connsiteY15" fmla="*/ 152400 h 247650"/>
                <a:gd name="connsiteX16" fmla="*/ 37424 w 132006"/>
                <a:gd name="connsiteY16" fmla="*/ 152400 h 247650"/>
                <a:gd name="connsiteX17" fmla="*/ 37424 w 132006"/>
                <a:gd name="connsiteY17" fmla="*/ 247650 h 247650"/>
                <a:gd name="connsiteX18" fmla="*/ 56474 w 132006"/>
                <a:gd name="connsiteY18" fmla="*/ 247650 h 247650"/>
                <a:gd name="connsiteX19" fmla="*/ 56474 w 132006"/>
                <a:gd name="connsiteY19" fmla="*/ 152400 h 247650"/>
                <a:gd name="connsiteX20" fmla="*/ 75524 w 132006"/>
                <a:gd name="connsiteY20" fmla="*/ 152400 h 247650"/>
                <a:gd name="connsiteX21" fmla="*/ 75524 w 132006"/>
                <a:gd name="connsiteY21" fmla="*/ 247650 h 247650"/>
                <a:gd name="connsiteX22" fmla="*/ 94574 w 132006"/>
                <a:gd name="connsiteY22" fmla="*/ 247650 h 247650"/>
                <a:gd name="connsiteX23" fmla="*/ 94574 w 132006"/>
                <a:gd name="connsiteY23" fmla="*/ 152400 h 247650"/>
                <a:gd name="connsiteX24" fmla="*/ 132007 w 132006"/>
                <a:gd name="connsiteY24" fmla="*/ 152400 h 247650"/>
                <a:gd name="connsiteX25" fmla="*/ 94574 w 132006"/>
                <a:gd name="connsiteY25" fmla="*/ 4986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006" h="247650">
                  <a:moveTo>
                    <a:pt x="94574" y="9525"/>
                  </a:moveTo>
                  <a:cubicBezTo>
                    <a:pt x="94574" y="4264"/>
                    <a:pt x="90309" y="0"/>
                    <a:pt x="85049" y="0"/>
                  </a:cubicBezTo>
                  <a:lnTo>
                    <a:pt x="85049" y="0"/>
                  </a:lnTo>
                  <a:cubicBezTo>
                    <a:pt x="79788" y="0"/>
                    <a:pt x="75524" y="4264"/>
                    <a:pt x="75524" y="9525"/>
                  </a:cubicBezTo>
                  <a:lnTo>
                    <a:pt x="75524" y="53245"/>
                  </a:lnTo>
                  <a:lnTo>
                    <a:pt x="104785" y="133350"/>
                  </a:lnTo>
                  <a:lnTo>
                    <a:pt x="27232" y="133350"/>
                  </a:lnTo>
                  <a:lnTo>
                    <a:pt x="56474" y="53235"/>
                  </a:lnTo>
                  <a:lnTo>
                    <a:pt x="56474" y="51559"/>
                  </a:lnTo>
                  <a:lnTo>
                    <a:pt x="56474" y="51559"/>
                  </a:lnTo>
                  <a:lnTo>
                    <a:pt x="56474" y="9525"/>
                  </a:lnTo>
                  <a:cubicBezTo>
                    <a:pt x="56474" y="4264"/>
                    <a:pt x="52209" y="0"/>
                    <a:pt x="46949" y="0"/>
                  </a:cubicBezTo>
                  <a:lnTo>
                    <a:pt x="46949" y="0"/>
                  </a:lnTo>
                  <a:cubicBezTo>
                    <a:pt x="41688" y="0"/>
                    <a:pt x="37424" y="4264"/>
                    <a:pt x="37424" y="9525"/>
                  </a:cubicBezTo>
                  <a:lnTo>
                    <a:pt x="37424" y="49882"/>
                  </a:lnTo>
                  <a:lnTo>
                    <a:pt x="0" y="152400"/>
                  </a:lnTo>
                  <a:lnTo>
                    <a:pt x="37424" y="152400"/>
                  </a:lnTo>
                  <a:lnTo>
                    <a:pt x="37424" y="247650"/>
                  </a:lnTo>
                  <a:lnTo>
                    <a:pt x="56474" y="247650"/>
                  </a:lnTo>
                  <a:lnTo>
                    <a:pt x="56474" y="152400"/>
                  </a:lnTo>
                  <a:lnTo>
                    <a:pt x="75524" y="152400"/>
                  </a:lnTo>
                  <a:lnTo>
                    <a:pt x="75524" y="247650"/>
                  </a:lnTo>
                  <a:lnTo>
                    <a:pt x="94574" y="247650"/>
                  </a:lnTo>
                  <a:lnTo>
                    <a:pt x="94574" y="152400"/>
                  </a:lnTo>
                  <a:lnTo>
                    <a:pt x="132007" y="152400"/>
                  </a:lnTo>
                  <a:lnTo>
                    <a:pt x="94574" y="4986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53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6B1D2AC-74ED-A139-D6E7-333BCCD430FE}"/>
              </a:ext>
            </a:extLst>
          </p:cNvPr>
          <p:cNvSpPr/>
          <p:nvPr/>
        </p:nvSpPr>
        <p:spPr>
          <a:xfrm>
            <a:off x="5421968" y="4633918"/>
            <a:ext cx="6655578" cy="40714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EC4CB2-F9E1-43B2-A15F-2AC2E48F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2" y="132212"/>
            <a:ext cx="8734274" cy="495544"/>
          </a:xfrm>
        </p:spPr>
        <p:txBody>
          <a:bodyPr/>
          <a:lstStyle/>
          <a:p>
            <a:r>
              <a:rPr lang="en-GB"/>
              <a:t> </a:t>
            </a:r>
            <a:r>
              <a:rPr lang="en-GB" err="1"/>
              <a:t>Strategia</a:t>
            </a:r>
            <a:r>
              <a:rPr lang="en-GB"/>
              <a:t> EH&amp;S </a:t>
            </a:r>
            <a:br>
              <a:rPr lang="da-DK"/>
            </a:br>
            <a:r>
              <a:rPr lang="en-GB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620B50-8DAF-258F-E33D-F4CF7A39B653}"/>
              </a:ext>
            </a:extLst>
          </p:cNvPr>
          <p:cNvSpPr/>
          <p:nvPr/>
        </p:nvSpPr>
        <p:spPr>
          <a:xfrm>
            <a:off x="9896475" y="132212"/>
            <a:ext cx="2025386" cy="835737"/>
          </a:xfrm>
          <a:prstGeom prst="rect">
            <a:avLst/>
          </a:prstGeom>
          <a:solidFill>
            <a:srgbClr val="0E2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17645E-158C-0871-D388-AE2926458878}"/>
              </a:ext>
            </a:extLst>
          </p:cNvPr>
          <p:cNvSpPr txBox="1"/>
          <p:nvPr/>
        </p:nvSpPr>
        <p:spPr>
          <a:xfrm>
            <a:off x="0" y="644783"/>
            <a:ext cx="1223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Una delle priorità di BAT ITALIA è da sempre la sicurezza e la salute delle proprie persone nonché dell’ambiente di lavoro e in cui operiamo.</a:t>
            </a:r>
            <a:endParaRPr lang="it-IT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1F94F-401F-2512-A437-211D0BB2B302}"/>
              </a:ext>
            </a:extLst>
          </p:cNvPr>
          <p:cNvSpPr/>
          <p:nvPr/>
        </p:nvSpPr>
        <p:spPr>
          <a:xfrm>
            <a:off x="326678" y="1446038"/>
            <a:ext cx="11668125" cy="357647"/>
          </a:xfrm>
          <a:prstGeom prst="rect">
            <a:avLst/>
          </a:prstGeom>
          <a:solidFill>
            <a:schemeClr val="dk1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/>
              <a:t>I PILASTRI DELLA NOSTRA STRATEGIA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05758-7FEC-5F21-D366-B6C26C5D416F}"/>
              </a:ext>
            </a:extLst>
          </p:cNvPr>
          <p:cNvSpPr/>
          <p:nvPr/>
        </p:nvSpPr>
        <p:spPr>
          <a:xfrm>
            <a:off x="326679" y="1854660"/>
            <a:ext cx="2376208" cy="46481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RESPONSABILIZZAZIONE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D603B-B18D-B33A-1A98-35722DCFEF9C}"/>
              </a:ext>
            </a:extLst>
          </p:cNvPr>
          <p:cNvSpPr/>
          <p:nvPr/>
        </p:nvSpPr>
        <p:spPr>
          <a:xfrm>
            <a:off x="2758243" y="1860762"/>
            <a:ext cx="2254597" cy="46481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CONSAPEVOLEZZA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22884E-0239-3C08-605B-120CF97AF980}"/>
              </a:ext>
            </a:extLst>
          </p:cNvPr>
          <p:cNvSpPr/>
          <p:nvPr/>
        </p:nvSpPr>
        <p:spPr>
          <a:xfrm>
            <a:off x="5047355" y="1860763"/>
            <a:ext cx="2254597" cy="46481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4567C8-72B0-9665-7E26-8FD2C6B5356D}"/>
              </a:ext>
            </a:extLst>
          </p:cNvPr>
          <p:cNvSpPr/>
          <p:nvPr/>
        </p:nvSpPr>
        <p:spPr>
          <a:xfrm>
            <a:off x="7359102" y="1860762"/>
            <a:ext cx="2254597" cy="46481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68191F-7438-6839-469E-1C1CF8D16E4B}"/>
              </a:ext>
            </a:extLst>
          </p:cNvPr>
          <p:cNvSpPr/>
          <p:nvPr/>
        </p:nvSpPr>
        <p:spPr>
          <a:xfrm>
            <a:off x="9667264" y="1857446"/>
            <a:ext cx="2327539" cy="46481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D728C-2A16-6100-E8CA-2FDC6F71BE21}"/>
              </a:ext>
            </a:extLst>
          </p:cNvPr>
          <p:cNvSpPr/>
          <p:nvPr/>
        </p:nvSpPr>
        <p:spPr>
          <a:xfrm>
            <a:off x="326679" y="2376757"/>
            <a:ext cx="11668124" cy="336142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</a:t>
            </a: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3C03C539-5F01-50CB-34BC-CC5F2F878717}"/>
              </a:ext>
            </a:extLst>
          </p:cNvPr>
          <p:cNvSpPr/>
          <p:nvPr/>
        </p:nvSpPr>
        <p:spPr>
          <a:xfrm>
            <a:off x="197198" y="2248089"/>
            <a:ext cx="11928128" cy="257336"/>
          </a:xfrm>
          <a:prstGeom prst="leftRightArrow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54969DC-5A80-63CC-E4DA-A3C7045F482E}"/>
              </a:ext>
            </a:extLst>
          </p:cNvPr>
          <p:cNvSpPr/>
          <p:nvPr/>
        </p:nvSpPr>
        <p:spPr>
          <a:xfrm>
            <a:off x="5781675" y="2838450"/>
            <a:ext cx="484632" cy="31693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192985-6C0A-C8EB-1A28-6A9ABE9CA92D}"/>
              </a:ext>
            </a:extLst>
          </p:cNvPr>
          <p:cNvSpPr/>
          <p:nvPr/>
        </p:nvSpPr>
        <p:spPr>
          <a:xfrm>
            <a:off x="340591" y="3145960"/>
            <a:ext cx="11668124" cy="440383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SICUREZZA STRADALE E’ UN TEMA </a:t>
            </a:r>
            <a:r>
              <a:rPr lang="it-IT"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FONDAMENTALE</a:t>
            </a:r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50% della nostra forza lavoro utilizza vetture aziendali quotidianamente per   	              	                                                                                 sviluppare il nostro business attraverso attività dedicate in tabaccheria</a:t>
            </a:r>
            <a:endParaRPr lang="it-IT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559E90-7DFF-BFF7-264D-614129424BA0}"/>
              </a:ext>
            </a:extLst>
          </p:cNvPr>
          <p:cNvSpPr/>
          <p:nvPr/>
        </p:nvSpPr>
        <p:spPr>
          <a:xfrm>
            <a:off x="583853" y="4565622"/>
            <a:ext cx="2376208" cy="1835592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RESPONSABILIZZAZIONE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28F271-1CCC-91AD-7117-55AAC04028FC}"/>
              </a:ext>
            </a:extLst>
          </p:cNvPr>
          <p:cNvSpPr txBox="1"/>
          <p:nvPr/>
        </p:nvSpPr>
        <p:spPr>
          <a:xfrm>
            <a:off x="52765" y="3737023"/>
            <a:ext cx="12125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b="1">
                <a:solidFill>
                  <a:schemeClr val="accent5"/>
                </a:solidFill>
              </a:rPr>
              <a:t>«0 INCIDENTI» </a:t>
            </a:r>
            <a:r>
              <a:rPr lang="it-IT" sz="1700"/>
              <a:t>è il principio che guida l’impegno dell’organizzazione a tutti i livelli a partire dagli obiettivi personali, dedicati su tematiche EH&amp;S e oggetto di valutazione a fine anno al pari degli obiettivi di business: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8D7DC3-C1F3-CED1-7333-ABB5B08FF447}"/>
              </a:ext>
            </a:extLst>
          </p:cNvPr>
          <p:cNvSpPr/>
          <p:nvPr/>
        </p:nvSpPr>
        <p:spPr>
          <a:xfrm>
            <a:off x="3052242" y="4567752"/>
            <a:ext cx="2500834" cy="526231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E47EDF-BEEA-1FA8-26CF-F3D3EB9D250C}"/>
              </a:ext>
            </a:extLst>
          </p:cNvPr>
          <p:cNvSpPr/>
          <p:nvPr/>
        </p:nvSpPr>
        <p:spPr>
          <a:xfrm>
            <a:off x="5431939" y="5212750"/>
            <a:ext cx="6645607" cy="40714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F69BCE-473C-552B-B9E1-70244A1DAA3B}"/>
              </a:ext>
            </a:extLst>
          </p:cNvPr>
          <p:cNvSpPr/>
          <p:nvPr/>
        </p:nvSpPr>
        <p:spPr>
          <a:xfrm>
            <a:off x="3062213" y="5146584"/>
            <a:ext cx="2500835" cy="526231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GESTORI DI PERSONE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6ED1DF-8E83-25C1-2951-F1A48A8E10E8}"/>
              </a:ext>
            </a:extLst>
          </p:cNvPr>
          <p:cNvSpPr/>
          <p:nvPr/>
        </p:nvSpPr>
        <p:spPr>
          <a:xfrm>
            <a:off x="5441912" y="5791582"/>
            <a:ext cx="6635634" cy="6096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5571182-7A31-FCC6-B5AD-F774723415A0}"/>
              </a:ext>
            </a:extLst>
          </p:cNvPr>
          <p:cNvSpPr/>
          <p:nvPr/>
        </p:nvSpPr>
        <p:spPr>
          <a:xfrm>
            <a:off x="3072185" y="5725416"/>
            <a:ext cx="2500835" cy="675798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DIPENDENTI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1D9885-1929-F0FD-3F27-C7E77B3315A0}"/>
              </a:ext>
            </a:extLst>
          </p:cNvPr>
          <p:cNvSpPr txBox="1"/>
          <p:nvPr/>
        </p:nvSpPr>
        <p:spPr>
          <a:xfrm>
            <a:off x="5460290" y="4622966"/>
            <a:ext cx="651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/>
              <a:t>Promozione cultura EH&amp;S, partecipazione attiva nei relativi forum decisionali, assicurare impegno delle proprie funzioni nel rispetto delle linee guida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D81BB5-4C84-E5F2-D2BB-05774573768B}"/>
              </a:ext>
            </a:extLst>
          </p:cNvPr>
          <p:cNvSpPr txBox="1"/>
          <p:nvPr/>
        </p:nvSpPr>
        <p:spPr>
          <a:xfrm>
            <a:off x="5431939" y="5185488"/>
            <a:ext cx="679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/>
              <a:t>Coordinare il team facendosi portavoce dei principi EH&amp;S dell’azienda in linea con gli obblighi da preposto, garantire 100% partecipazione alla formazione a tema sicurezza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DD59BB-F674-06EF-8615-C9DBFE4B9498}"/>
              </a:ext>
            </a:extLst>
          </p:cNvPr>
          <p:cNvSpPr txBox="1"/>
          <p:nvPr/>
        </p:nvSpPr>
        <p:spPr>
          <a:xfrm>
            <a:off x="5469747" y="5784774"/>
            <a:ext cx="660779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"/>
              <a:t>Attuare un comportamento responsabile in linea con i principi EH&amp;S promossi dall’azienda, partecipare a tutti i corsi di formazione a tema sicurezza, segnalazione tempestiva di incidenti, «</a:t>
            </a:r>
            <a:r>
              <a:rPr lang="it-IT" sz="1150" err="1"/>
              <a:t>Near</a:t>
            </a:r>
            <a:r>
              <a:rPr lang="it-IT" sz="1150"/>
              <a:t> Miss» e situazioni di potenziale rischio</a:t>
            </a:r>
          </a:p>
        </p:txBody>
      </p:sp>
    </p:spTree>
    <p:extLst>
      <p:ext uri="{BB962C8B-B14F-4D97-AF65-F5344CB8AC3E}">
        <p14:creationId xmlns:p14="http://schemas.microsoft.com/office/powerpoint/2010/main" val="318810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76DF4A-856D-764C-DA22-A709A5A7ACA1}"/>
              </a:ext>
            </a:extLst>
          </p:cNvPr>
          <p:cNvSpPr/>
          <p:nvPr/>
        </p:nvSpPr>
        <p:spPr>
          <a:xfrm>
            <a:off x="167006" y="4039885"/>
            <a:ext cx="11548857" cy="2564115"/>
          </a:xfrm>
          <a:prstGeom prst="roundRect">
            <a:avLst/>
          </a:prstGeom>
          <a:noFill/>
          <a:ln w="38100">
            <a:solidFill>
              <a:srgbClr val="50A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1C940017-33BF-8218-16C4-AE3AEF6A38C9}"/>
              </a:ext>
            </a:extLst>
          </p:cNvPr>
          <p:cNvSpPr/>
          <p:nvPr/>
        </p:nvSpPr>
        <p:spPr>
          <a:xfrm>
            <a:off x="152827" y="4009176"/>
            <a:ext cx="11604923" cy="53331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57C1783B-7C1C-A552-FAA2-C39CCCBF812E}"/>
              </a:ext>
            </a:extLst>
          </p:cNvPr>
          <p:cNvSpPr/>
          <p:nvPr/>
        </p:nvSpPr>
        <p:spPr>
          <a:xfrm>
            <a:off x="152827" y="935207"/>
            <a:ext cx="11604923" cy="533319"/>
          </a:xfrm>
          <a:prstGeom prst="flowChartAlternateProcess">
            <a:avLst/>
          </a:prstGeom>
          <a:solidFill>
            <a:srgbClr val="5A3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EC4CB2-F9E1-43B2-A15F-2AC2E48F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340331"/>
            <a:ext cx="8734274" cy="495544"/>
          </a:xfrm>
        </p:spPr>
        <p:txBody>
          <a:bodyPr/>
          <a:lstStyle/>
          <a:p>
            <a:r>
              <a:rPr lang="en-GB"/>
              <a:t> </a:t>
            </a:r>
            <a:r>
              <a:rPr lang="da-DK"/>
              <a:t>Numeriche e caratteristiche flotta   </a:t>
            </a:r>
            <a:br>
              <a:rPr lang="da-DK"/>
            </a:br>
            <a:r>
              <a:rPr lang="en-GB"/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0804DF-72DE-79FD-BAD0-C793F4D33963}"/>
              </a:ext>
            </a:extLst>
          </p:cNvPr>
          <p:cNvGrpSpPr/>
          <p:nvPr/>
        </p:nvGrpSpPr>
        <p:grpSpPr>
          <a:xfrm>
            <a:off x="240765" y="1585228"/>
            <a:ext cx="4123145" cy="2327025"/>
            <a:chOff x="5670783" y="4484035"/>
            <a:chExt cx="4008788" cy="249861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9C64D8C-1F36-7D76-0687-EA052A205F61}"/>
                </a:ext>
              </a:extLst>
            </p:cNvPr>
            <p:cNvSpPr/>
            <p:nvPr/>
          </p:nvSpPr>
          <p:spPr>
            <a:xfrm>
              <a:off x="5670783" y="4484035"/>
              <a:ext cx="4008788" cy="2498616"/>
            </a:xfrm>
            <a:prstGeom prst="roundRect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>
                  <a:solidFill>
                    <a:srgbClr val="FFFFFF"/>
                  </a:solidFill>
                  <a:latin typeface="Montserrat"/>
                </a:rPr>
                <a:t>Veicoli:</a:t>
              </a: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it-IT" b="1">
                  <a:solidFill>
                    <a:srgbClr val="FFFFFF"/>
                  </a:solidFill>
                  <a:latin typeface="Montserrat"/>
                </a:rPr>
                <a:t>58</a:t>
              </a:r>
              <a:r>
                <a:rPr lang="it-IT">
                  <a:solidFill>
                    <a:srgbClr val="FFFFFF"/>
                  </a:solidFill>
                  <a:latin typeface="Montserrat"/>
                </a:rPr>
                <a:t> auto Benefit car (HQ)</a:t>
              </a:r>
              <a:endParaRPr lang="it-IT" b="1">
                <a:solidFill>
                  <a:srgbClr val="FFFFFF"/>
                </a:solidFill>
                <a:latin typeface="Montserrat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it-IT" b="1">
                  <a:solidFill>
                    <a:srgbClr val="FFFFFF"/>
                  </a:solidFill>
                  <a:latin typeface="Montserrat"/>
                </a:rPr>
                <a:t>200 </a:t>
              </a:r>
              <a:r>
                <a:rPr lang="it-IT">
                  <a:solidFill>
                    <a:srgbClr val="FFFFFF"/>
                  </a:solidFill>
                  <a:latin typeface="Montserrat"/>
                </a:rPr>
                <a:t>auto Job car (FF)</a:t>
              </a:r>
              <a:endParaRPr lang="it-IT" b="1">
                <a:solidFill>
                  <a:srgbClr val="FFFFFF"/>
                </a:solidFill>
                <a:latin typeface="Montserrat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it-IT" b="1">
                  <a:solidFill>
                    <a:srgbClr val="FFFFFF"/>
                  </a:solidFill>
                  <a:latin typeface="Montserrat"/>
                </a:rPr>
                <a:t>14</a:t>
              </a:r>
              <a:r>
                <a:rPr lang="it-IT">
                  <a:solidFill>
                    <a:srgbClr val="FFFFFF"/>
                  </a:solidFill>
                  <a:latin typeface="Montserrat"/>
                </a:rPr>
                <a:t> scooter (FF)</a:t>
              </a: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10" name="Graphic 9" descr="Car outline">
              <a:extLst>
                <a:ext uri="{FF2B5EF4-FFF2-40B4-BE49-F238E27FC236}">
                  <a16:creationId xmlns:a16="http://schemas.microsoft.com/office/drawing/2014/main" id="{95713AA8-45BD-A3DF-B3BF-3452668DB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0755" y="4539688"/>
              <a:ext cx="889669" cy="889669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DD7CA8-504C-8EDC-75C1-86DA3D34D7FD}"/>
              </a:ext>
            </a:extLst>
          </p:cNvPr>
          <p:cNvSpPr/>
          <p:nvPr/>
        </p:nvSpPr>
        <p:spPr>
          <a:xfrm>
            <a:off x="5357804" y="4742515"/>
            <a:ext cx="6215945" cy="1750573"/>
          </a:xfrm>
          <a:prstGeom prst="roundRect">
            <a:avLst/>
          </a:prstGeom>
          <a:noFill/>
          <a:ln w="38100"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FFFFFF"/>
                </a:solidFill>
                <a:latin typeface="Montserrat"/>
              </a:rPr>
              <a:t>Ricarica elettrica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40 colonnine presenti in ufficio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>
                <a:solidFill>
                  <a:srgbClr val="FFFFFF"/>
                </a:solidFill>
                <a:latin typeface="Montserrat"/>
              </a:rPr>
              <a:t>Tessera UTA fornita per la ricarica di tutte benefit car plug-in ed elettriche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2" name="Graphic 11" descr="Electric car outline">
            <a:extLst>
              <a:ext uri="{FF2B5EF4-FFF2-40B4-BE49-F238E27FC236}">
                <a16:creationId xmlns:a16="http://schemas.microsoft.com/office/drawing/2014/main" id="{73F36850-932E-57A7-F27F-F4A70EEFC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2900" y="5165438"/>
            <a:ext cx="963353" cy="10148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0BC028-BC8F-5816-D8CD-B93460ACFA08}"/>
              </a:ext>
            </a:extLst>
          </p:cNvPr>
          <p:cNvGrpSpPr/>
          <p:nvPr/>
        </p:nvGrpSpPr>
        <p:grpSpPr>
          <a:xfrm>
            <a:off x="8152625" y="1380380"/>
            <a:ext cx="3085295" cy="2531876"/>
            <a:chOff x="1588417" y="5329676"/>
            <a:chExt cx="5332227" cy="3343121"/>
          </a:xfrm>
          <a:noFill/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B67357A-239B-D4B3-374A-9BE726071DDF}"/>
                </a:ext>
              </a:extLst>
            </p:cNvPr>
            <p:cNvSpPr/>
            <p:nvPr/>
          </p:nvSpPr>
          <p:spPr>
            <a:xfrm>
              <a:off x="1588417" y="6838917"/>
              <a:ext cx="5332227" cy="18338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it-IT" b="1">
                  <a:solidFill>
                    <a:srgbClr val="FFFFFF"/>
                  </a:solidFill>
                  <a:latin typeface="Montserrat"/>
                </a:rPr>
                <a:t>5 stelle Euro NCAP </a:t>
              </a:r>
              <a:r>
                <a:rPr lang="it-IT">
                  <a:solidFill>
                    <a:srgbClr val="FFFFFF"/>
                  </a:solidFill>
                  <a:latin typeface="Montserrat"/>
                </a:rPr>
                <a:t>obbligatoria per ogni vettura </a:t>
              </a: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16" name="Graphic 15" descr="Seat Belt outline">
              <a:extLst>
                <a:ext uri="{FF2B5EF4-FFF2-40B4-BE49-F238E27FC236}">
                  <a16:creationId xmlns:a16="http://schemas.microsoft.com/office/drawing/2014/main" id="{ED89AAAE-B99B-3D4C-1B61-95DD4F67E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72743" y="5329676"/>
              <a:ext cx="783730" cy="706120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96A445-6B91-77BB-CB60-47BA1ABC1547}"/>
              </a:ext>
            </a:extLst>
          </p:cNvPr>
          <p:cNvSpPr/>
          <p:nvPr/>
        </p:nvSpPr>
        <p:spPr>
          <a:xfrm>
            <a:off x="465977" y="4683452"/>
            <a:ext cx="3476523" cy="18053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FFFFFF"/>
                </a:solidFill>
                <a:latin typeface="Montserrat"/>
              </a:rPr>
              <a:t>Transizione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delle auto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95%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della flotta benefit cars è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plug-in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>
                <a:solidFill>
                  <a:srgbClr val="FFFFFF"/>
                </a:solidFill>
                <a:latin typeface="Montserrat"/>
              </a:rPr>
              <a:t>100% </a:t>
            </a:r>
            <a:r>
              <a:rPr lang="it-IT">
                <a:solidFill>
                  <a:srgbClr val="FFFFFF"/>
                </a:solidFill>
                <a:latin typeface="Montserrat"/>
              </a:rPr>
              <a:t>della flotta job cars  è </a:t>
            </a:r>
            <a:r>
              <a:rPr lang="it-IT" b="1">
                <a:solidFill>
                  <a:srgbClr val="FFFFFF"/>
                </a:solidFill>
                <a:latin typeface="Montserrat"/>
              </a:rPr>
              <a:t>ibrida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1" name="Graphic 20" descr="Battery charging with solid fill">
            <a:extLst>
              <a:ext uri="{FF2B5EF4-FFF2-40B4-BE49-F238E27FC236}">
                <a16:creationId xmlns:a16="http://schemas.microsoft.com/office/drawing/2014/main" id="{59B7240D-567F-9552-7138-262EA11122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17569" y="4984397"/>
            <a:ext cx="702704" cy="4945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174F59B-AF8F-A8F8-966E-E0FE362D4B65}"/>
              </a:ext>
            </a:extLst>
          </p:cNvPr>
          <p:cNvGrpSpPr/>
          <p:nvPr/>
        </p:nvGrpSpPr>
        <p:grpSpPr>
          <a:xfrm>
            <a:off x="4433198" y="1814602"/>
            <a:ext cx="3705248" cy="1497145"/>
            <a:chOff x="4298739" y="3728632"/>
            <a:chExt cx="4152512" cy="1833880"/>
          </a:xfrm>
          <a:solidFill>
            <a:srgbClr val="FF00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EB43467-5FB5-F3B6-2711-CAA47470F4F7}"/>
                </a:ext>
              </a:extLst>
            </p:cNvPr>
            <p:cNvSpPr/>
            <p:nvPr/>
          </p:nvSpPr>
          <p:spPr>
            <a:xfrm>
              <a:off x="4298739" y="3728632"/>
              <a:ext cx="3796439" cy="183388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Limite emissioni di </a:t>
              </a:r>
              <a:br>
                <a: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</a:b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120 g/Km </a:t>
              </a:r>
              <a:r>
                <a: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per le </a:t>
              </a:r>
              <a:r>
                <a:rPr lang="it-IT">
                  <a:solidFill>
                    <a:srgbClr val="FFFFFF"/>
                  </a:solidFill>
                  <a:latin typeface="Montserrat"/>
                </a:rPr>
                <a:t>Job car </a:t>
              </a:r>
              <a:r>
                <a: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(</a:t>
              </a:r>
              <a:r>
                <a:rPr lang="it-IT">
                  <a:solidFill>
                    <a:srgbClr val="FFFFFF"/>
                  </a:solidFill>
                  <a:latin typeface="Montserrat"/>
                </a:rPr>
                <a:t>rete commerciale</a:t>
              </a:r>
              <a:r>
                <a: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it-IT">
                  <a:solidFill>
                    <a:srgbClr val="FFFFFF"/>
                  </a:solidFill>
                  <a:latin typeface="Montserrat"/>
                </a:rPr>
                <a:t>Limite emissioni di </a:t>
              </a:r>
              <a:br>
                <a:rPr lang="it-IT">
                  <a:solidFill>
                    <a:srgbClr val="FFFFFF"/>
                  </a:solidFill>
                  <a:latin typeface="Montserrat"/>
                </a:rPr>
              </a:br>
              <a:r>
                <a:rPr lang="it-IT" b="1">
                  <a:solidFill>
                    <a:srgbClr val="FFFFFF"/>
                  </a:solidFill>
                  <a:latin typeface="Montserrat"/>
                </a:rPr>
                <a:t>80 g/Km </a:t>
              </a:r>
              <a:r>
                <a:rPr lang="it-IT">
                  <a:solidFill>
                    <a:srgbClr val="FFFFFF"/>
                  </a:solidFill>
                  <a:latin typeface="Montserrat"/>
                </a:rPr>
                <a:t>per le Benefit car </a:t>
              </a:r>
              <a:r>
                <a: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(sede)</a:t>
              </a:r>
            </a:p>
          </p:txBody>
        </p:sp>
        <p:pic>
          <p:nvPicPr>
            <p:cNvPr id="27" name="Graphic 26" descr="Leaf outline">
              <a:extLst>
                <a:ext uri="{FF2B5EF4-FFF2-40B4-BE49-F238E27FC236}">
                  <a16:creationId xmlns:a16="http://schemas.microsoft.com/office/drawing/2014/main" id="{D27F91DC-E227-CAD2-BD80-315DC555B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03527" y="4261883"/>
              <a:ext cx="647724" cy="52841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B4AD33-8796-5452-A7E5-C2760A31865C}"/>
              </a:ext>
            </a:extLst>
          </p:cNvPr>
          <p:cNvSpPr txBox="1"/>
          <p:nvPr/>
        </p:nvSpPr>
        <p:spPr>
          <a:xfrm>
            <a:off x="476137" y="1016151"/>
            <a:ext cx="11432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DA SEMPRE ABBIAMO STANDARD ELEVATI FIN DALLA SCELTA DELLE VETTURE AZIENDALI…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CC43E9-9886-8961-D030-99D3CF128402}"/>
              </a:ext>
            </a:extLst>
          </p:cNvPr>
          <p:cNvSpPr/>
          <p:nvPr/>
        </p:nvSpPr>
        <p:spPr>
          <a:xfrm>
            <a:off x="152827" y="972981"/>
            <a:ext cx="11604923" cy="2985301"/>
          </a:xfrm>
          <a:prstGeom prst="roundRect">
            <a:avLst/>
          </a:prstGeom>
          <a:noFill/>
          <a:ln w="38100">
            <a:solidFill>
              <a:srgbClr val="5A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Graphic 28" descr="Seat Belt outline">
            <a:extLst>
              <a:ext uri="{FF2B5EF4-FFF2-40B4-BE49-F238E27FC236}">
                <a16:creationId xmlns:a16="http://schemas.microsoft.com/office/drawing/2014/main" id="{D17599A7-0960-3842-7CAA-68197E19D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20273" y="2309541"/>
            <a:ext cx="453476" cy="453476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8AEED15-CD90-0560-FF72-F71C50C65AB2}"/>
              </a:ext>
            </a:extLst>
          </p:cNvPr>
          <p:cNvSpPr/>
          <p:nvPr/>
        </p:nvSpPr>
        <p:spPr>
          <a:xfrm>
            <a:off x="8152626" y="1585229"/>
            <a:ext cx="3085295" cy="1388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>
                <a:solidFill>
                  <a:srgbClr val="FFFFFF"/>
                </a:solidFill>
                <a:latin typeface="Montserrat"/>
              </a:rPr>
              <a:t>Presenza del </a:t>
            </a:r>
            <a:r>
              <a:rPr lang="it-IT" b="1">
                <a:solidFill>
                  <a:srgbClr val="FFFFFF"/>
                </a:solidFill>
                <a:latin typeface="Montserrat"/>
              </a:rPr>
              <a:t>cambio automatico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26EDF-F289-EADB-EAEE-5E4C35D6D453}"/>
              </a:ext>
            </a:extLst>
          </p:cNvPr>
          <p:cNvSpPr txBox="1"/>
          <p:nvPr/>
        </p:nvSpPr>
        <p:spPr>
          <a:xfrm>
            <a:off x="225027" y="3988991"/>
            <a:ext cx="1143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/>
              <a:t>…E ABBIAMO INVESTITO PER RENDERE LA NOSTRA FLOTTA SEMPRE PIU’ SOSTENIBILE CON UNA PROGRESSIVA RIDUZIONE DELLE EMISSIONI</a:t>
            </a:r>
          </a:p>
        </p:txBody>
      </p:sp>
    </p:spTree>
    <p:extLst>
      <p:ext uri="{BB962C8B-B14F-4D97-AF65-F5344CB8AC3E}">
        <p14:creationId xmlns:p14="http://schemas.microsoft.com/office/powerpoint/2010/main" val="425565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8BDD29-6F20-2CC6-E5A7-3985BB87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15" y="154061"/>
            <a:ext cx="8734274" cy="495544"/>
          </a:xfrm>
        </p:spPr>
        <p:txBody>
          <a:bodyPr/>
          <a:lstStyle/>
          <a:p>
            <a:r>
              <a:rPr lang="it-IT"/>
              <a:t>Formazione </a:t>
            </a:r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4D1DF3-33AD-BCC8-0741-8738F4F56D65}"/>
              </a:ext>
            </a:extLst>
          </p:cNvPr>
          <p:cNvSpPr/>
          <p:nvPr/>
        </p:nvSpPr>
        <p:spPr>
          <a:xfrm>
            <a:off x="340816" y="1533979"/>
            <a:ext cx="5755184" cy="5125357"/>
          </a:xfrm>
          <a:prstGeom prst="roundRect">
            <a:avLst>
              <a:gd name="adj" fmla="val 12455"/>
            </a:avLst>
          </a:prstGeom>
          <a:noFill/>
          <a:ln w="38100">
            <a:solidFill>
              <a:srgbClr val="50A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F53097-B26C-E286-D5E6-0FC69561DE02}"/>
              </a:ext>
            </a:extLst>
          </p:cNvPr>
          <p:cNvSpPr/>
          <p:nvPr/>
        </p:nvSpPr>
        <p:spPr>
          <a:xfrm>
            <a:off x="6267450" y="1533979"/>
            <a:ext cx="5755184" cy="5118739"/>
          </a:xfrm>
          <a:prstGeom prst="roundRect">
            <a:avLst>
              <a:gd name="adj" fmla="val 1195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2A2A99-7C76-3500-7BFE-94AE03F4D0C4}"/>
              </a:ext>
            </a:extLst>
          </p:cNvPr>
          <p:cNvSpPr/>
          <p:nvPr/>
        </p:nvSpPr>
        <p:spPr>
          <a:xfrm>
            <a:off x="340814" y="1222667"/>
            <a:ext cx="5755184" cy="981520"/>
          </a:xfrm>
          <a:prstGeom prst="roundRect">
            <a:avLst>
              <a:gd name="adj" fmla="val 1819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INDUCTION</a:t>
            </a:r>
            <a:br>
              <a:rPr lang="it-IT" sz="2000" b="1" dirty="0"/>
            </a:br>
            <a:r>
              <a:rPr lang="it-IT" dirty="0"/>
              <a:t>formazione dedicata all’ingresso in azienda con un refresh annuale</a:t>
            </a:r>
            <a:endParaRPr lang="it-IT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9E3983-D5D8-51F3-5C84-E3BABCF916F7}"/>
              </a:ext>
            </a:extLst>
          </p:cNvPr>
          <p:cNvSpPr/>
          <p:nvPr/>
        </p:nvSpPr>
        <p:spPr>
          <a:xfrm>
            <a:off x="6248398" y="1242879"/>
            <a:ext cx="5755184" cy="1035574"/>
          </a:xfrm>
          <a:prstGeom prst="roundRect">
            <a:avLst>
              <a:gd name="adj" fmla="val 151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GUIDA SICURA</a:t>
            </a:r>
            <a:br>
              <a:rPr lang="it-IT" b="1" dirty="0"/>
            </a:br>
            <a:r>
              <a:rPr lang="it-IT" sz="1700" dirty="0"/>
              <a:t>formazione teorica e pratica di 8h in circuiti specializzati all’ingresso in azienda con refresh triennale</a:t>
            </a:r>
            <a:endParaRPr lang="it-IT" sz="17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106F5-5EC9-59DF-4E2A-D164BDC96EA6}"/>
              </a:ext>
            </a:extLst>
          </p:cNvPr>
          <p:cNvSpPr/>
          <p:nvPr/>
        </p:nvSpPr>
        <p:spPr>
          <a:xfrm>
            <a:off x="10276488" y="91184"/>
            <a:ext cx="1830884" cy="883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57415-82D0-1167-5974-EEB97AA50491}"/>
              </a:ext>
            </a:extLst>
          </p:cNvPr>
          <p:cNvSpPr txBox="1"/>
          <p:nvPr/>
        </p:nvSpPr>
        <p:spPr>
          <a:xfrm>
            <a:off x="340816" y="540869"/>
            <a:ext cx="1166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La formazione è la prima forma di prevenzione e come tale ha un focus dedicato in aggiunta a quelli che sono gli obblighi di legge: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A4550-6C91-1AC4-E131-07F6D3F6957A}"/>
              </a:ext>
            </a:extLst>
          </p:cNvPr>
          <p:cNvSpPr txBox="1"/>
          <p:nvPr/>
        </p:nvSpPr>
        <p:spPr>
          <a:xfrm>
            <a:off x="363359" y="4853840"/>
            <a:ext cx="5732641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400">
                <a:solidFill>
                  <a:schemeClr val="tx2"/>
                </a:solidFill>
                <a:latin typeface="Montserrat"/>
              </a:rPr>
              <a:t>Aumentare </a:t>
            </a:r>
            <a:r>
              <a:rPr lang="it-IT" sz="1400" dirty="0">
                <a:solidFill>
                  <a:schemeClr val="tx2"/>
                </a:solidFill>
                <a:latin typeface="Montserrat"/>
              </a:rPr>
              <a:t>la </a:t>
            </a:r>
            <a:r>
              <a:rPr lang="it-IT" sz="1400" b="1" dirty="0">
                <a:solidFill>
                  <a:schemeClr val="tx2"/>
                </a:solidFill>
                <a:latin typeface="Montserrat"/>
              </a:rPr>
              <a:t>consapevolezza</a:t>
            </a:r>
            <a:r>
              <a:rPr lang="it-IT" sz="1400" dirty="0">
                <a:solidFill>
                  <a:schemeClr val="tx2"/>
                </a:solidFill>
                <a:latin typeface="Montserrat"/>
              </a:rPr>
              <a:t> </a:t>
            </a:r>
            <a:r>
              <a:rPr lang="it-IT" sz="1400">
                <a:solidFill>
                  <a:schemeClr val="tx2"/>
                </a:solidFill>
                <a:latin typeface="Montserrat"/>
              </a:rPr>
              <a:t>sull’analisi dei </a:t>
            </a:r>
            <a:r>
              <a:rPr lang="it-IT" sz="1400" dirty="0">
                <a:solidFill>
                  <a:schemeClr val="tx2"/>
                </a:solidFill>
                <a:latin typeface="Montserrat"/>
              </a:rPr>
              <a:t>rischi e </a:t>
            </a:r>
            <a:r>
              <a:rPr lang="it-IT" sz="1400">
                <a:solidFill>
                  <a:schemeClr val="tx2"/>
                </a:solidFill>
                <a:latin typeface="Montserrat"/>
              </a:rPr>
              <a:t>la loro </a:t>
            </a:r>
            <a:r>
              <a:rPr lang="it-IT" sz="1400" b="1">
                <a:solidFill>
                  <a:schemeClr val="tx2"/>
                </a:solidFill>
                <a:latin typeface="Montserrat"/>
              </a:rPr>
              <a:t>definizione</a:t>
            </a:r>
            <a:r>
              <a:rPr lang="it-IT" sz="1400">
                <a:solidFill>
                  <a:schemeClr val="tx2"/>
                </a:solidFill>
                <a:latin typeface="Montserrat"/>
              </a:rPr>
              <a:t> </a:t>
            </a:r>
            <a:br>
              <a:rPr lang="it-IT" sz="1400">
                <a:solidFill>
                  <a:schemeClr val="tx2"/>
                </a:solidFill>
                <a:latin typeface="Montserrat"/>
              </a:rPr>
            </a:br>
            <a:r>
              <a:rPr lang="it-IT" sz="1400">
                <a:solidFill>
                  <a:schemeClr val="tx2"/>
                </a:solidFill>
                <a:latin typeface="Montserrat"/>
              </a:rPr>
              <a:t> </a:t>
            </a:r>
            <a:endParaRPr lang="it-IT" sz="1600" b="1" u="sng">
              <a:solidFill>
                <a:schemeClr val="tx2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>
                <a:solidFill>
                  <a:schemeClr val="tx2"/>
                </a:solidFill>
                <a:latin typeface="Montserrat"/>
              </a:rPr>
              <a:t>Chiarezza sulle </a:t>
            </a:r>
            <a:r>
              <a:rPr lang="it-IT" sz="1400" b="1">
                <a:solidFill>
                  <a:schemeClr val="tx2"/>
                </a:solidFill>
                <a:latin typeface="Montserrat"/>
              </a:rPr>
              <a:t>misure preventive </a:t>
            </a:r>
            <a:r>
              <a:rPr lang="it-IT" sz="1400">
                <a:solidFill>
                  <a:schemeClr val="tx2"/>
                </a:solidFill>
                <a:latin typeface="Montserrat"/>
              </a:rPr>
              <a:t>a mitigazione dei rischi specifici</a:t>
            </a:r>
            <a:endParaRPr lang="it-IT" sz="1400" b="1" dirty="0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E99C8F-E7F5-2FDF-43D4-E62A8DD42898}"/>
              </a:ext>
            </a:extLst>
          </p:cNvPr>
          <p:cNvSpPr/>
          <p:nvPr/>
        </p:nvSpPr>
        <p:spPr>
          <a:xfrm>
            <a:off x="217581" y="2139311"/>
            <a:ext cx="6049869" cy="16975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u="sng" dirty="0">
                <a:solidFill>
                  <a:schemeClr val="tx1"/>
                </a:solidFill>
                <a:latin typeface="Montserrat"/>
              </a:rPr>
              <a:t>Contenuti: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u="sng" dirty="0">
              <a:solidFill>
                <a:schemeClr val="tx1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>
                <a:solidFill>
                  <a:schemeClr val="tx1"/>
                </a:solidFill>
                <a:latin typeface="Montserrat"/>
              </a:rPr>
              <a:t>Policy e procedure</a:t>
            </a:r>
            <a:r>
              <a:rPr lang="it-IT" sz="1400" dirty="0">
                <a:solidFill>
                  <a:schemeClr val="tx1"/>
                </a:solidFill>
                <a:latin typeface="Montserrat"/>
              </a:rPr>
              <a:t>, organigramma </a:t>
            </a:r>
            <a:r>
              <a:rPr lang="it-IT" sz="1400">
                <a:solidFill>
                  <a:schemeClr val="tx1"/>
                </a:solidFill>
                <a:latin typeface="Montserrat"/>
              </a:rPr>
              <a:t>EH&amp;S</a:t>
            </a:r>
            <a:r>
              <a:rPr lang="it-IT" sz="1400" dirty="0">
                <a:solidFill>
                  <a:schemeClr val="tx1"/>
                </a:solidFill>
                <a:latin typeface="Montserrat"/>
              </a:rPr>
              <a:t>, piano </a:t>
            </a:r>
            <a:r>
              <a:rPr lang="it-IT" sz="1400">
                <a:solidFill>
                  <a:schemeClr val="tx1"/>
                </a:solidFill>
                <a:latin typeface="Montserrat"/>
              </a:rPr>
              <a:t>e numero di</a:t>
            </a:r>
            <a:r>
              <a:rPr lang="it-IT" sz="1400" dirty="0">
                <a:solidFill>
                  <a:schemeClr val="tx1"/>
                </a:solidFill>
                <a:latin typeface="Montserrat"/>
              </a:rPr>
              <a:t>  emergenza;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solidFill>
                  <a:schemeClr val="tx1"/>
                </a:solidFill>
                <a:latin typeface="Montserrat"/>
              </a:rPr>
              <a:t>Indicazione di rischi e pericoli </a:t>
            </a:r>
            <a:r>
              <a:rPr lang="it-IT" sz="1400" dirty="0">
                <a:solidFill>
                  <a:schemeClr val="tx1"/>
                </a:solidFill>
                <a:latin typeface="Montserrat"/>
              </a:rPr>
              <a:t>connessi all’attività lavorativa e all’ambiente di lavoro</a:t>
            </a:r>
            <a:r>
              <a:rPr lang="it-IT" sz="1400">
                <a:solidFill>
                  <a:schemeClr val="tx1"/>
                </a:solidFill>
                <a:latin typeface="Montserra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dirty="0">
                <a:solidFill>
                  <a:schemeClr val="tx1"/>
                </a:solidFill>
                <a:latin typeface="Montserrat"/>
              </a:rPr>
              <a:t>Cenni di</a:t>
            </a:r>
            <a:r>
              <a:rPr lang="it-IT" sz="1400" b="1" dirty="0">
                <a:solidFill>
                  <a:schemeClr val="tx1"/>
                </a:solidFill>
                <a:latin typeface="Montserrat"/>
              </a:rPr>
              <a:t> guida sicura e difensiva</a:t>
            </a:r>
            <a:r>
              <a:rPr lang="it-IT" sz="1400" b="1">
                <a:solidFill>
                  <a:schemeClr val="tx1"/>
                </a:solidFill>
                <a:latin typeface="Montserrat"/>
              </a:rPr>
              <a:t>.</a:t>
            </a:r>
            <a:r>
              <a:rPr lang="it-IT" sz="1400" b="1" dirty="0">
                <a:solidFill>
                  <a:schemeClr val="tx1"/>
                </a:solidFill>
                <a:latin typeface="Montserrat"/>
              </a:rPr>
              <a:t> </a:t>
            </a:r>
            <a:endParaRPr lang="it-IT" sz="1400" b="1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6B8752-F5E5-CB63-CA7F-CB5FCA1F9D1B}"/>
              </a:ext>
            </a:extLst>
          </p:cNvPr>
          <p:cNvSpPr/>
          <p:nvPr/>
        </p:nvSpPr>
        <p:spPr>
          <a:xfrm>
            <a:off x="6086443" y="2136871"/>
            <a:ext cx="6426399" cy="349392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u="sng" dirty="0">
                <a:solidFill>
                  <a:schemeClr val="tx1"/>
                </a:solidFill>
                <a:latin typeface="Montserrat"/>
              </a:rPr>
              <a:t>Contenuti: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b="1" u="sng" dirty="0">
              <a:solidFill>
                <a:schemeClr val="tx1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Codice della strada;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Tecniche di osservazione, percezione e reazione;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Postazione di guida e sistemi di controllo;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Tecniche di frenata e sterzata;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Aderenza, trasferimento di carico, sotto e sovrasterzo </a:t>
            </a:r>
            <a:endParaRPr lang="en-US" sz="1500" dirty="0">
              <a:solidFill>
                <a:srgbClr val="FFFFFF"/>
              </a:solidFill>
              <a:latin typeface="Montserra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Stile di guida in relazione all’alimentazione della vettura;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Slalom deconcentrato con utilizzo del telefono;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Controllo della sbandata;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Utilizzo dell’auto elettrica;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FFFFFF"/>
                </a:solidFill>
                <a:latin typeface="Montserrat"/>
              </a:rPr>
              <a:t>Guida Eco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500" dirty="0" err="1">
                <a:solidFill>
                  <a:srgbClr val="FFFFFF"/>
                </a:solidFill>
                <a:latin typeface="Montserrat"/>
              </a:rPr>
              <a:t>Acquaplanning</a:t>
            </a:r>
            <a:r>
              <a:rPr lang="it-IT" sz="1500" dirty="0">
                <a:solidFill>
                  <a:srgbClr val="FFFFFF"/>
                </a:solidFill>
                <a:latin typeface="Montserrat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45F9C-A2F9-E8BD-E798-718727B94AA7}"/>
              </a:ext>
            </a:extLst>
          </p:cNvPr>
          <p:cNvSpPr/>
          <p:nvPr/>
        </p:nvSpPr>
        <p:spPr>
          <a:xfrm>
            <a:off x="507120" y="3964949"/>
            <a:ext cx="5538167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AC292D8-4B86-1B1A-CC4F-B2B810FD4901}"/>
              </a:ext>
            </a:extLst>
          </p:cNvPr>
          <p:cNvSpPr/>
          <p:nvPr/>
        </p:nvSpPr>
        <p:spPr>
          <a:xfrm>
            <a:off x="3099361" y="4471593"/>
            <a:ext cx="353683" cy="33260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F2656F-8F64-7A69-7FBC-7B751A0C7614}"/>
              </a:ext>
            </a:extLst>
          </p:cNvPr>
          <p:cNvSpPr txBox="1"/>
          <p:nvPr/>
        </p:nvSpPr>
        <p:spPr>
          <a:xfrm>
            <a:off x="553861" y="3958802"/>
            <a:ext cx="545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/>
              <a:t>Redazione e condivisione di </a:t>
            </a:r>
            <a:r>
              <a:rPr lang="it-IT" sz="1400" b="1"/>
              <a:t>due estratti </a:t>
            </a:r>
            <a:r>
              <a:rPr lang="it-IT" sz="1400"/>
              <a:t>rispettivamente del</a:t>
            </a:r>
            <a:r>
              <a:rPr lang="it-IT" sz="1400" b="1"/>
              <a:t> DVR Salute e Sicurezza</a:t>
            </a:r>
            <a:r>
              <a:rPr lang="it-IT" sz="1400"/>
              <a:t> e </a:t>
            </a:r>
            <a:r>
              <a:rPr lang="it-IT" sz="1400" b="1"/>
              <a:t>DVR Ambientale</a:t>
            </a:r>
            <a:endParaRPr lang="it-IT" sz="1400"/>
          </a:p>
        </p:txBody>
      </p:sp>
      <p:pic>
        <p:nvPicPr>
          <p:cNvPr id="26" name="Picture 25" descr="A car driving on a wet road&#10;&#10;AI-generated content may be incorrect.">
            <a:extLst>
              <a:ext uri="{FF2B5EF4-FFF2-40B4-BE49-F238E27FC236}">
                <a16:creationId xmlns:a16="http://schemas.microsoft.com/office/drawing/2014/main" id="{18D3E891-D68F-3F33-CE46-12D0C290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620" r="17091" b="22676"/>
          <a:stretch/>
        </p:blipFill>
        <p:spPr>
          <a:xfrm>
            <a:off x="9014321" y="5448908"/>
            <a:ext cx="2759625" cy="1035575"/>
          </a:xfrm>
          <a:prstGeom prst="rect">
            <a:avLst/>
          </a:prstGeom>
        </p:spPr>
      </p:pic>
      <p:pic>
        <p:nvPicPr>
          <p:cNvPr id="28" name="Picture 27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9AC91CDA-7A67-2914-A287-1BB3E9CF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5" t="21041" r="35839" b="34646"/>
          <a:stretch/>
        </p:blipFill>
        <p:spPr>
          <a:xfrm>
            <a:off x="6540500" y="5447188"/>
            <a:ext cx="2600047" cy="103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7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8BDD29-6F20-2CC6-E5A7-3985BB87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14" y="217017"/>
            <a:ext cx="9554299" cy="814941"/>
          </a:xfrm>
        </p:spPr>
        <p:txBody>
          <a:bodyPr anchor="ctr"/>
          <a:lstStyle/>
          <a:p>
            <a:r>
              <a:rPr lang="it-IT"/>
              <a:t>Prevenzione</a:t>
            </a:r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E1A8486-0CCD-E9EF-039E-09F410BFB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07370"/>
              </p:ext>
            </p:extLst>
          </p:nvPr>
        </p:nvGraphicFramePr>
        <p:xfrm>
          <a:off x="290983" y="2088942"/>
          <a:ext cx="5881065" cy="377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13">
                  <a:extLst>
                    <a:ext uri="{9D8B030D-6E8A-4147-A177-3AD203B41FA5}">
                      <a16:colId xmlns:a16="http://schemas.microsoft.com/office/drawing/2014/main" val="459019857"/>
                    </a:ext>
                  </a:extLst>
                </a:gridCol>
                <a:gridCol w="1121532">
                  <a:extLst>
                    <a:ext uri="{9D8B030D-6E8A-4147-A177-3AD203B41FA5}">
                      <a16:colId xmlns:a16="http://schemas.microsoft.com/office/drawing/2014/main" val="3660224138"/>
                    </a:ext>
                  </a:extLst>
                </a:gridCol>
                <a:gridCol w="1230894">
                  <a:extLst>
                    <a:ext uri="{9D8B030D-6E8A-4147-A177-3AD203B41FA5}">
                      <a16:colId xmlns:a16="http://schemas.microsoft.com/office/drawing/2014/main" val="3976946100"/>
                    </a:ext>
                  </a:extLst>
                </a:gridCol>
                <a:gridCol w="1176213">
                  <a:extLst>
                    <a:ext uri="{9D8B030D-6E8A-4147-A177-3AD203B41FA5}">
                      <a16:colId xmlns:a16="http://schemas.microsoft.com/office/drawing/2014/main" val="3478994949"/>
                    </a:ext>
                  </a:extLst>
                </a:gridCol>
                <a:gridCol w="1176213">
                  <a:extLst>
                    <a:ext uri="{9D8B030D-6E8A-4147-A177-3AD203B41FA5}">
                      <a16:colId xmlns:a16="http://schemas.microsoft.com/office/drawing/2014/main" val="3939464793"/>
                    </a:ext>
                  </a:extLst>
                </a:gridCol>
              </a:tblGrid>
              <a:tr h="551140"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DPI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Benefit car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Job car 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Scooter </a:t>
                      </a:r>
                      <a:endParaRPr 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03030"/>
                  </a:ext>
                </a:extLst>
              </a:tr>
              <a:tr h="353372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Estintore 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1724"/>
                  </a:ext>
                </a:extLst>
              </a:tr>
              <a:tr h="397543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2 gilet alta visibilità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23696"/>
                  </a:ext>
                </a:extLst>
              </a:tr>
              <a:tr h="397543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Kit di primo soccorso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78507"/>
                  </a:ext>
                </a:extLst>
              </a:tr>
              <a:tr h="397543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Guanti anti taglio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5620"/>
                  </a:ext>
                </a:extLst>
              </a:tr>
              <a:tr h="529942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Taglierino con lama retrattile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51162"/>
                  </a:ext>
                </a:extLst>
              </a:tr>
              <a:tr h="353372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Scaletta </a:t>
                      </a:r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2320"/>
                  </a:ext>
                </a:extLst>
              </a:tr>
              <a:tr h="497906">
                <a:tc>
                  <a:txBody>
                    <a:bodyPr/>
                    <a:lstStyle/>
                    <a:p>
                      <a:pPr algn="ctr"/>
                      <a:r>
                        <a:rPr lang="it-IT" sz="1050"/>
                        <a:t>Casco, guanti e giacca con </a:t>
                      </a:r>
                      <a:r>
                        <a:rPr lang="it-IT" sz="1050" b="1"/>
                        <a:t>protezione della schiena</a:t>
                      </a:r>
                      <a:endParaRPr lang="en-US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>
                          <a:solidFill>
                            <a:srgbClr val="00B050"/>
                          </a:solidFill>
                        </a:rPr>
                        <a:t>V</a:t>
                      </a: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52852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F608757-42DD-55EE-B8C8-6BB0E0F3BA90}"/>
              </a:ext>
            </a:extLst>
          </p:cNvPr>
          <p:cNvGrpSpPr/>
          <p:nvPr/>
        </p:nvGrpSpPr>
        <p:grpSpPr>
          <a:xfrm>
            <a:off x="4997810" y="2676189"/>
            <a:ext cx="1131354" cy="3094008"/>
            <a:chOff x="5277015" y="3352908"/>
            <a:chExt cx="1131354" cy="3094008"/>
          </a:xfrm>
        </p:grpSpPr>
        <p:pic>
          <p:nvPicPr>
            <p:cNvPr id="29" name="Picture 14">
              <a:extLst>
                <a:ext uri="{FF2B5EF4-FFF2-40B4-BE49-F238E27FC236}">
                  <a16:creationId xmlns:a16="http://schemas.microsoft.com/office/drawing/2014/main" id="{38A82D0F-A328-3146-9191-91ACA67AD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015" y="5873835"/>
              <a:ext cx="340770" cy="45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 descr="Giacca Nautilus">
              <a:extLst>
                <a:ext uri="{FF2B5EF4-FFF2-40B4-BE49-F238E27FC236}">
                  <a16:creationId xmlns:a16="http://schemas.microsoft.com/office/drawing/2014/main" id="{83784B36-E3AF-4A6E-021E-97D354A6D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41" t="3809" r="11523" b="2174"/>
            <a:stretch>
              <a:fillRect/>
            </a:stretch>
          </p:blipFill>
          <p:spPr bwMode="auto">
            <a:xfrm>
              <a:off x="5771695" y="5873835"/>
              <a:ext cx="636674" cy="57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1" name="Object 8">
              <a:extLst>
                <a:ext uri="{FF2B5EF4-FFF2-40B4-BE49-F238E27FC236}">
                  <a16:creationId xmlns:a16="http://schemas.microsoft.com/office/drawing/2014/main" id="{4EF13A1E-1D3A-146B-E459-DC3E9BBC1C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6258250"/>
                </p:ext>
              </p:extLst>
            </p:nvPr>
          </p:nvGraphicFramePr>
          <p:xfrm>
            <a:off x="5608076" y="6127399"/>
            <a:ext cx="408369" cy="283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6276190" imgH="5792008" progId="Paint.Picture">
                    <p:embed/>
                  </p:oleObj>
                </mc:Choice>
                <mc:Fallback>
                  <p:oleObj name="Bitmap Image" r:id="rId4" imgW="6276190" imgH="5792008" progId="Paint.Picture">
                    <p:embed/>
                    <p:pic>
                      <p:nvPicPr>
                        <p:cNvPr id="31" name="Object 8">
                          <a:extLst>
                            <a:ext uri="{FF2B5EF4-FFF2-40B4-BE49-F238E27FC236}">
                              <a16:creationId xmlns:a16="http://schemas.microsoft.com/office/drawing/2014/main" id="{4EF13A1E-1D3A-146B-E459-DC3E9BBC1C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8076" y="6127399"/>
                          <a:ext cx="408369" cy="283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3" name="Picture 20">
              <a:extLst>
                <a:ext uri="{FF2B5EF4-FFF2-40B4-BE49-F238E27FC236}">
                  <a16:creationId xmlns:a16="http://schemas.microsoft.com/office/drawing/2014/main" id="{240BE9C5-5B9D-12FC-2129-3E062BC4B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t="12032" r="23705" b="4401"/>
            <a:stretch>
              <a:fillRect/>
            </a:stretch>
          </p:blipFill>
          <p:spPr bwMode="auto">
            <a:xfrm>
              <a:off x="5505351" y="3352908"/>
              <a:ext cx="734544" cy="32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>
              <a:extLst>
                <a:ext uri="{FF2B5EF4-FFF2-40B4-BE49-F238E27FC236}">
                  <a16:creationId xmlns:a16="http://schemas.microsoft.com/office/drawing/2014/main" id="{B1E922F9-2A24-A9C8-1E5F-DF9A56141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3"/>
            <a:stretch>
              <a:fillRect/>
            </a:stretch>
          </p:blipFill>
          <p:spPr bwMode="auto">
            <a:xfrm>
              <a:off x="5505351" y="4157169"/>
              <a:ext cx="734545" cy="37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 descr="Descrizione: Guanto in poliuretano (spedizione gratuita)">
              <a:extLst>
                <a:ext uri="{FF2B5EF4-FFF2-40B4-BE49-F238E27FC236}">
                  <a16:creationId xmlns:a16="http://schemas.microsoft.com/office/drawing/2014/main" id="{2F21718A-B813-5ECC-CEDE-98DD99D66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70307" y="4496643"/>
              <a:ext cx="405214" cy="48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id="{709FC083-1090-7219-9957-49BFF8BAF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693" y="5479288"/>
              <a:ext cx="308496" cy="33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22A4DFF-BA7A-3C6C-DC84-604AFDCD8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92577" y="3712322"/>
              <a:ext cx="279118" cy="37783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A96C9BA-7108-3EB3-56D7-14027380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60777" y="3735876"/>
              <a:ext cx="279118" cy="37783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34552C-EDDE-CC30-1DA2-0811590F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97536" y="5078232"/>
              <a:ext cx="950174" cy="28457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595F84-807B-EFEA-837E-3E51279B407F}"/>
                </a:ext>
              </a:extLst>
            </p:cNvPr>
            <p:cNvSpPr txBox="1"/>
            <p:nvPr/>
          </p:nvSpPr>
          <p:spPr>
            <a:xfrm>
              <a:off x="6113693" y="5174798"/>
              <a:ext cx="121920" cy="4571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9E385DF-27C5-4C28-FB30-8F3043A24444}"/>
              </a:ext>
            </a:extLst>
          </p:cNvPr>
          <p:cNvSpPr/>
          <p:nvPr/>
        </p:nvSpPr>
        <p:spPr>
          <a:xfrm>
            <a:off x="290983" y="1174555"/>
            <a:ext cx="5881066" cy="787753"/>
          </a:xfrm>
          <a:prstGeom prst="flowChartAlternateProces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DISPOSITIVI DI PROTEZIONE INDIVIDUALE</a:t>
            </a:r>
            <a:br>
              <a:rPr lang="it-IT" b="1"/>
            </a:br>
            <a:r>
              <a:rPr lang="it-IT" sz="1600"/>
              <a:t>specifici a seconda della mansione con un focus specifico sui driver</a:t>
            </a:r>
            <a:endParaRPr lang="it-IT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7322552-45BD-56D4-D0B3-CCF715543094}"/>
              </a:ext>
            </a:extLst>
          </p:cNvPr>
          <p:cNvSpPr/>
          <p:nvPr/>
        </p:nvSpPr>
        <p:spPr>
          <a:xfrm>
            <a:off x="6271265" y="1187768"/>
            <a:ext cx="5730235" cy="787753"/>
          </a:xfrm>
          <a:prstGeom prst="flowChartAlternateProces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FOCUS ADDIZIONALE PER </a:t>
            </a:r>
            <a:br>
              <a:rPr lang="it-IT" b="1"/>
            </a:br>
            <a:r>
              <a:rPr lang="it-IT" b="1"/>
              <a:t>DRIVER DI JOB CAR</a:t>
            </a: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91508-0A08-EEC7-A69E-1E42AA4EE040}"/>
              </a:ext>
            </a:extLst>
          </p:cNvPr>
          <p:cNvSpPr/>
          <p:nvPr/>
        </p:nvSpPr>
        <p:spPr>
          <a:xfrm>
            <a:off x="6271265" y="2088942"/>
            <a:ext cx="5730236" cy="37785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DA537-7453-FA97-488F-B5439D7BEF5C}"/>
              </a:ext>
            </a:extLst>
          </p:cNvPr>
          <p:cNvSpPr txBox="1"/>
          <p:nvPr/>
        </p:nvSpPr>
        <p:spPr>
          <a:xfrm>
            <a:off x="6303919" y="2575672"/>
            <a:ext cx="56649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2000" b="1">
                <a:solidFill>
                  <a:srgbClr val="FFFFFF"/>
                </a:solidFill>
                <a:latin typeface="Montserrat"/>
              </a:rPr>
              <a:t>Controllo dei punti patente semestrale. </a:t>
            </a:r>
            <a:r>
              <a:rPr lang="it-IT" sz="1800">
                <a:solidFill>
                  <a:srgbClr val="FFFFFF"/>
                </a:solidFill>
                <a:latin typeface="Montserrat"/>
              </a:rPr>
              <a:t>In caso di punti inferiori  15, viene inviata una comunicazione di sensibilizzazione al drivers al fine di rispettare il codice della strada ed evitare altre decurtazioni. </a:t>
            </a:r>
            <a:br>
              <a:rPr lang="it-IT" sz="1800">
                <a:solidFill>
                  <a:srgbClr val="FFFFFF"/>
                </a:solidFill>
                <a:latin typeface="Montserrat"/>
              </a:rPr>
            </a:br>
            <a:endParaRPr lang="it-IT" sz="1800" u="sng">
              <a:solidFill>
                <a:srgbClr val="FFFFFF"/>
              </a:solidFill>
              <a:latin typeface="Montserrat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b="1">
                <a:solidFill>
                  <a:srgbClr val="FFFFFF"/>
                </a:solidFill>
                <a:latin typeface="Montserrat"/>
              </a:rPr>
              <a:t>Affiancamento alla guida </a:t>
            </a:r>
            <a:r>
              <a:rPr lang="it-IT">
                <a:solidFill>
                  <a:srgbClr val="FFFFFF"/>
                </a:solidFill>
                <a:latin typeface="Montserrat"/>
              </a:rPr>
              <a:t>da parte dell’ area manager  per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valutare lo stile di guida e l’utilizzo corretto di tutti i DPI. </a:t>
            </a:r>
            <a:endParaRPr lang="it-IT">
              <a:solidFill>
                <a:srgbClr val="FFFFFF"/>
              </a:solidFill>
              <a:latin typeface="Montserrat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89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EC4CB2-F9E1-43B2-A15F-2AC2E48F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62" y="86401"/>
            <a:ext cx="8734274" cy="495544"/>
          </a:xfrm>
        </p:spPr>
        <p:txBody>
          <a:bodyPr/>
          <a:lstStyle/>
          <a:p>
            <a:r>
              <a:rPr lang="en-GB"/>
              <a:t> </a:t>
            </a:r>
            <a:r>
              <a:rPr lang="it-IT"/>
              <a:t>Monitoraggio </a:t>
            </a: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FA36B-1B8C-798F-46AA-863D2454487E}"/>
              </a:ext>
            </a:extLst>
          </p:cNvPr>
          <p:cNvSpPr/>
          <p:nvPr/>
        </p:nvSpPr>
        <p:spPr>
          <a:xfrm>
            <a:off x="301279" y="4944132"/>
            <a:ext cx="4911738" cy="1613081"/>
          </a:xfrm>
          <a:prstGeom prst="roundRect">
            <a:avLst/>
          </a:prstGeom>
          <a:noFill/>
          <a:ln w="38100">
            <a:solidFill>
              <a:srgbClr val="00B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Per «near miss» </a:t>
            </a: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i intende un</a:t>
            </a: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evento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accidental</a:t>
            </a: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che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avrebbe potuto provocare un danno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alla persona coinvolta e che, solo per una circostanza fortuita,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non ha prodotto conseguenze.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CD0C81-5167-B98F-4085-47BD0FDE5997}"/>
              </a:ext>
            </a:extLst>
          </p:cNvPr>
          <p:cNvSpPr/>
          <p:nvPr/>
        </p:nvSpPr>
        <p:spPr>
          <a:xfrm>
            <a:off x="257971" y="1318824"/>
            <a:ext cx="5779412" cy="2655343"/>
          </a:xfrm>
          <a:prstGeom prst="roundRect">
            <a:avLst/>
          </a:prstGeom>
          <a:noFill/>
          <a:ln w="38100">
            <a:solidFill>
              <a:srgbClr val="50A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 sz="1400">
              <a:solidFill>
                <a:srgbClr val="FFFFFF"/>
              </a:solidFill>
              <a:latin typeface="Montserrat"/>
              <a:cs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t-IT" sz="16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E4A28C-395C-CBB3-A1C4-C751C5FB437C}"/>
              </a:ext>
            </a:extLst>
          </p:cNvPr>
          <p:cNvSpPr/>
          <p:nvPr/>
        </p:nvSpPr>
        <p:spPr>
          <a:xfrm>
            <a:off x="6154619" y="1348092"/>
            <a:ext cx="5886936" cy="2657726"/>
          </a:xfrm>
          <a:prstGeom prst="roundRect">
            <a:avLst/>
          </a:prstGeom>
          <a:noFill/>
          <a:ln w="38100">
            <a:solidFill>
              <a:srgbClr val="E72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Comitato direttivo interno incaricato di discutere, gestire e coordinare le attività connesse alle questioni ambientali e di salute e sicurezza </a:t>
            </a:r>
            <a:r>
              <a:rPr lang="it-IT" sz="1400" b="1" dirty="0">
                <a:solidFill>
                  <a:srgbClr val="FFFFFF"/>
                </a:solidFill>
                <a:latin typeface="Montserrat"/>
                <a:cs typeface="Arial"/>
              </a:rPr>
              <a:t>con potere decisionale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400" dirty="0">
              <a:solidFill>
                <a:srgbClr val="FFFFFF"/>
              </a:solidFill>
              <a:latin typeface="Montserrat"/>
              <a:cs typeface="Arial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Riunione indetta </a:t>
            </a:r>
            <a:r>
              <a:rPr lang="it-IT" sz="1400" b="1" dirty="0">
                <a:solidFill>
                  <a:schemeClr val="accent6"/>
                </a:solidFill>
                <a:latin typeface="Montserrat"/>
                <a:cs typeface="Arial"/>
              </a:rPr>
              <a:t>3 volte all’anno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Composto dai manager di riferimento del dipartimento </a:t>
            </a:r>
            <a:r>
              <a:rPr lang="it-IT" sz="1400" b="1" dirty="0">
                <a:solidFill>
                  <a:srgbClr val="FFFFFF"/>
                </a:solidFill>
                <a:latin typeface="Montserrat"/>
                <a:cs typeface="Arial"/>
              </a:rPr>
              <a:t>HR, EHS, Supply chain, Legal, Trade, Procurement, Marketing e Security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it-IT" sz="1400" b="1" dirty="0">
              <a:solidFill>
                <a:srgbClr val="FFFFFF"/>
              </a:solidFill>
              <a:latin typeface="Montserrat"/>
              <a:cs typeface="Arial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Revisione policy EHS ed andamento della formazione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Analisi di near misses, incidenti e sorveglianza sanitaria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400" dirty="0">
                <a:solidFill>
                  <a:srgbClr val="FFFFFF"/>
                </a:solidFill>
                <a:latin typeface="Montserrat"/>
                <a:cs typeface="Arial"/>
              </a:rPr>
              <a:t>Analisi delle consumi (building/flotta) </a:t>
            </a:r>
          </a:p>
          <a:p>
            <a:pPr algn="ctr">
              <a:defRPr/>
            </a:pPr>
            <a:endParaRPr lang="it-IT" sz="1600" b="1" u="sng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C9442F-3C54-BB5F-4408-36EC98187C30}"/>
              </a:ext>
            </a:extLst>
          </p:cNvPr>
          <p:cNvSpPr/>
          <p:nvPr/>
        </p:nvSpPr>
        <p:spPr>
          <a:xfrm>
            <a:off x="10276488" y="91184"/>
            <a:ext cx="1830884" cy="883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0344B-19D6-E533-DB02-0725A9C96DF3}"/>
              </a:ext>
            </a:extLst>
          </p:cNvPr>
          <p:cNvSpPr txBox="1"/>
          <p:nvPr/>
        </p:nvSpPr>
        <p:spPr>
          <a:xfrm>
            <a:off x="225821" y="4065750"/>
            <a:ext cx="115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Monitoraggio si estende oltre agli incidenti ed incidenti in itinere, con procedura dedicata per analisi su base mensile dei </a:t>
            </a:r>
            <a:r>
              <a:rPr lang="it-IT" b="1" dirty="0">
                <a:solidFill>
                  <a:schemeClr val="accent6"/>
                </a:solidFill>
              </a:rPr>
              <a:t>«Near Miss»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8786A3B9-876F-27AE-3B6F-59802CC7128B}"/>
              </a:ext>
            </a:extLst>
          </p:cNvPr>
          <p:cNvSpPr/>
          <p:nvPr/>
        </p:nvSpPr>
        <p:spPr>
          <a:xfrm>
            <a:off x="309804" y="4732628"/>
            <a:ext cx="4924438" cy="51335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66BB59-CA27-2B89-4D08-5A156DD60669}"/>
              </a:ext>
            </a:extLst>
          </p:cNvPr>
          <p:cNvSpPr/>
          <p:nvPr/>
        </p:nvSpPr>
        <p:spPr>
          <a:xfrm>
            <a:off x="5359171" y="4973173"/>
            <a:ext cx="6493888" cy="1584040"/>
          </a:xfrm>
          <a:prstGeom prst="roundRect">
            <a:avLst/>
          </a:prstGeom>
          <a:noFill/>
          <a:ln w="38100">
            <a:solidFill>
              <a:srgbClr val="00B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Segnalazione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da parte dei dipendenti dei «</a:t>
            </a:r>
            <a:r>
              <a:rPr lang="it-IT" sz="1400" err="1">
                <a:solidFill>
                  <a:srgbClr val="FFFFFF"/>
                </a:solidFill>
                <a:latin typeface="Montserrat"/>
                <a:cs typeface="Arial"/>
              </a:rPr>
              <a:t>Near</a:t>
            </a:r>
            <a:r>
              <a:rPr lang="it-IT" sz="1400">
                <a:solidFill>
                  <a:srgbClr val="FFFFFF"/>
                </a:solidFill>
                <a:latin typeface="Montserrat"/>
                <a:cs typeface="Arial"/>
              </a:rPr>
              <a:t> Miss» + </a:t>
            </a:r>
            <a:r>
              <a:rPr lang="it-IT" sz="1400" b="1">
                <a:solidFill>
                  <a:srgbClr val="FFFFFF"/>
                </a:solidFill>
                <a:latin typeface="Montserrat"/>
                <a:cs typeface="Arial"/>
              </a:rPr>
              <a:t>estrazione</a:t>
            </a:r>
            <a:r>
              <a:rPr lang="it-IT" sz="1400">
                <a:solidFill>
                  <a:srgbClr val="FFFFFF"/>
                </a:solidFill>
                <a:latin typeface="Montserrat"/>
                <a:cs typeface="Arial"/>
              </a:rPr>
              <a:t> dei sinistri dalla piattaforma gestione flotta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b="1">
                <a:solidFill>
                  <a:srgbClr val="FFFFFF"/>
                </a:solidFill>
                <a:latin typeface="Montserrat"/>
                <a:cs typeface="Arial"/>
              </a:rPr>
              <a:t>Intervista </a:t>
            </a:r>
            <a:r>
              <a:rPr lang="it-IT" sz="1400">
                <a:solidFill>
                  <a:srgbClr val="FFFFFF"/>
                </a:solidFill>
                <a:latin typeface="Montserrat"/>
                <a:cs typeface="Arial"/>
              </a:rPr>
              <a:t>per comprendere la dinamica di ogni sinistro e segnalazione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Piano di azione individuale </a:t>
            </a:r>
            <a:r>
              <a:rPr kumimoji="0" lang="it-IT" sz="14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in base alle evidenze raccolte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b="1">
                <a:solidFill>
                  <a:srgbClr val="FFFFFF"/>
                </a:solidFill>
                <a:latin typeface="Montserrat"/>
                <a:cs typeface="Arial"/>
              </a:rPr>
              <a:t>Attività di sensibilizzazione </a:t>
            </a:r>
            <a:r>
              <a:rPr lang="it-IT" sz="1400">
                <a:solidFill>
                  <a:srgbClr val="FFFFFF"/>
                </a:solidFill>
                <a:latin typeface="Montserrat"/>
                <a:cs typeface="Arial"/>
              </a:rPr>
              <a:t>a tutta l’organizzazione</a:t>
            </a:r>
            <a:endParaRPr kumimoji="0" lang="it-IT" sz="2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18773BF-0A55-3178-AD38-D6875ECA3454}"/>
              </a:ext>
            </a:extLst>
          </p:cNvPr>
          <p:cNvSpPr/>
          <p:nvPr/>
        </p:nvSpPr>
        <p:spPr>
          <a:xfrm>
            <a:off x="5356701" y="4687455"/>
            <a:ext cx="6578692" cy="51335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F2C1B2-147B-E79D-EBB5-786259654D4D}"/>
              </a:ext>
            </a:extLst>
          </p:cNvPr>
          <p:cNvSpPr/>
          <p:nvPr/>
        </p:nvSpPr>
        <p:spPr>
          <a:xfrm>
            <a:off x="190448" y="507031"/>
            <a:ext cx="11851107" cy="306965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/>
              <a:t>SISTEMI DI MONITORAGGIO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4172D7-7576-E1F8-E146-A34AE79376D5}"/>
              </a:ext>
            </a:extLst>
          </p:cNvPr>
          <p:cNvSpPr/>
          <p:nvPr/>
        </p:nvSpPr>
        <p:spPr>
          <a:xfrm>
            <a:off x="257971" y="950145"/>
            <a:ext cx="5755184" cy="457144"/>
          </a:xfrm>
          <a:prstGeom prst="roundRect">
            <a:avLst>
              <a:gd name="adj" fmla="val 1819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Riunione periodica (</a:t>
            </a:r>
            <a:r>
              <a:rPr kumimoji="0" lang="it-IT" sz="20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D.Lgs</a:t>
            </a:r>
            <a:r>
              <a:rPr kumimoji="0" lang="it-IT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81/08)</a:t>
            </a:r>
            <a:endParaRPr lang="it-IT" sz="1800" b="1" u="sng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DC5A88-FB8C-B0E7-6572-ADD9CE2042F9}"/>
              </a:ext>
            </a:extLst>
          </p:cNvPr>
          <p:cNvSpPr/>
          <p:nvPr/>
        </p:nvSpPr>
        <p:spPr>
          <a:xfrm>
            <a:off x="6190089" y="910470"/>
            <a:ext cx="5810413" cy="502378"/>
          </a:xfrm>
          <a:prstGeom prst="roundRect">
            <a:avLst>
              <a:gd name="adj" fmla="val 181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Steering Committee</a:t>
            </a:r>
            <a:endParaRPr lang="it-IT" sz="1800" b="1" u="sng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2C5244-0C97-D61C-A3AC-2AEC534CF842}"/>
              </a:ext>
            </a:extLst>
          </p:cNvPr>
          <p:cNvSpPr txBox="1"/>
          <p:nvPr/>
        </p:nvSpPr>
        <p:spPr>
          <a:xfrm>
            <a:off x="458351" y="1318824"/>
            <a:ext cx="5731738" cy="26967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1400" b="1" dirty="0">
                <a:solidFill>
                  <a:srgbClr val="FFFFFF"/>
                </a:solidFill>
                <a:latin typeface="Montserrat"/>
                <a:cs typeface="Arial"/>
              </a:rPr>
              <a:t>Indetta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2 volte all’anno</a:t>
            </a:r>
            <a:br>
              <a:rPr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cs typeface="Arial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(una in più rispetto alle disposizioni di legge)</a:t>
            </a:r>
            <a:br>
              <a:rPr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cs typeface="Arial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Partecipazione del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datore di lavoro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,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medico competente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,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RLS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 ed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RSPP</a:t>
            </a:r>
            <a:br>
              <a:rPr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cs typeface="Arial"/>
              </a:rPr>
            </a:b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Revisione del DVR in base all’evoluzione del business</a:t>
            </a:r>
            <a:br>
              <a:rPr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Monitoraggio di infortuni, malattie professionali, sorveglianza sanitaria, programmi di informazione e formazione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54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DA5A31-91F2-A20A-5442-37E818734831}"/>
              </a:ext>
            </a:extLst>
          </p:cNvPr>
          <p:cNvSpPr/>
          <p:nvPr/>
        </p:nvSpPr>
        <p:spPr>
          <a:xfrm>
            <a:off x="9982200" y="0"/>
            <a:ext cx="2138680" cy="922820"/>
          </a:xfrm>
          <a:prstGeom prst="rect">
            <a:avLst/>
          </a:prstGeom>
          <a:solidFill>
            <a:srgbClr val="0E2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60A421-865E-160D-E897-DEE47C83FB35}"/>
              </a:ext>
            </a:extLst>
          </p:cNvPr>
          <p:cNvSpPr/>
          <p:nvPr/>
        </p:nvSpPr>
        <p:spPr>
          <a:xfrm>
            <a:off x="8521370" y="673063"/>
            <a:ext cx="3599510" cy="6146323"/>
          </a:xfrm>
          <a:prstGeom prst="roundRect">
            <a:avLst>
              <a:gd name="adj" fmla="val 5643"/>
            </a:avLst>
          </a:prstGeom>
          <a:solidFill>
            <a:srgbClr val="002060"/>
          </a:solidFill>
          <a:ln w="38100">
            <a:solidFill>
              <a:srgbClr val="50A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6DE9A5DE-09E7-B05E-F8B7-B3ECF42A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43" y="3262634"/>
            <a:ext cx="1780346" cy="26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49BB3-1BF5-98F5-72F0-403C668ED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04" y="1989592"/>
            <a:ext cx="2963308" cy="1653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9EC4C7-05D7-6A83-F317-0EFF8DC48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31" y="3668805"/>
            <a:ext cx="2940836" cy="1623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7BC28D-0CF4-C6B1-C522-685011C09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51" y="5326815"/>
            <a:ext cx="2963419" cy="1505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EFECB5-E755-9691-0BD6-F7A0572EA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0917" y="3609029"/>
            <a:ext cx="2704759" cy="14761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F54C26-2367-8606-5842-3A5A427BB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294" y="2007088"/>
            <a:ext cx="2870808" cy="15457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D452D0-5DF9-0F5A-CD8B-600C0960D4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4767" y="5154198"/>
            <a:ext cx="2583010" cy="147404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C84E6FB8-9A77-A0D3-5DE7-2A8A11E4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068" y="2007088"/>
            <a:ext cx="1616398" cy="249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9626576-2037-C9F2-BBEC-BE61BCBC803D}"/>
              </a:ext>
            </a:extLst>
          </p:cNvPr>
          <p:cNvSpPr/>
          <p:nvPr/>
        </p:nvSpPr>
        <p:spPr>
          <a:xfrm>
            <a:off x="71120" y="690318"/>
            <a:ext cx="3943366" cy="6129068"/>
          </a:xfrm>
          <a:prstGeom prst="roundRect">
            <a:avLst>
              <a:gd name="adj" fmla="val 6385"/>
            </a:avLst>
          </a:prstGeom>
          <a:noFill/>
          <a:ln w="38100">
            <a:solidFill>
              <a:srgbClr val="00B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5D42F62-9F33-1BD4-BA14-9F4F6BE5107F}"/>
              </a:ext>
            </a:extLst>
          </p:cNvPr>
          <p:cNvSpPr/>
          <p:nvPr/>
        </p:nvSpPr>
        <p:spPr>
          <a:xfrm>
            <a:off x="4175611" y="699091"/>
            <a:ext cx="4184634" cy="6120297"/>
          </a:xfrm>
          <a:prstGeom prst="roundRect">
            <a:avLst>
              <a:gd name="adj" fmla="val 6566"/>
            </a:avLst>
          </a:prstGeom>
          <a:noFill/>
          <a:ln w="38100"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A2354A57-198E-6628-A6EF-92BCA46CC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699" y="4087155"/>
            <a:ext cx="1732215" cy="259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32937E-EB31-4D0F-1440-A656DF69013A}"/>
              </a:ext>
            </a:extLst>
          </p:cNvPr>
          <p:cNvSpPr/>
          <p:nvPr/>
        </p:nvSpPr>
        <p:spPr>
          <a:xfrm>
            <a:off x="71120" y="690318"/>
            <a:ext cx="3943366" cy="1232800"/>
          </a:xfrm>
          <a:prstGeom prst="roundRect">
            <a:avLst/>
          </a:prstGeom>
          <a:solidFill>
            <a:srgbClr val="00B1EB"/>
          </a:solidFill>
          <a:ln>
            <a:solidFill>
              <a:srgbClr val="00B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Campagne di comunicazione su tematiche EHS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Comunicazioni legate alle attività di monitoraggio quali Near misses, campagne di sensibilizzazione, cambio gomme, DPI, squadra di emergenza aziendale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1341BC-5336-7CBA-DB64-D4C6D1067207}"/>
              </a:ext>
            </a:extLst>
          </p:cNvPr>
          <p:cNvSpPr/>
          <p:nvPr/>
        </p:nvSpPr>
        <p:spPr>
          <a:xfrm>
            <a:off x="4175611" y="690317"/>
            <a:ext cx="4184634" cy="1232801"/>
          </a:xfrm>
          <a:prstGeom prst="roundRect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Pillole EHS e giornate internazionali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Comunicazioni per giornate internazionali su tematiche EHS,  pillole EHS per sensibilizzare l’importanza della sicurezza e della salute sui luoghi di lavoro </a:t>
            </a:r>
            <a:r>
              <a:rPr lang="it-IT" sz="1200">
                <a:solidFill>
                  <a:srgbClr val="FFFFFF"/>
                </a:solidFill>
                <a:latin typeface="Montserrat"/>
              </a:rPr>
              <a:t>e limitare gli incidenti 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180344-AD50-33B5-4DCC-FB044BE39DFA}"/>
              </a:ext>
            </a:extLst>
          </p:cNvPr>
          <p:cNvSpPr/>
          <p:nvPr/>
        </p:nvSpPr>
        <p:spPr>
          <a:xfrm>
            <a:off x="8521370" y="673063"/>
            <a:ext cx="3599510" cy="1232801"/>
          </a:xfrm>
          <a:prstGeom prst="roundRect">
            <a:avLst>
              <a:gd name="adj" fmla="val 12207"/>
            </a:avLst>
          </a:prstGeom>
          <a:solidFill>
            <a:srgbClr val="50A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Campagne di comunicazione globali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Comunicazioni su vari temi ritenuti importanti dal gruppo BAT a livello globale come  come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slip&amp;trip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gestione dei rifiuti, sostenibilità ambientale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40EF3D9-CB59-F0BD-EE17-1B2FF901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143023"/>
            <a:ext cx="8734274" cy="495544"/>
          </a:xfrm>
        </p:spPr>
        <p:txBody>
          <a:bodyPr/>
          <a:lstStyle/>
          <a:p>
            <a:r>
              <a:rPr lang="en-GB"/>
              <a:t> </a:t>
            </a:r>
            <a:r>
              <a:rPr lang="it-IT"/>
              <a:t>Comunicazioni interne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6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EC4CB2-F9E1-43B2-A15F-2AC2E48F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60" y="72632"/>
            <a:ext cx="10036367" cy="339212"/>
          </a:xfrm>
        </p:spPr>
        <p:txBody>
          <a:bodyPr/>
          <a:lstStyle/>
          <a:p>
            <a:r>
              <a:rPr lang="en-GB"/>
              <a:t> </a:t>
            </a:r>
            <a:r>
              <a:rPr lang="da-DK"/>
              <a:t>Salute a 360 gradi</a:t>
            </a:r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16D3F3-E75D-5B47-421A-5782797A3A09}"/>
              </a:ext>
            </a:extLst>
          </p:cNvPr>
          <p:cNvSpPr/>
          <p:nvPr/>
        </p:nvSpPr>
        <p:spPr>
          <a:xfrm>
            <a:off x="58837" y="1138221"/>
            <a:ext cx="5709928" cy="2583023"/>
          </a:xfrm>
          <a:prstGeom prst="roundRect">
            <a:avLst/>
          </a:prstGeom>
          <a:noFill/>
          <a:ln w="28575">
            <a:solidFill>
              <a:srgbClr val="00B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Donazione sangue</a:t>
            </a:r>
          </a:p>
          <a:p>
            <a:pPr algn="ctr">
              <a:defRPr/>
            </a:pPr>
            <a:r>
              <a:rPr lang="it-IT" sz="1300">
                <a:solidFill>
                  <a:srgbClr val="FFFFFF"/>
                </a:solidFill>
                <a:latin typeface="Montserrat"/>
              </a:rPr>
              <a:t>In collaborazione</a:t>
            </a: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con AB0, ogni anno sono programmate due sessioni per la donazione del sangue in ufficio</a:t>
            </a:r>
          </a:p>
          <a:p>
            <a:pPr algn="ctr">
              <a:defRPr/>
            </a:pPr>
            <a:endParaRPr lang="it-IT" sz="13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5356B-C517-C540-FEB7-7E1FBC3DC051}"/>
              </a:ext>
            </a:extLst>
          </p:cNvPr>
          <p:cNvSpPr/>
          <p:nvPr/>
        </p:nvSpPr>
        <p:spPr>
          <a:xfrm>
            <a:off x="5998029" y="1138221"/>
            <a:ext cx="5952827" cy="2583022"/>
          </a:xfrm>
          <a:prstGeom prst="roundRect">
            <a:avLst/>
          </a:prstGeom>
          <a:noFill/>
          <a:ln w="28575">
            <a:solidFill>
              <a:srgbClr val="E72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Prevenzione del tumore al seno</a:t>
            </a:r>
          </a:p>
          <a:p>
            <a:pPr algn="ctr">
              <a:defRPr/>
            </a:pPr>
            <a:r>
              <a:rPr lang="it-IT" sz="1300">
                <a:solidFill>
                  <a:srgbClr val="FFFFFF"/>
                </a:solidFill>
                <a:latin typeface="Montserrat"/>
              </a:rPr>
              <a:t>S</a:t>
            </a:r>
            <a:r>
              <a:rPr kumimoji="0" lang="it-IT" sz="13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creening</a:t>
            </a: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eseguito nell’infermeria dell’ufficio a tutte le colleghe che hanno aderito al progetto, previsto il rimborso spesa per la visita </a:t>
            </a:r>
            <a:r>
              <a:rPr lang="it-IT" sz="1300">
                <a:solidFill>
                  <a:srgbClr val="FFFFFF"/>
                </a:solidFill>
                <a:latin typeface="Montserrat"/>
              </a:rPr>
              <a:t>del</a:t>
            </a: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le colleghe sul campo</a:t>
            </a:r>
          </a:p>
          <a:p>
            <a:pPr algn="ctr">
              <a:defRPr/>
            </a:pPr>
            <a:endParaRPr lang="it-IT" sz="13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algn="ctr"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33CA5F-5D0D-978F-699B-4A630484BE3B}"/>
              </a:ext>
            </a:extLst>
          </p:cNvPr>
          <p:cNvSpPr/>
          <p:nvPr/>
        </p:nvSpPr>
        <p:spPr>
          <a:xfrm>
            <a:off x="58837" y="3823096"/>
            <a:ext cx="5762450" cy="2816351"/>
          </a:xfrm>
          <a:prstGeom prst="roundRect">
            <a:avLst/>
          </a:prstGeom>
          <a:noFill/>
          <a:ln w="38100">
            <a:solidFill>
              <a:srgbClr val="5A3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Montserrat"/>
              </a:rPr>
              <a:t>Employee Assistance Programme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>
                <a:solidFill>
                  <a:srgbClr val="FFFFFF"/>
                </a:solidFill>
                <a:latin typeface="Montserrat"/>
              </a:rPr>
              <a:t>Accesso anonimo 24h e 7/7 alla piattaforma piattaforma Lyra Wellbeing, fornisce consulenza emotiva e psicologia, per problemi familiari, lavorativi e questioni economico legali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12FE3-158C-3013-2461-6FE2D1A5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66" y="4897335"/>
            <a:ext cx="2812187" cy="15488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07CC1D-A49E-4C19-846A-B7778964C7DB}"/>
              </a:ext>
            </a:extLst>
          </p:cNvPr>
          <p:cNvSpPr/>
          <p:nvPr/>
        </p:nvSpPr>
        <p:spPr>
          <a:xfrm>
            <a:off x="5998029" y="3823096"/>
            <a:ext cx="6082612" cy="2816352"/>
          </a:xfrm>
          <a:prstGeom prst="roundRect">
            <a:avLst/>
          </a:prstGeom>
          <a:noFill/>
          <a:ln w="38100">
            <a:solidFill>
              <a:srgbClr val="EF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>
                <a:solidFill>
                  <a:srgbClr val="FFFFFF"/>
                </a:solidFill>
                <a:latin typeface="Montserrat"/>
              </a:rPr>
              <a:t>Squadra di emergenza aziendale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>
                <a:solidFill>
                  <a:srgbClr val="FFFFFF"/>
                </a:solidFill>
                <a:latin typeface="Montserrat"/>
              </a:rPr>
              <a:t>Il 100% dei membri della squadra di emergenza sono formati nell’utilizzo del defibrillatore, primo soccorso e lotta antincendio.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300">
                <a:solidFill>
                  <a:srgbClr val="FFFFFF"/>
                </a:solidFill>
                <a:latin typeface="Montserrat"/>
              </a:rPr>
              <a:t>Vengono svolte 2 prove di evacuazione all’anno e sono presenti 2 DAE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10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7046DC-88A0-A0B7-A0D7-1A948589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37" y="4988776"/>
            <a:ext cx="2731105" cy="15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1622F8-9C63-6550-F059-67BB3370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71" y="2162692"/>
            <a:ext cx="2931657" cy="12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F479CC73-9DF9-DA45-1CBB-6FD731ED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4" y="2052766"/>
            <a:ext cx="2863996" cy="136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F86B2-C98E-2C26-C119-4AFC99FA7452}"/>
              </a:ext>
            </a:extLst>
          </p:cNvPr>
          <p:cNvSpPr txBox="1"/>
          <p:nvPr/>
        </p:nvSpPr>
        <p:spPr>
          <a:xfrm>
            <a:off x="207544" y="440963"/>
            <a:ext cx="1023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/>
              <a:t>BAT ITALIA ha a </a:t>
            </a:r>
            <a:r>
              <a:rPr lang="da-DK" sz="1400" b="1"/>
              <a:t>cura di ogni aspetto </a:t>
            </a:r>
            <a:r>
              <a:rPr lang="da-DK" sz="1400" b="0"/>
              <a:t>legato alla persona che fa parte dell’ azienda, per questo motivo sono stati messi in campo dei progetti ed attività portati avanti con costanza per supportare tutti i dipendenti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1377017"/>
      </p:ext>
    </p:extLst>
  </p:cSld>
  <p:clrMapOvr>
    <a:masterClrMapping/>
  </p:clrMapOvr>
</p:sld>
</file>

<file path=ppt/theme/theme1.xml><?xml version="1.0" encoding="utf-8"?>
<a:theme xmlns:a="http://schemas.openxmlformats.org/drawingml/2006/main" name="BAT Co Template">
  <a:themeElements>
    <a:clrScheme name="BAT">
      <a:dk1>
        <a:srgbClr val="0E2B63"/>
      </a:dk1>
      <a:lt1>
        <a:srgbClr val="FFFFFF"/>
      </a:lt1>
      <a:dk2>
        <a:srgbClr val="0E2B63"/>
      </a:dk2>
      <a:lt2>
        <a:srgbClr val="FFFFFF"/>
      </a:lt2>
      <a:accent1>
        <a:srgbClr val="004F9F"/>
      </a:accent1>
      <a:accent2>
        <a:srgbClr val="00B1EB"/>
      </a:accent2>
      <a:accent3>
        <a:srgbClr val="EF7D00"/>
      </a:accent3>
      <a:accent4>
        <a:srgbClr val="FBBA00"/>
      </a:accent4>
      <a:accent5>
        <a:srgbClr val="AFCA0B"/>
      </a:accent5>
      <a:accent6>
        <a:srgbClr val="E72482"/>
      </a:accent6>
      <a:hlink>
        <a:srgbClr val="00B1EB"/>
      </a:hlink>
      <a:folHlink>
        <a:srgbClr val="00B1EB"/>
      </a:folHlink>
    </a:clrScheme>
    <a:fontScheme name="BAT 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ntent Slide - White" id="{8F5997F9-75FC-4FE9-B98A-DD4F86A6C5C5}" vid="{2C5AE1DD-A83E-4C7C-9094-3B552C139C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Montserra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  <a:font script="Armn" typeface="Montserra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Montserra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  <a:font script="Armn" typeface="Montserra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BAT Content Slide - Dark blue</Template>
  <TotalTime>0</TotalTime>
  <Words>1542</Words>
  <Application>Microsoft Office PowerPoint</Application>
  <PresentationFormat>Widescreen</PresentationFormat>
  <Paragraphs>227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Montserrat</vt:lpstr>
      <vt:lpstr>Wingdings</vt:lpstr>
      <vt:lpstr>BAT Co Template</vt:lpstr>
      <vt:lpstr>Bitmap Image</vt:lpstr>
      <vt:lpstr>BAT Italia Salute e Sicurezza al v    lante delle nostre sfide   </vt:lpstr>
      <vt:lpstr>PowerPoint Presentation</vt:lpstr>
      <vt:lpstr> Strategia EH&amp;S   </vt:lpstr>
      <vt:lpstr> Numeriche e caratteristiche flotta     </vt:lpstr>
      <vt:lpstr>Formazione </vt:lpstr>
      <vt:lpstr>Prevenzione</vt:lpstr>
      <vt:lpstr> Monitoraggio </vt:lpstr>
      <vt:lpstr> Comunicazioni interne </vt:lpstr>
      <vt:lpstr> Salute a 360 gradi</vt:lpstr>
      <vt:lpstr> Dati e traguardi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Mattia D'Ippolito</dc:creator>
  <cp:lastModifiedBy>Davide Rotondaro (External)</cp:lastModifiedBy>
  <cp:revision>2</cp:revision>
  <dcterms:created xsi:type="dcterms:W3CDTF">2025-05-13T10:37:46Z</dcterms:created>
  <dcterms:modified xsi:type="dcterms:W3CDTF">2025-06-30T17:28:06Z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2025-05-13T10:38:07Z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cf9292e3-c219-496d-ab33-aebaa40d59ee</vt:lpwstr>
  </property>
  <property fmtid="{D5CDD505-2E9C-101B-9397-08002B2CF9AE}" pid="8" name="MSIP_Label_e9fea72e-161c-48c8-8e82-3fc1e9b3162c_ContentBits">
    <vt:lpwstr>0</vt:lpwstr>
  </property>
</Properties>
</file>