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4.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5.xml" ContentType="application/vnd.openxmlformats-officedocument.theme+xml"/>
  <Override PartName="/ppt/slideLayouts/slideLayout12.xml" ContentType="application/vnd.openxmlformats-officedocument.presentationml.slideLayout+xml"/>
  <Override PartName="/ppt/theme/theme6.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738" r:id="rId4"/>
    <p:sldMasterId id="2147483789" r:id="rId5"/>
    <p:sldMasterId id="2147483700" r:id="rId6"/>
    <p:sldMasterId id="2147483794" r:id="rId7"/>
    <p:sldMasterId id="2147483666" r:id="rId8"/>
    <p:sldMasterId id="2147483800" r:id="rId9"/>
    <p:sldMasterId id="2147483803" r:id="rId10"/>
  </p:sldMasterIdLst>
  <p:notesMasterIdLst>
    <p:notesMasterId r:id="rId22"/>
  </p:notesMasterIdLst>
  <p:sldIdLst>
    <p:sldId id="268" r:id="rId11"/>
    <p:sldId id="4868" r:id="rId12"/>
    <p:sldId id="286" r:id="rId13"/>
    <p:sldId id="4860" r:id="rId14"/>
    <p:sldId id="4858" r:id="rId15"/>
    <p:sldId id="287" r:id="rId16"/>
    <p:sldId id="285" r:id="rId17"/>
    <p:sldId id="318" r:id="rId18"/>
    <p:sldId id="4862" r:id="rId19"/>
    <p:sldId id="4865" r:id="rId20"/>
    <p:sldId id="4869" r:id="rId21"/>
  </p:sldIdLst>
  <p:sldSz cx="9144000" cy="5143500" type="screen16x9"/>
  <p:notesSz cx="6858000" cy="9144000"/>
  <p:embeddedFontLst>
    <p:embeddedFont>
      <p:font typeface="Century Gothic" panose="020B0502020202020204" pitchFamily="34" charset="0"/>
      <p:regular r:id="rId23"/>
      <p:bold r:id="rId24"/>
      <p:italic r:id="rId25"/>
      <p:boldItalic r:id="rId26"/>
    </p:embeddedFont>
    <p:embeddedFont>
      <p:font typeface="Roboto" panose="02000000000000000000" pitchFamily="2" charset="0"/>
      <p:regular r:id="rId27"/>
      <p:bold r:id="rId28"/>
      <p:italic r:id="rId29"/>
      <p:boldItalic r:id="rId30"/>
    </p:embeddedFont>
    <p:embeddedFont>
      <p:font typeface="Roboto Black" panose="02000000000000000000" pitchFamily="2" charset="0"/>
      <p:bold r:id="rId31"/>
      <p:boldItalic r:id="rId32"/>
    </p:embeddedFont>
    <p:embeddedFont>
      <p:font typeface="Roboto Bold" panose="02000000000000000000" charset="0"/>
      <p:bold r:id="rId33"/>
    </p:embeddedFont>
    <p:embeddedFont>
      <p:font typeface="Roboto Light" panose="02000000000000000000" pitchFamily="2" charset="0"/>
      <p:regular r:id="rId34"/>
      <p:italic r:id="rId35"/>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2880" userDrawn="1">
          <p15:clr>
            <a:srgbClr val="A4A3A4"/>
          </p15:clr>
        </p15:guide>
        <p15:guide id="3" pos="181" userDrawn="1">
          <p15:clr>
            <a:srgbClr val="A4A3A4"/>
          </p15:clr>
        </p15:guide>
        <p15:guide id="4" pos="3061" userDrawn="1">
          <p15:clr>
            <a:srgbClr val="A4A3A4"/>
          </p15:clr>
        </p15:guide>
        <p15:guide id="5" orient="horz" pos="89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6D9"/>
    <a:srgbClr val="000000"/>
    <a:srgbClr val="016AF5"/>
    <a:srgbClr val="2F88FF"/>
    <a:srgbClr val="00740E"/>
    <a:srgbClr val="00680C"/>
    <a:srgbClr val="A6FC8E"/>
    <a:srgbClr val="00820F"/>
    <a:srgbClr val="01EF3A"/>
    <a:srgbClr val="EC5C0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975E8C9-A4B0-4A39-9937-47A312BA7007}" v="3" dt="2025-07-16T11:23:20.0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068" autoAdjust="0"/>
  </p:normalViewPr>
  <p:slideViewPr>
    <p:cSldViewPr snapToGrid="0">
      <p:cViewPr>
        <p:scale>
          <a:sx n="100" d="100"/>
          <a:sy n="100" d="100"/>
        </p:scale>
        <p:origin x="874" y="0"/>
      </p:cViewPr>
      <p:guideLst>
        <p:guide pos="2880"/>
        <p:guide pos="181"/>
        <p:guide pos="3061"/>
        <p:guide orient="horz" pos="89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font" Target="fonts/font4.fntdata"/><Relationship Id="rId39" Type="http://schemas.openxmlformats.org/officeDocument/2006/relationships/tableStyles" Target="tableStyles.xml"/><Relationship Id="rId21" Type="http://schemas.openxmlformats.org/officeDocument/2006/relationships/slide" Target="slides/slide11.xml"/><Relationship Id="rId34" Type="http://schemas.openxmlformats.org/officeDocument/2006/relationships/font" Target="fonts/font12.fntdata"/><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font" Target="fonts/font7.fntdata"/><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e Di Noto" userId="b95781cd-dd38-4f8a-b385-7604df60ded1" providerId="ADAL" clId="{E975E8C9-A4B0-4A39-9937-47A312BA7007}"/>
    <pc:docChg chg="undo custSel modSld sldOrd">
      <pc:chgData name="Daniele Di Noto" userId="b95781cd-dd38-4f8a-b385-7604df60ded1" providerId="ADAL" clId="{E975E8C9-A4B0-4A39-9937-47A312BA7007}" dt="2025-07-16T11:40:03.992" v="963" actId="14100"/>
      <pc:docMkLst>
        <pc:docMk/>
      </pc:docMkLst>
      <pc:sldChg chg="modSp mod">
        <pc:chgData name="Daniele Di Noto" userId="b95781cd-dd38-4f8a-b385-7604df60ded1" providerId="ADAL" clId="{E975E8C9-A4B0-4A39-9937-47A312BA7007}" dt="2025-07-16T10:45:18.356" v="3" actId="6549"/>
        <pc:sldMkLst>
          <pc:docMk/>
          <pc:sldMk cId="3708627226" sldId="268"/>
        </pc:sldMkLst>
        <pc:spChg chg="mod">
          <ac:chgData name="Daniele Di Noto" userId="b95781cd-dd38-4f8a-b385-7604df60ded1" providerId="ADAL" clId="{E975E8C9-A4B0-4A39-9937-47A312BA7007}" dt="2025-07-09T14:09:37.296" v="1" actId="20577"/>
          <ac:spMkLst>
            <pc:docMk/>
            <pc:sldMk cId="3708627226" sldId="268"/>
            <ac:spMk id="3" creationId="{29A5C0C4-49CB-4632-BFF3-5078E087AE92}"/>
          </ac:spMkLst>
        </pc:spChg>
        <pc:spChg chg="mod">
          <ac:chgData name="Daniele Di Noto" userId="b95781cd-dd38-4f8a-b385-7604df60ded1" providerId="ADAL" clId="{E975E8C9-A4B0-4A39-9937-47A312BA7007}" dt="2025-07-16T10:45:18.356" v="3" actId="6549"/>
          <ac:spMkLst>
            <pc:docMk/>
            <pc:sldMk cId="3708627226" sldId="268"/>
            <ac:spMk id="4" creationId="{DCF3B441-7CD5-4656-90B6-45A2FFC3FDE6}"/>
          </ac:spMkLst>
        </pc:spChg>
      </pc:sldChg>
      <pc:sldChg chg="modSp mod">
        <pc:chgData name="Daniele Di Noto" userId="b95781cd-dd38-4f8a-b385-7604df60ded1" providerId="ADAL" clId="{E975E8C9-A4B0-4A39-9937-47A312BA7007}" dt="2025-07-16T11:23:49.430" v="481" actId="20577"/>
        <pc:sldMkLst>
          <pc:docMk/>
          <pc:sldMk cId="3708921719" sldId="286"/>
        </pc:sldMkLst>
        <pc:spChg chg="mod">
          <ac:chgData name="Daniele Di Noto" userId="b95781cd-dd38-4f8a-b385-7604df60ded1" providerId="ADAL" clId="{E975E8C9-A4B0-4A39-9937-47A312BA7007}" dt="2025-07-16T11:23:49.430" v="481" actId="20577"/>
          <ac:spMkLst>
            <pc:docMk/>
            <pc:sldMk cId="3708921719" sldId="286"/>
            <ac:spMk id="2076" creationId="{319FC957-BD30-4AAC-1E41-4A000AA850DB}"/>
          </ac:spMkLst>
        </pc:spChg>
      </pc:sldChg>
      <pc:sldChg chg="ord">
        <pc:chgData name="Daniele Di Noto" userId="b95781cd-dd38-4f8a-b385-7604df60ded1" providerId="ADAL" clId="{E975E8C9-A4B0-4A39-9937-47A312BA7007}" dt="2025-07-16T11:25:44.196" v="483"/>
        <pc:sldMkLst>
          <pc:docMk/>
          <pc:sldMk cId="1094194490" sldId="287"/>
        </pc:sldMkLst>
      </pc:sldChg>
      <pc:sldChg chg="modSp mod">
        <pc:chgData name="Daniele Di Noto" userId="b95781cd-dd38-4f8a-b385-7604df60ded1" providerId="ADAL" clId="{E975E8C9-A4B0-4A39-9937-47A312BA7007}" dt="2025-07-16T11:38:47.468" v="945" actId="20577"/>
        <pc:sldMkLst>
          <pc:docMk/>
          <pc:sldMk cId="293672618" sldId="4865"/>
        </pc:sldMkLst>
        <pc:spChg chg="mod">
          <ac:chgData name="Daniele Di Noto" userId="b95781cd-dd38-4f8a-b385-7604df60ded1" providerId="ADAL" clId="{E975E8C9-A4B0-4A39-9937-47A312BA7007}" dt="2025-07-16T11:36:14.430" v="866" actId="1076"/>
          <ac:spMkLst>
            <pc:docMk/>
            <pc:sldMk cId="293672618" sldId="4865"/>
            <ac:spMk id="2" creationId="{19CBFD93-C264-D7F0-CDC0-05A5EEC0460A}"/>
          </ac:spMkLst>
        </pc:spChg>
        <pc:spChg chg="mod">
          <ac:chgData name="Daniele Di Noto" userId="b95781cd-dd38-4f8a-b385-7604df60ded1" providerId="ADAL" clId="{E975E8C9-A4B0-4A39-9937-47A312BA7007}" dt="2025-07-16T11:38:47.468" v="945" actId="20577"/>
          <ac:spMkLst>
            <pc:docMk/>
            <pc:sldMk cId="293672618" sldId="4865"/>
            <ac:spMk id="3" creationId="{182D53D9-1257-423E-D75E-8AE95D082D1A}"/>
          </ac:spMkLst>
        </pc:spChg>
        <pc:spChg chg="mod">
          <ac:chgData name="Daniele Di Noto" userId="b95781cd-dd38-4f8a-b385-7604df60ded1" providerId="ADAL" clId="{E975E8C9-A4B0-4A39-9937-47A312BA7007}" dt="2025-07-16T11:36:20.708" v="868" actId="14100"/>
          <ac:spMkLst>
            <pc:docMk/>
            <pc:sldMk cId="293672618" sldId="4865"/>
            <ac:spMk id="4" creationId="{C87332FC-2A0A-9BCB-1CBA-7ECBA6D26608}"/>
          </ac:spMkLst>
        </pc:spChg>
      </pc:sldChg>
      <pc:sldChg chg="modSp mod">
        <pc:chgData name="Daniele Di Noto" userId="b95781cd-dd38-4f8a-b385-7604df60ded1" providerId="ADAL" clId="{E975E8C9-A4B0-4A39-9937-47A312BA7007}" dt="2025-07-16T11:20:03.483" v="316" actId="20577"/>
        <pc:sldMkLst>
          <pc:docMk/>
          <pc:sldMk cId="372946425" sldId="4868"/>
        </pc:sldMkLst>
        <pc:spChg chg="mod">
          <ac:chgData name="Daniele Di Noto" userId="b95781cd-dd38-4f8a-b385-7604df60ded1" providerId="ADAL" clId="{E975E8C9-A4B0-4A39-9937-47A312BA7007}" dt="2025-07-16T11:20:03.483" v="316" actId="20577"/>
          <ac:spMkLst>
            <pc:docMk/>
            <pc:sldMk cId="372946425" sldId="4868"/>
            <ac:spMk id="6" creationId="{24B3C2F5-FB80-CAB1-4A7A-8F8A57EEFBA4}"/>
          </ac:spMkLst>
        </pc:spChg>
      </pc:sldChg>
      <pc:sldChg chg="addSp modSp mod">
        <pc:chgData name="Daniele Di Noto" userId="b95781cd-dd38-4f8a-b385-7604df60ded1" providerId="ADAL" clId="{E975E8C9-A4B0-4A39-9937-47A312BA7007}" dt="2025-07-16T11:40:03.992" v="963" actId="14100"/>
        <pc:sldMkLst>
          <pc:docMk/>
          <pc:sldMk cId="2440108496" sldId="4869"/>
        </pc:sldMkLst>
        <pc:spChg chg="mod">
          <ac:chgData name="Daniele Di Noto" userId="b95781cd-dd38-4f8a-b385-7604df60ded1" providerId="ADAL" clId="{E975E8C9-A4B0-4A39-9937-47A312BA7007}" dt="2025-07-16T11:40:03.992" v="963" actId="14100"/>
          <ac:spMkLst>
            <pc:docMk/>
            <pc:sldMk cId="2440108496" sldId="4869"/>
            <ac:spMk id="2" creationId="{14C4FDFE-4D29-DA02-F956-C1E4596E319B}"/>
          </ac:spMkLst>
        </pc:spChg>
        <pc:spChg chg="mod">
          <ac:chgData name="Daniele Di Noto" userId="b95781cd-dd38-4f8a-b385-7604df60ded1" providerId="ADAL" clId="{E975E8C9-A4B0-4A39-9937-47A312BA7007}" dt="2025-07-16T10:58:43.248" v="94" actId="164"/>
          <ac:spMkLst>
            <pc:docMk/>
            <pc:sldMk cId="2440108496" sldId="4869"/>
            <ac:spMk id="3" creationId="{2ED470E2-6329-03A4-FC1F-050424A32F5F}"/>
          </ac:spMkLst>
        </pc:spChg>
        <pc:spChg chg="mod">
          <ac:chgData name="Daniele Di Noto" userId="b95781cd-dd38-4f8a-b385-7604df60ded1" providerId="ADAL" clId="{E975E8C9-A4B0-4A39-9937-47A312BA7007}" dt="2025-07-16T11:39:38.116" v="952" actId="14100"/>
          <ac:spMkLst>
            <pc:docMk/>
            <pc:sldMk cId="2440108496" sldId="4869"/>
            <ac:spMk id="4" creationId="{C25940D4-A302-75CA-134B-27C00F0345C6}"/>
          </ac:spMkLst>
        </pc:spChg>
        <pc:spChg chg="mod">
          <ac:chgData name="Daniele Di Noto" userId="b95781cd-dd38-4f8a-b385-7604df60ded1" providerId="ADAL" clId="{E975E8C9-A4B0-4A39-9937-47A312BA7007}" dt="2025-07-16T10:58:43.248" v="94" actId="164"/>
          <ac:spMkLst>
            <pc:docMk/>
            <pc:sldMk cId="2440108496" sldId="4869"/>
            <ac:spMk id="5" creationId="{6E282AD4-A0E1-AF65-966F-1A42E3DF31B3}"/>
          </ac:spMkLst>
        </pc:spChg>
        <pc:grpChg chg="add mod">
          <ac:chgData name="Daniele Di Noto" userId="b95781cd-dd38-4f8a-b385-7604df60ded1" providerId="ADAL" clId="{E975E8C9-A4B0-4A39-9937-47A312BA7007}" dt="2025-07-16T10:58:55.888" v="96" actId="1076"/>
          <ac:grpSpMkLst>
            <pc:docMk/>
            <pc:sldMk cId="2440108496" sldId="4869"/>
            <ac:grpSpMk id="6" creationId="{0663D1F3-24C8-F666-CBFF-317561DEB810}"/>
          </ac:grpSpMkLst>
        </pc:gr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6DBAD1-976E-4704-A235-BB2F5807B0F5}" type="datetimeFigureOut">
              <a:rPr lang="it-IT" smtClean="0"/>
              <a:t>16/07/2025</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BD55A0-951C-4EAD-A127-3A61039CCFEC}" type="slidenum">
              <a:rPr lang="it-IT" smtClean="0"/>
              <a:t>‹#›</a:t>
            </a:fld>
            <a:endParaRPr lang="it-IT"/>
          </a:p>
        </p:txBody>
      </p:sp>
    </p:spTree>
    <p:extLst>
      <p:ext uri="{BB962C8B-B14F-4D97-AF65-F5344CB8AC3E}">
        <p14:creationId xmlns:p14="http://schemas.microsoft.com/office/powerpoint/2010/main" val="3914536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EEBD55A0-951C-4EAD-A127-3A61039CCFEC}" type="slidenum">
              <a:rPr lang="it-IT" smtClean="0"/>
              <a:t>1</a:t>
            </a:fld>
            <a:endParaRPr lang="it-IT"/>
          </a:p>
        </p:txBody>
      </p:sp>
    </p:spTree>
    <p:extLst>
      <p:ext uri="{BB962C8B-B14F-4D97-AF65-F5344CB8AC3E}">
        <p14:creationId xmlns:p14="http://schemas.microsoft.com/office/powerpoint/2010/main" val="875980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EEBD55A0-951C-4EAD-A127-3A61039CCFEC}" type="slidenum">
              <a:rPr lang="it-IT" smtClean="0"/>
              <a:t>3</a:t>
            </a:fld>
            <a:endParaRPr lang="it-IT"/>
          </a:p>
        </p:txBody>
      </p:sp>
    </p:spTree>
    <p:extLst>
      <p:ext uri="{BB962C8B-B14F-4D97-AF65-F5344CB8AC3E}">
        <p14:creationId xmlns:p14="http://schemas.microsoft.com/office/powerpoint/2010/main" val="3439181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EEBD55A0-951C-4EAD-A127-3A61039CCFEC}" type="slidenum">
              <a:rPr lang="it-IT" smtClean="0"/>
              <a:t>7</a:t>
            </a:fld>
            <a:endParaRPr lang="it-IT"/>
          </a:p>
        </p:txBody>
      </p:sp>
    </p:spTree>
    <p:extLst>
      <p:ext uri="{BB962C8B-B14F-4D97-AF65-F5344CB8AC3E}">
        <p14:creationId xmlns:p14="http://schemas.microsoft.com/office/powerpoint/2010/main" val="24105588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8092CE-4277-C07C-FB15-336A3E4A9F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8426FF-93F3-123D-4570-1DE52204D2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D27F25-A2DA-312E-669D-837A67D9586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a:t>Queste fasi sono fondamentali per realizzare un sistema di rilevazione in tempo reale dei DPI sicuro, efficiente e conforme alle normative, utilizzando le moderne tecnologie di Computer Vision e intelligenza artificiale.</a:t>
            </a:r>
          </a:p>
          <a:p>
            <a:endParaRPr lang="it-IT"/>
          </a:p>
        </p:txBody>
      </p:sp>
      <p:sp>
        <p:nvSpPr>
          <p:cNvPr id="4" name="Slide Number Placeholder 3">
            <a:extLst>
              <a:ext uri="{FF2B5EF4-FFF2-40B4-BE49-F238E27FC236}">
                <a16:creationId xmlns:a16="http://schemas.microsoft.com/office/drawing/2014/main" id="{DD37D3D3-3A77-05DE-B462-15162778E1D6}"/>
              </a:ext>
            </a:extLst>
          </p:cNvPr>
          <p:cNvSpPr>
            <a:spLocks noGrp="1"/>
          </p:cNvSpPr>
          <p:nvPr>
            <p:ph type="sldNum" sz="quarter" idx="5"/>
          </p:nvPr>
        </p:nvSpPr>
        <p:spPr/>
        <p:txBody>
          <a:bodyPr/>
          <a:lstStyle/>
          <a:p>
            <a:fld id="{7362A8D2-C439-4913-8EAA-AE4E53A9F1DA}" type="slidenum">
              <a:rPr lang="it-IT" smtClean="0"/>
              <a:t>8</a:t>
            </a:fld>
            <a:endParaRPr lang="it-IT"/>
          </a:p>
        </p:txBody>
      </p:sp>
    </p:spTree>
    <p:extLst>
      <p:ext uri="{BB962C8B-B14F-4D97-AF65-F5344CB8AC3E}">
        <p14:creationId xmlns:p14="http://schemas.microsoft.com/office/powerpoint/2010/main" val="3831175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C02038-0CD9-CBB4-B9BF-CE1A806FC6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7D3070-716A-B756-65C2-D07248086A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E00BB6-DA3C-30CD-104F-6DC87A2F88E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a:t>Queste fasi sono fondamentali per realizzare un sistema di rilevazione in tempo reale dei DPI sicuro, efficiente e conforme alle normative, utilizzando le moderne tecnologie di Computer Vision e intelligenza artificiale.</a:t>
            </a:r>
          </a:p>
          <a:p>
            <a:endParaRPr lang="it-IT"/>
          </a:p>
        </p:txBody>
      </p:sp>
      <p:sp>
        <p:nvSpPr>
          <p:cNvPr id="4" name="Slide Number Placeholder 3">
            <a:extLst>
              <a:ext uri="{FF2B5EF4-FFF2-40B4-BE49-F238E27FC236}">
                <a16:creationId xmlns:a16="http://schemas.microsoft.com/office/drawing/2014/main" id="{DEC337B0-0DF6-0D9C-7245-F9B66EA4150A}"/>
              </a:ext>
            </a:extLst>
          </p:cNvPr>
          <p:cNvSpPr>
            <a:spLocks noGrp="1"/>
          </p:cNvSpPr>
          <p:nvPr>
            <p:ph type="sldNum" sz="quarter" idx="5"/>
          </p:nvPr>
        </p:nvSpPr>
        <p:spPr/>
        <p:txBody>
          <a:bodyPr/>
          <a:lstStyle/>
          <a:p>
            <a:fld id="{7362A8D2-C439-4913-8EAA-AE4E53A9F1DA}" type="slidenum">
              <a:rPr lang="it-IT" smtClean="0"/>
              <a:t>9</a:t>
            </a:fld>
            <a:endParaRPr lang="it-IT"/>
          </a:p>
        </p:txBody>
      </p:sp>
    </p:spTree>
    <p:extLst>
      <p:ext uri="{BB962C8B-B14F-4D97-AF65-F5344CB8AC3E}">
        <p14:creationId xmlns:p14="http://schemas.microsoft.com/office/powerpoint/2010/main" val="39472685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Master" Target="../slideMasters/slideMaster5.xml"/><Relationship Id="rId6" Type="http://schemas.openxmlformats.org/officeDocument/2006/relationships/image" Target="../media/image11.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Master" Target="../slideMasters/slideMaster6.xml"/><Relationship Id="rId5" Type="http://schemas.openxmlformats.org/officeDocument/2006/relationships/image" Target="../media/image19.png"/><Relationship Id="rId4" Type="http://schemas.openxmlformats.org/officeDocument/2006/relationships/image" Target="../media/image16.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pertina">
    <p:spTree>
      <p:nvGrpSpPr>
        <p:cNvPr id="1" name=""/>
        <p:cNvGrpSpPr/>
        <p:nvPr/>
      </p:nvGrpSpPr>
      <p:grpSpPr>
        <a:xfrm>
          <a:off x="0" y="0"/>
          <a:ext cx="0" cy="0"/>
          <a:chOff x="0" y="0"/>
          <a:chExt cx="0" cy="0"/>
        </a:xfrm>
      </p:grpSpPr>
      <p:sp>
        <p:nvSpPr>
          <p:cNvPr id="2" name="Segnaposto testo 3">
            <a:extLst>
              <a:ext uri="{FF2B5EF4-FFF2-40B4-BE49-F238E27FC236}">
                <a16:creationId xmlns:a16="http://schemas.microsoft.com/office/drawing/2014/main" id="{3357B9D1-3533-4735-A26E-F31418C505CE}"/>
              </a:ext>
            </a:extLst>
          </p:cNvPr>
          <p:cNvSpPr>
            <a:spLocks noGrp="1"/>
          </p:cNvSpPr>
          <p:nvPr>
            <p:ph type="body" sz="quarter" idx="10" hasCustomPrompt="1"/>
          </p:nvPr>
        </p:nvSpPr>
        <p:spPr>
          <a:xfrm>
            <a:off x="403540" y="2963590"/>
            <a:ext cx="7351139" cy="644303"/>
          </a:xfrm>
          <a:prstGeom prst="rect">
            <a:avLst/>
          </a:prstGeom>
        </p:spPr>
        <p:txBody>
          <a:bodyPr/>
          <a:lstStyle>
            <a:lvl1pPr marL="0" indent="0">
              <a:buNone/>
              <a:defRPr kumimoji="0" lang="it-IT" sz="3200" b="0" i="0" u="none" strike="noStrike" kern="1200" cap="all" spc="300" normalizeH="0" baseline="0" dirty="0" smtClean="0">
                <a:ln>
                  <a:noFill/>
                </a:ln>
                <a:solidFill>
                  <a:prstClr val="white"/>
                </a:solidFill>
                <a:effectLst/>
                <a:uLnTx/>
                <a:uFillTx/>
                <a:latin typeface="Roboto Bold"/>
                <a:ea typeface="+mn-ea"/>
                <a:cs typeface="Roboto Bold"/>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it-IT" err="1"/>
              <a:t>TiTOLO</a:t>
            </a:r>
            <a:endParaRPr lang="it-IT"/>
          </a:p>
        </p:txBody>
      </p:sp>
      <p:sp>
        <p:nvSpPr>
          <p:cNvPr id="3" name="Segnaposto testo 3">
            <a:extLst>
              <a:ext uri="{FF2B5EF4-FFF2-40B4-BE49-F238E27FC236}">
                <a16:creationId xmlns:a16="http://schemas.microsoft.com/office/drawing/2014/main" id="{6443052B-8DA7-417C-B83A-B0310BCD0F96}"/>
              </a:ext>
            </a:extLst>
          </p:cNvPr>
          <p:cNvSpPr>
            <a:spLocks noGrp="1"/>
          </p:cNvSpPr>
          <p:nvPr>
            <p:ph type="body" sz="quarter" idx="11" hasCustomPrompt="1"/>
          </p:nvPr>
        </p:nvSpPr>
        <p:spPr>
          <a:xfrm>
            <a:off x="403540" y="3614417"/>
            <a:ext cx="8386041" cy="1224000"/>
          </a:xfrm>
          <a:prstGeom prst="rect">
            <a:avLst/>
          </a:prstGeom>
        </p:spPr>
        <p:txBody>
          <a:bodyPr/>
          <a:lstStyle>
            <a:lvl1pPr marL="0" indent="0">
              <a:buNone/>
              <a:defRPr kumimoji="0" lang="it-IT" sz="2400" b="0" i="0" u="none" strike="noStrike" kern="1200" cap="all" spc="300" normalizeH="0" baseline="0" dirty="0" smtClean="0">
                <a:ln>
                  <a:noFill/>
                </a:ln>
                <a:solidFill>
                  <a:prstClr val="white"/>
                </a:solidFill>
                <a:effectLst/>
                <a:uLnTx/>
                <a:uFillTx/>
                <a:latin typeface="Roboto Light"/>
                <a:ea typeface="+mn-ea"/>
                <a:cs typeface="Roboto Ligh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it-IT"/>
              <a:t>Sottotitolo</a:t>
            </a:r>
          </a:p>
        </p:txBody>
      </p:sp>
    </p:spTree>
    <p:extLst>
      <p:ext uri="{BB962C8B-B14F-4D97-AF65-F5344CB8AC3E}">
        <p14:creationId xmlns:p14="http://schemas.microsoft.com/office/powerpoint/2010/main" val="3003563243"/>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0_Diapositiva titolo">
    <p:bg>
      <p:bgPr>
        <a:solidFill>
          <a:srgbClr val="EF7D0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F73736-C8E0-EE49-B974-B3920D4ACBC9}"/>
              </a:ext>
            </a:extLst>
          </p:cNvPr>
          <p:cNvPicPr>
            <a:picLocks noChangeAspect="1"/>
          </p:cNvPicPr>
          <p:nvPr userDrawn="1"/>
        </p:nvPicPr>
        <p:blipFill>
          <a:blip r:embed="rId2"/>
          <a:srcRect t="131" b="131"/>
          <a:stretch/>
        </p:blipFill>
        <p:spPr>
          <a:xfrm>
            <a:off x="-2" y="-1"/>
            <a:ext cx="9153654" cy="5143501"/>
          </a:xfrm>
          <a:prstGeom prst="rect">
            <a:avLst/>
          </a:prstGeom>
        </p:spPr>
      </p:pic>
      <p:pic>
        <p:nvPicPr>
          <p:cNvPr id="7" name="Picture 9" descr="Reticolo_Bianco.png">
            <a:extLst>
              <a:ext uri="{FF2B5EF4-FFF2-40B4-BE49-F238E27FC236}">
                <a16:creationId xmlns:a16="http://schemas.microsoft.com/office/drawing/2014/main" id="{DD32BA78-F82A-664E-9F6A-6863C4730238}"/>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flipH="1">
            <a:off x="3710405" y="-102589"/>
            <a:ext cx="5449497" cy="1626206"/>
          </a:xfrm>
          <a:prstGeom prst="rect">
            <a:avLst/>
          </a:prstGeom>
          <a:noFill/>
          <a:scene3d>
            <a:camera prst="orthographicFront">
              <a:rot lat="10800000" lon="0" rev="0"/>
            </a:camera>
            <a:lightRig rig="threePt" dir="t"/>
          </a:scene3d>
        </p:spPr>
      </p:pic>
      <p:sp>
        <p:nvSpPr>
          <p:cNvPr id="3" name="Rectangle 10">
            <a:extLst>
              <a:ext uri="{FF2B5EF4-FFF2-40B4-BE49-F238E27FC236}">
                <a16:creationId xmlns:a16="http://schemas.microsoft.com/office/drawing/2014/main" id="{E409C47A-D2B3-002E-660B-A9ED680CD092}"/>
              </a:ext>
            </a:extLst>
          </p:cNvPr>
          <p:cNvSpPr/>
          <p:nvPr userDrawn="1"/>
        </p:nvSpPr>
        <p:spPr>
          <a:xfrm>
            <a:off x="-1" y="3769003"/>
            <a:ext cx="8924262" cy="1374498"/>
          </a:xfrm>
          <a:prstGeom prst="snip1Rect">
            <a:avLst>
              <a:gd name="adj" fmla="val 50000"/>
            </a:avLst>
          </a:prstGeom>
          <a:solidFill>
            <a:srgbClr val="EF7D00">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egnaposto testo 10">
            <a:extLst>
              <a:ext uri="{FF2B5EF4-FFF2-40B4-BE49-F238E27FC236}">
                <a16:creationId xmlns:a16="http://schemas.microsoft.com/office/drawing/2014/main" id="{951CE936-0C0E-D174-6AC6-F5E945356FA4}"/>
              </a:ext>
            </a:extLst>
          </p:cNvPr>
          <p:cNvSpPr>
            <a:spLocks noGrp="1"/>
          </p:cNvSpPr>
          <p:nvPr>
            <p:ph type="body" sz="quarter" idx="10" hasCustomPrompt="1"/>
          </p:nvPr>
        </p:nvSpPr>
        <p:spPr>
          <a:xfrm>
            <a:off x="405933" y="3900612"/>
            <a:ext cx="8336916" cy="510910"/>
          </a:xfrm>
          <a:prstGeom prst="rect">
            <a:avLst/>
          </a:prstGeom>
        </p:spPr>
        <p:txBody>
          <a:bodyPr/>
          <a:lstStyle>
            <a:lvl1pPr marL="0" indent="0" algn="l" defTabSz="457200" rtl="0" eaLnBrk="1" latinLnBrk="0" hangingPunct="1">
              <a:spcBef>
                <a:spcPts val="0"/>
              </a:spcBef>
              <a:buFont typeface="Arial"/>
              <a:buNone/>
              <a:defRPr lang="it-IT" sz="2800" kern="1200" cap="all" spc="300" baseline="0" dirty="0" smtClean="0">
                <a:solidFill>
                  <a:schemeClr val="bg1"/>
                </a:solidFill>
                <a:latin typeface="Roboto Bold"/>
                <a:ea typeface="+mn-ea"/>
                <a:cs typeface="Roboto Bold"/>
              </a:defRPr>
            </a:lvl1pPr>
            <a:lvl2pPr marL="342900" indent="0">
              <a:buNone/>
              <a:defRPr/>
            </a:lvl2pPr>
            <a:lvl3pPr marL="685800" indent="0">
              <a:buNone/>
              <a:defRPr/>
            </a:lvl3pPr>
            <a:lvl4pPr marL="1028700" indent="0">
              <a:buNone/>
              <a:defRPr/>
            </a:lvl4pPr>
            <a:lvl5pPr marL="1371600" indent="0">
              <a:buNone/>
              <a:defRPr/>
            </a:lvl5pPr>
          </a:lstStyle>
          <a:p>
            <a:pPr lvl="0"/>
            <a:r>
              <a:rPr lang="it-IT"/>
              <a:t>TITOLO</a:t>
            </a:r>
          </a:p>
        </p:txBody>
      </p:sp>
      <p:sp>
        <p:nvSpPr>
          <p:cNvPr id="5" name="Segnaposto testo 10">
            <a:extLst>
              <a:ext uri="{FF2B5EF4-FFF2-40B4-BE49-F238E27FC236}">
                <a16:creationId xmlns:a16="http://schemas.microsoft.com/office/drawing/2014/main" id="{410A0C1A-16FA-72B3-B800-07E95C1DEE5B}"/>
              </a:ext>
            </a:extLst>
          </p:cNvPr>
          <p:cNvSpPr>
            <a:spLocks noGrp="1"/>
          </p:cNvSpPr>
          <p:nvPr>
            <p:ph type="body" sz="quarter" idx="11" hasCustomPrompt="1"/>
          </p:nvPr>
        </p:nvSpPr>
        <p:spPr>
          <a:xfrm>
            <a:off x="403542" y="4424626"/>
            <a:ext cx="8336916" cy="510910"/>
          </a:xfrm>
          <a:prstGeom prst="rect">
            <a:avLst/>
          </a:prstGeom>
        </p:spPr>
        <p:txBody>
          <a:bodyPr/>
          <a:lstStyle>
            <a:lvl1pPr marL="0" indent="0" algn="l" defTabSz="457200" rtl="0" eaLnBrk="1" latinLnBrk="0" hangingPunct="1">
              <a:spcBef>
                <a:spcPts val="0"/>
              </a:spcBef>
              <a:buFont typeface="Arial"/>
              <a:buNone/>
              <a:defRPr lang="it-IT" sz="2000" kern="1200" cap="all" spc="300" baseline="0" dirty="0" smtClean="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342900" indent="0">
              <a:buNone/>
              <a:defRPr/>
            </a:lvl2pPr>
            <a:lvl3pPr marL="685800" indent="0">
              <a:buNone/>
              <a:defRPr/>
            </a:lvl3pPr>
            <a:lvl4pPr marL="1028700" indent="0">
              <a:buNone/>
              <a:defRPr/>
            </a:lvl4pPr>
            <a:lvl5pPr marL="1371600" indent="0">
              <a:buNone/>
              <a:defRPr/>
            </a:lvl5pPr>
          </a:lstStyle>
          <a:p>
            <a:pPr lvl="0"/>
            <a:r>
              <a:rPr lang="it-IT"/>
              <a:t>SOTTOTITOLO</a:t>
            </a:r>
          </a:p>
        </p:txBody>
      </p:sp>
    </p:spTree>
    <p:extLst>
      <p:ext uri="{BB962C8B-B14F-4D97-AF65-F5344CB8AC3E}">
        <p14:creationId xmlns:p14="http://schemas.microsoft.com/office/powerpoint/2010/main" val="1669836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pic>
        <p:nvPicPr>
          <p:cNvPr id="3" name="Picture 15" descr="shutterstock_528642268.jpg">
            <a:extLst>
              <a:ext uri="{FF2B5EF4-FFF2-40B4-BE49-F238E27FC236}">
                <a16:creationId xmlns:a16="http://schemas.microsoft.com/office/drawing/2014/main" id="{4BD6F04F-E37C-E85B-527B-42E63DB9835E}"/>
              </a:ext>
            </a:extLst>
          </p:cNvPr>
          <p:cNvPicPr>
            <a:picLocks noChangeAspect="1"/>
          </p:cNvPicPr>
          <p:nvPr userDrawn="1"/>
        </p:nvPicPr>
        <p:blipFill rotWithShape="1">
          <a:blip r:embed="rId2" cstate="hqprint">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a:ext>
            </a:extLst>
          </a:blip>
          <a:srcRect/>
          <a:stretch/>
        </p:blipFill>
        <p:spPr>
          <a:xfrm>
            <a:off x="-121023" y="-57063"/>
            <a:ext cx="9446366" cy="5291418"/>
          </a:xfrm>
          <a:prstGeom prst="rect">
            <a:avLst/>
          </a:prstGeom>
        </p:spPr>
      </p:pic>
      <p:sp>
        <p:nvSpPr>
          <p:cNvPr id="4" name="Rectangle 10">
            <a:extLst>
              <a:ext uri="{FF2B5EF4-FFF2-40B4-BE49-F238E27FC236}">
                <a16:creationId xmlns:a16="http://schemas.microsoft.com/office/drawing/2014/main" id="{C70BF753-4095-D1F3-C867-9E689CE961D0}"/>
              </a:ext>
            </a:extLst>
          </p:cNvPr>
          <p:cNvSpPr/>
          <p:nvPr userDrawn="1"/>
        </p:nvSpPr>
        <p:spPr>
          <a:xfrm>
            <a:off x="-121023" y="-57063"/>
            <a:ext cx="9446366" cy="5316866"/>
          </a:xfrm>
          <a:prstGeom prst="rect">
            <a:avLst/>
          </a:prstGeom>
          <a:solidFill>
            <a:srgbClr val="DB6708">
              <a:alpha val="72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Roboto"/>
              <a:ea typeface="+mn-ea"/>
              <a:cs typeface="+mn-cs"/>
            </a:endParaRPr>
          </a:p>
        </p:txBody>
      </p:sp>
      <p:pic>
        <p:nvPicPr>
          <p:cNvPr id="5" name="Picture 17" descr="Reticolo_Bianco.png">
            <a:extLst>
              <a:ext uri="{FF2B5EF4-FFF2-40B4-BE49-F238E27FC236}">
                <a16:creationId xmlns:a16="http://schemas.microsoft.com/office/drawing/2014/main" id="{0D514D54-7FD6-A758-1231-B3D558C45539}"/>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121023" y="3368381"/>
            <a:ext cx="6769100" cy="2019993"/>
          </a:xfrm>
          <a:prstGeom prst="rect">
            <a:avLst/>
          </a:prstGeom>
        </p:spPr>
      </p:pic>
      <p:sp>
        <p:nvSpPr>
          <p:cNvPr id="8" name="Rectangle 27">
            <a:extLst>
              <a:ext uri="{FF2B5EF4-FFF2-40B4-BE49-F238E27FC236}">
                <a16:creationId xmlns:a16="http://schemas.microsoft.com/office/drawing/2014/main" id="{D50BD6EF-3864-E0E1-2484-D00EF6BFFFC2}"/>
              </a:ext>
            </a:extLst>
          </p:cNvPr>
          <p:cNvSpPr/>
          <p:nvPr userDrawn="1"/>
        </p:nvSpPr>
        <p:spPr>
          <a:xfrm>
            <a:off x="391482" y="2722538"/>
            <a:ext cx="3129593" cy="954107"/>
          </a:xfrm>
          <a:prstGeom prst="rect">
            <a:avLst/>
          </a:prstGeom>
        </p:spPr>
        <p:txBody>
          <a:bodyPr wrap="square">
            <a:spAutoFit/>
          </a:bodyPr>
          <a:lstStyle/>
          <a:p>
            <a:r>
              <a:rPr lang="nl-NL" sz="1400">
                <a:solidFill>
                  <a:srgbClr val="FFFFFF"/>
                </a:solidFill>
                <a:latin typeface="Roboto" panose="02000000000000000000" pitchFamily="2" charset="0"/>
                <a:cs typeface="Roboto Regular"/>
              </a:rPr>
              <a:t>Teleconsys SpA</a:t>
            </a:r>
          </a:p>
          <a:p>
            <a:r>
              <a:rPr lang="nl-NL" sz="1400">
                <a:solidFill>
                  <a:srgbClr val="FFFFFF"/>
                </a:solidFill>
                <a:latin typeface="Roboto" panose="02000000000000000000" pitchFamily="2" charset="0"/>
                <a:cs typeface="Roboto Regular"/>
              </a:rPr>
              <a:t>Via Groenlandia 31 - 00144 - Roma </a:t>
            </a:r>
          </a:p>
          <a:p>
            <a:r>
              <a:rPr lang="nl-NL" sz="1400">
                <a:solidFill>
                  <a:srgbClr val="FFFFFF"/>
                </a:solidFill>
                <a:latin typeface="Roboto" panose="02000000000000000000" pitchFamily="2" charset="0"/>
                <a:cs typeface="Roboto Regular"/>
              </a:rPr>
              <a:t>+ 39 06 20396767</a:t>
            </a:r>
          </a:p>
          <a:p>
            <a:r>
              <a:rPr lang="nl-NL" sz="1400">
                <a:solidFill>
                  <a:srgbClr val="FFFFFF"/>
                </a:solidFill>
                <a:latin typeface="Roboto" panose="02000000000000000000" pitchFamily="2" charset="0"/>
                <a:cs typeface="Roboto Regular"/>
              </a:rPr>
              <a:t>+ 39 06 92912491</a:t>
            </a:r>
            <a:endParaRPr lang="en-US" sz="1400">
              <a:solidFill>
                <a:srgbClr val="FFFFFF"/>
              </a:solidFill>
              <a:latin typeface="Roboto" panose="02000000000000000000" pitchFamily="2" charset="0"/>
              <a:cs typeface="Roboto Regular"/>
            </a:endParaRPr>
          </a:p>
        </p:txBody>
      </p:sp>
      <p:sp>
        <p:nvSpPr>
          <p:cNvPr id="9" name="Freeform 2">
            <a:extLst>
              <a:ext uri="{FF2B5EF4-FFF2-40B4-BE49-F238E27FC236}">
                <a16:creationId xmlns:a16="http://schemas.microsoft.com/office/drawing/2014/main" id="{F7B0482F-93A6-DA14-9E52-1BA523E30D76}"/>
              </a:ext>
            </a:extLst>
          </p:cNvPr>
          <p:cNvSpPr/>
          <p:nvPr userDrawn="1"/>
        </p:nvSpPr>
        <p:spPr>
          <a:xfrm rot="17855500">
            <a:off x="2522814" y="-251189"/>
            <a:ext cx="4306321" cy="5143500"/>
          </a:xfrm>
          <a:custGeom>
            <a:avLst/>
            <a:gdLst/>
            <a:ahLst/>
            <a:cxnLst/>
            <a:rect l="l" t="t" r="r" b="b"/>
            <a:pathLst>
              <a:path w="11093346" h="12899239">
                <a:moveTo>
                  <a:pt x="0" y="0"/>
                </a:moveTo>
                <a:lnTo>
                  <a:pt x="11093346" y="0"/>
                </a:lnTo>
                <a:lnTo>
                  <a:pt x="11093346" y="12899240"/>
                </a:lnTo>
                <a:lnTo>
                  <a:pt x="0" y="12899240"/>
                </a:lnTo>
                <a:lnTo>
                  <a:pt x="0" y="0"/>
                </a:lnTo>
                <a:close/>
              </a:path>
            </a:pathLst>
          </a:custGeom>
          <a:blipFill dpi="0" rotWithShape="1">
            <a:blip r:embed="rId5">
              <a:alphaModFix amt="40000"/>
              <a:duotone>
                <a:srgbClr val="F4B183">
                  <a:shade val="45000"/>
                  <a:satMod val="135000"/>
                </a:srgbClr>
                <a:prstClr val="white"/>
              </a:duotone>
            </a:blip>
            <a:srcRect/>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t-IT" sz="900" b="0" i="0" u="none" strike="noStrike" kern="0" cap="none" spc="0" normalizeH="0" baseline="0" noProof="0">
              <a:ln>
                <a:noFill/>
              </a:ln>
              <a:solidFill>
                <a:prstClr val="black"/>
              </a:solidFill>
              <a:effectLst/>
              <a:uLnTx/>
              <a:uFillTx/>
            </a:endParaRPr>
          </a:p>
        </p:txBody>
      </p:sp>
      <p:pic>
        <p:nvPicPr>
          <p:cNvPr id="13" name="Immagine 12" descr="Immagine che contiene statua, arte&#10;&#10;Descrizione generata automaticamente">
            <a:extLst>
              <a:ext uri="{FF2B5EF4-FFF2-40B4-BE49-F238E27FC236}">
                <a16:creationId xmlns:a16="http://schemas.microsoft.com/office/drawing/2014/main" id="{4DF4DBD8-535A-E376-58AB-712699AF8B12}"/>
              </a:ext>
            </a:extLst>
          </p:cNvPr>
          <p:cNvPicPr>
            <a:picLocks noChangeAspect="1"/>
          </p:cNvPicPr>
          <p:nvPr userDrawn="1"/>
        </p:nvPicPr>
        <p:blipFill>
          <a:blip r:embed="rId6">
            <a:duotone>
              <a:prstClr val="black"/>
              <a:srgbClr val="299733">
                <a:tint val="45000"/>
                <a:satMod val="400000"/>
              </a:srgbClr>
            </a:duotone>
            <a:alphaModFix amt="35000"/>
          </a:blip>
          <a:stretch>
            <a:fillRect/>
          </a:stretch>
        </p:blipFill>
        <p:spPr>
          <a:xfrm>
            <a:off x="2045492" y="-496711"/>
            <a:ext cx="5731066" cy="5731066"/>
          </a:xfrm>
          <a:prstGeom prst="rect">
            <a:avLst/>
          </a:prstGeom>
          <a:scene3d>
            <a:camera prst="orthographicFront">
              <a:rot lat="0" lon="10800000" rev="0"/>
            </a:camera>
            <a:lightRig rig="threePt" dir="t"/>
          </a:scene3d>
        </p:spPr>
      </p:pic>
    </p:spTree>
    <p:extLst>
      <p:ext uri="{BB962C8B-B14F-4D97-AF65-F5344CB8AC3E}">
        <p14:creationId xmlns:p14="http://schemas.microsoft.com/office/powerpoint/2010/main" val="12769168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Diapositiva titol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F2B05D-A7C9-6944-8000-9A877B7568FF}"/>
              </a:ext>
            </a:extLst>
          </p:cNvPr>
          <p:cNvPicPr>
            <a:picLocks noChangeAspect="1"/>
          </p:cNvPicPr>
          <p:nvPr userDrawn="1"/>
        </p:nvPicPr>
        <p:blipFill>
          <a:blip r:embed="rId2">
            <a:duotone>
              <a:prstClr val="black"/>
              <a:srgbClr val="D9C3A5">
                <a:tint val="50000"/>
                <a:satMod val="180000"/>
              </a:srgbClr>
            </a:duotone>
            <a:extLst>
              <a:ext uri="{BEBA8EAE-BF5A-486C-A8C5-ECC9F3942E4B}">
                <a14:imgProps xmlns:a14="http://schemas.microsoft.com/office/drawing/2010/main">
                  <a14:imgLayer r:embed="rId3">
                    <a14:imgEffect>
                      <a14:artisticPencilGrayscale/>
                    </a14:imgEffect>
                  </a14:imgLayer>
                </a14:imgProps>
              </a:ext>
            </a:extLst>
          </a:blip>
          <a:srcRect t="26223" b="26223"/>
          <a:stretch/>
        </p:blipFill>
        <p:spPr>
          <a:xfrm>
            <a:off x="1" y="1"/>
            <a:ext cx="9143999" cy="5143500"/>
          </a:xfrm>
          <a:prstGeom prst="rect">
            <a:avLst/>
          </a:prstGeom>
        </p:spPr>
      </p:pic>
      <p:sp>
        <p:nvSpPr>
          <p:cNvPr id="3" name="Rectangle 10">
            <a:extLst>
              <a:ext uri="{FF2B5EF4-FFF2-40B4-BE49-F238E27FC236}">
                <a16:creationId xmlns:a16="http://schemas.microsoft.com/office/drawing/2014/main" id="{B67E5CBA-44F7-EB47-8274-3BAC1934E8A4}"/>
              </a:ext>
            </a:extLst>
          </p:cNvPr>
          <p:cNvSpPr/>
          <p:nvPr userDrawn="1"/>
        </p:nvSpPr>
        <p:spPr>
          <a:xfrm>
            <a:off x="-1" y="3769003"/>
            <a:ext cx="9144001" cy="1374498"/>
          </a:xfrm>
          <a:prstGeom prst="rect">
            <a:avLst/>
          </a:prstGeom>
          <a:solidFill>
            <a:srgbClr val="DB6708">
              <a:alpha val="7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5" name="Picture 9" descr="Reticolo_Bianco.png">
            <a:extLst>
              <a:ext uri="{FF2B5EF4-FFF2-40B4-BE49-F238E27FC236}">
                <a16:creationId xmlns:a16="http://schemas.microsoft.com/office/drawing/2014/main" id="{E5898809-4B3B-8B4B-85B5-57FB21D1C222}"/>
              </a:ext>
            </a:extLst>
          </p:cNvPr>
          <p:cNvPicPr>
            <a:picLocks noChangeAspect="1"/>
          </p:cNvPicPr>
          <p:nvPr userDrawn="1"/>
        </p:nvPicPr>
        <p:blipFill rotWithShape="1">
          <a:blip r:embed="rId4" cstate="print">
            <a:duotone>
              <a:prstClr val="black"/>
              <a:srgbClr val="F78C2A">
                <a:tint val="45000"/>
                <a:satMod val="400000"/>
              </a:srgbClr>
            </a:duotone>
            <a:extLst>
              <a:ext uri="{28A0092B-C50C-407E-A947-70E740481C1C}">
                <a14:useLocalDpi xmlns:a14="http://schemas.microsoft.com/office/drawing/2010/main"/>
              </a:ext>
            </a:extLst>
          </a:blip>
          <a:srcRect/>
          <a:stretch/>
        </p:blipFill>
        <p:spPr>
          <a:xfrm flipH="1">
            <a:off x="3759228" y="-101553"/>
            <a:ext cx="5384772" cy="1606891"/>
          </a:xfrm>
          <a:prstGeom prst="rect">
            <a:avLst/>
          </a:prstGeom>
          <a:scene3d>
            <a:camera prst="orthographicFront">
              <a:rot lat="10800000" lon="0" rev="0"/>
            </a:camera>
            <a:lightRig rig="threePt" dir="t"/>
          </a:scene3d>
        </p:spPr>
      </p:pic>
      <p:pic>
        <p:nvPicPr>
          <p:cNvPr id="6" name="Picture 13">
            <a:extLst>
              <a:ext uri="{FF2B5EF4-FFF2-40B4-BE49-F238E27FC236}">
                <a16:creationId xmlns:a16="http://schemas.microsoft.com/office/drawing/2014/main" id="{54EFF7E6-5F88-0F4D-982A-17ED835C7C5F}"/>
              </a:ext>
            </a:extLst>
          </p:cNvPr>
          <p:cNvPicPr>
            <a:picLocks noChangeAspect="1"/>
          </p:cNvPicPr>
          <p:nvPr userDrawn="1"/>
        </p:nvPicPr>
        <p:blipFill>
          <a:blip r:embed="rId5"/>
          <a:srcRect/>
          <a:stretch/>
        </p:blipFill>
        <p:spPr>
          <a:xfrm>
            <a:off x="226383" y="252803"/>
            <a:ext cx="1687985" cy="489515"/>
          </a:xfrm>
          <a:prstGeom prst="rect">
            <a:avLst/>
          </a:prstGeom>
        </p:spPr>
      </p:pic>
      <p:sp>
        <p:nvSpPr>
          <p:cNvPr id="11" name="Segnaposto testo 10">
            <a:extLst>
              <a:ext uri="{FF2B5EF4-FFF2-40B4-BE49-F238E27FC236}">
                <a16:creationId xmlns:a16="http://schemas.microsoft.com/office/drawing/2014/main" id="{9EB1C4C2-6B3F-42F1-8183-4E665A7AD135}"/>
              </a:ext>
            </a:extLst>
          </p:cNvPr>
          <p:cNvSpPr>
            <a:spLocks noGrp="1"/>
          </p:cNvSpPr>
          <p:nvPr>
            <p:ph type="body" sz="quarter" idx="10" hasCustomPrompt="1"/>
          </p:nvPr>
        </p:nvSpPr>
        <p:spPr>
          <a:xfrm>
            <a:off x="405933" y="3900612"/>
            <a:ext cx="8336916" cy="510910"/>
          </a:xfrm>
          <a:prstGeom prst="rect">
            <a:avLst/>
          </a:prstGeom>
        </p:spPr>
        <p:txBody>
          <a:bodyPr/>
          <a:lstStyle>
            <a:lvl1pPr marL="0" indent="0" algn="l" defTabSz="457189" rtl="0" eaLnBrk="1" latinLnBrk="0" hangingPunct="1">
              <a:spcBef>
                <a:spcPts val="0"/>
              </a:spcBef>
              <a:buFont typeface="Arial"/>
              <a:buNone/>
              <a:defRPr lang="it-IT" sz="2800" kern="1200" cap="all" spc="300" baseline="0" dirty="0" smtClean="0">
                <a:solidFill>
                  <a:schemeClr val="bg1"/>
                </a:solidFill>
                <a:latin typeface="Roboto Bold"/>
                <a:ea typeface="+mn-ea"/>
                <a:cs typeface="Roboto Bold"/>
              </a:defRPr>
            </a:lvl1pPr>
            <a:lvl2pPr marL="342892" indent="0">
              <a:buNone/>
              <a:defRPr/>
            </a:lvl2pPr>
            <a:lvl3pPr marL="685783" indent="0">
              <a:buNone/>
              <a:defRPr/>
            </a:lvl3pPr>
            <a:lvl4pPr marL="1028675" indent="0">
              <a:buNone/>
              <a:defRPr/>
            </a:lvl4pPr>
            <a:lvl5pPr marL="1371566" indent="0">
              <a:buNone/>
              <a:defRPr/>
            </a:lvl5pPr>
          </a:lstStyle>
          <a:p>
            <a:pPr lvl="0"/>
            <a:r>
              <a:rPr lang="it-IT"/>
              <a:t>TITOLO</a:t>
            </a:r>
          </a:p>
        </p:txBody>
      </p:sp>
      <p:sp>
        <p:nvSpPr>
          <p:cNvPr id="12" name="Segnaposto testo 10">
            <a:extLst>
              <a:ext uri="{FF2B5EF4-FFF2-40B4-BE49-F238E27FC236}">
                <a16:creationId xmlns:a16="http://schemas.microsoft.com/office/drawing/2014/main" id="{41D24F97-E320-4C54-9BDC-507DE2B1B38E}"/>
              </a:ext>
            </a:extLst>
          </p:cNvPr>
          <p:cNvSpPr>
            <a:spLocks noGrp="1"/>
          </p:cNvSpPr>
          <p:nvPr>
            <p:ph type="body" sz="quarter" idx="11" hasCustomPrompt="1"/>
          </p:nvPr>
        </p:nvSpPr>
        <p:spPr>
          <a:xfrm>
            <a:off x="403542" y="4424627"/>
            <a:ext cx="8336916" cy="510910"/>
          </a:xfrm>
          <a:prstGeom prst="rect">
            <a:avLst/>
          </a:prstGeom>
        </p:spPr>
        <p:txBody>
          <a:bodyPr/>
          <a:lstStyle>
            <a:lvl1pPr marL="0" indent="0" algn="l" defTabSz="457189" rtl="0" eaLnBrk="1" latinLnBrk="0" hangingPunct="1">
              <a:spcBef>
                <a:spcPts val="0"/>
              </a:spcBef>
              <a:buFont typeface="Arial"/>
              <a:buNone/>
              <a:defRPr lang="it-IT" sz="2000" kern="1200" cap="all" spc="300" baseline="0" dirty="0" smtClean="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342892" indent="0">
              <a:buNone/>
              <a:defRPr/>
            </a:lvl2pPr>
            <a:lvl3pPr marL="685783" indent="0">
              <a:buNone/>
              <a:defRPr/>
            </a:lvl3pPr>
            <a:lvl4pPr marL="1028675" indent="0">
              <a:buNone/>
              <a:defRPr/>
            </a:lvl4pPr>
            <a:lvl5pPr marL="1371566" indent="0">
              <a:buNone/>
              <a:defRPr/>
            </a:lvl5pPr>
          </a:lstStyle>
          <a:p>
            <a:pPr lvl="0"/>
            <a:r>
              <a:rPr lang="it-IT"/>
              <a:t>SOTTOTITOLO</a:t>
            </a:r>
          </a:p>
        </p:txBody>
      </p:sp>
    </p:spTree>
    <p:extLst>
      <p:ext uri="{BB962C8B-B14F-4D97-AF65-F5344CB8AC3E}">
        <p14:creationId xmlns:p14="http://schemas.microsoft.com/office/powerpoint/2010/main" val="14583761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uota">
    <p:spTree>
      <p:nvGrpSpPr>
        <p:cNvPr id="1" name=""/>
        <p:cNvGrpSpPr/>
        <p:nvPr/>
      </p:nvGrpSpPr>
      <p:grpSpPr>
        <a:xfrm>
          <a:off x="0" y="0"/>
          <a:ext cx="0" cy="0"/>
          <a:chOff x="0" y="0"/>
          <a:chExt cx="0" cy="0"/>
        </a:xfrm>
      </p:grpSpPr>
      <p:pic>
        <p:nvPicPr>
          <p:cNvPr id="2" name="Immagine 1" descr="Immagine che contiene statua, arte&#10;&#10;Descrizione generata automaticamente">
            <a:extLst>
              <a:ext uri="{FF2B5EF4-FFF2-40B4-BE49-F238E27FC236}">
                <a16:creationId xmlns:a16="http://schemas.microsoft.com/office/drawing/2014/main" id="{84250A59-4CFF-43FC-9170-31B82F103C61}"/>
              </a:ext>
            </a:extLst>
          </p:cNvPr>
          <p:cNvPicPr>
            <a:picLocks noChangeAspect="1"/>
          </p:cNvPicPr>
          <p:nvPr userDrawn="1"/>
        </p:nvPicPr>
        <p:blipFill>
          <a:blip r:embed="rId2">
            <a:duotone>
              <a:prstClr val="black"/>
              <a:srgbClr val="299733">
                <a:tint val="45000"/>
                <a:satMod val="400000"/>
              </a:srgbClr>
            </a:duotone>
            <a:alphaModFix amt="30000"/>
          </a:blip>
          <a:stretch>
            <a:fillRect/>
          </a:stretch>
        </p:blipFill>
        <p:spPr>
          <a:xfrm>
            <a:off x="2045492" y="-496711"/>
            <a:ext cx="5731066" cy="5731066"/>
          </a:xfrm>
          <a:prstGeom prst="rect">
            <a:avLst/>
          </a:prstGeom>
          <a:scene3d>
            <a:camera prst="orthographicFront">
              <a:rot lat="0" lon="10800000" rev="0"/>
            </a:camera>
            <a:lightRig rig="threePt" dir="t"/>
          </a:scene3d>
        </p:spPr>
      </p:pic>
    </p:spTree>
    <p:extLst>
      <p:ext uri="{BB962C8B-B14F-4D97-AF65-F5344CB8AC3E}">
        <p14:creationId xmlns:p14="http://schemas.microsoft.com/office/powerpoint/2010/main" val="4231632775"/>
      </p:ext>
    </p:extLst>
  </p:cSld>
  <p:clrMapOvr>
    <a:masterClrMapping/>
  </p:clrMapOvr>
  <p:extLst>
    <p:ext uri="{DCECCB84-F9BA-43D5-87BE-67443E8EF086}">
      <p15:sldGuideLst xmlns:p15="http://schemas.microsoft.com/office/powerpoint/2012/main">
        <p15:guide id="1" orient="horz" pos="2913">
          <p15:clr>
            <a:srgbClr val="FBAE40"/>
          </p15:clr>
        </p15:guide>
        <p15:guide id="2" pos="2880">
          <p15:clr>
            <a:srgbClr val="FBAE40"/>
          </p15:clr>
        </p15:guide>
        <p15:guide id="3" orient="horz" pos="441">
          <p15:clr>
            <a:srgbClr val="FBAE40"/>
          </p15:clr>
        </p15:guide>
        <p15:guide id="4" orient="horz" pos="577">
          <p15:clr>
            <a:srgbClr val="FBAE40"/>
          </p15:clr>
        </p15:guide>
        <p15:guide id="5" orient="horz" pos="1733">
          <p15:clr>
            <a:srgbClr val="FBAE40"/>
          </p15:clr>
        </p15:guide>
        <p15:guide id="6" pos="181">
          <p15:clr>
            <a:srgbClr val="FBAE40"/>
          </p15:clr>
        </p15:guide>
        <p15:guide id="7" pos="5579">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Diapositiva titolo">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0FFC550A-A423-0B42-831E-7404A889D4C1}"/>
              </a:ext>
            </a:extLst>
          </p:cNvPr>
          <p:cNvSpPr/>
          <p:nvPr userDrawn="1"/>
        </p:nvSpPr>
        <p:spPr>
          <a:xfrm>
            <a:off x="-1" y="0"/>
            <a:ext cx="9144000" cy="701566"/>
          </a:xfrm>
          <a:prstGeom prst="rect">
            <a:avLst/>
          </a:prstGeom>
          <a:solidFill>
            <a:srgbClr val="EF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Title 1">
            <a:extLst>
              <a:ext uri="{FF2B5EF4-FFF2-40B4-BE49-F238E27FC236}">
                <a16:creationId xmlns:a16="http://schemas.microsoft.com/office/drawing/2014/main" id="{8042F7BC-880A-DC4A-ADAA-6F32796484D2}"/>
              </a:ext>
            </a:extLst>
          </p:cNvPr>
          <p:cNvSpPr txBox="1">
            <a:spLocks/>
          </p:cNvSpPr>
          <p:nvPr userDrawn="1"/>
        </p:nvSpPr>
        <p:spPr>
          <a:xfrm>
            <a:off x="212834" y="-78686"/>
            <a:ext cx="8931166" cy="629831"/>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2000" b="0" i="0" kern="1200" spc="300">
                <a:solidFill>
                  <a:schemeClr val="bg1"/>
                </a:solidFill>
                <a:latin typeface="Roboto Regular"/>
                <a:ea typeface="+mj-ea"/>
                <a:cs typeface="Roboto Regular"/>
              </a:defRPr>
            </a:lvl1pPr>
          </a:lstStyle>
          <a:p>
            <a:r>
              <a:rPr lang="it-IT">
                <a:latin typeface="Roboto" panose="02000000000000000000" pitchFamily="2" charset="0"/>
              </a:rPr>
              <a:t>COME CREARE NUOVE DIAPOSITIVE  |  </a:t>
            </a:r>
            <a:r>
              <a:rPr lang="it-IT" sz="1400">
                <a:latin typeface="Roboto" panose="02000000000000000000" pitchFamily="2" charset="0"/>
              </a:rPr>
              <a:t>LINEE GUIDA</a:t>
            </a:r>
            <a:endParaRPr lang="en-US">
              <a:latin typeface="Roboto" panose="02000000000000000000" pitchFamily="2" charset="0"/>
            </a:endParaRPr>
          </a:p>
        </p:txBody>
      </p:sp>
      <p:sp>
        <p:nvSpPr>
          <p:cNvPr id="6" name="Segnaposto testo 11">
            <a:extLst>
              <a:ext uri="{FF2B5EF4-FFF2-40B4-BE49-F238E27FC236}">
                <a16:creationId xmlns:a16="http://schemas.microsoft.com/office/drawing/2014/main" id="{135D2C80-CC1D-8E48-A6E6-809105EC6838}"/>
              </a:ext>
            </a:extLst>
          </p:cNvPr>
          <p:cNvSpPr>
            <a:spLocks noGrp="1"/>
          </p:cNvSpPr>
          <p:nvPr>
            <p:ph type="body" sz="quarter" idx="11" hasCustomPrompt="1"/>
          </p:nvPr>
        </p:nvSpPr>
        <p:spPr>
          <a:xfrm>
            <a:off x="4635335" y="915989"/>
            <a:ext cx="4221328" cy="340317"/>
          </a:xfrm>
          <a:prstGeom prst="rect">
            <a:avLst/>
          </a:prstGeom>
        </p:spPr>
        <p:txBody>
          <a:bodyPr/>
          <a:lstStyle>
            <a:lvl1pPr marL="0" indent="0">
              <a:buFontTx/>
              <a:buNone/>
              <a:defRPr sz="1600">
                <a:solidFill>
                  <a:srgbClr val="F88C2C"/>
                </a:solidFill>
                <a:latin typeface="Roboto" panose="02000000000000000000" pitchFamily="2" charset="0"/>
                <a:ea typeface="Roboto" panose="02000000000000000000" pitchFamily="2" charset="0"/>
              </a:defRPr>
            </a:lvl1pPr>
            <a:lvl2pPr marL="457200" indent="0">
              <a:buFontTx/>
              <a:buNone/>
              <a:defRPr>
                <a:latin typeface="Roboto" panose="02000000000000000000" pitchFamily="2" charset="0"/>
                <a:ea typeface="Roboto" panose="02000000000000000000" pitchFamily="2" charset="0"/>
              </a:defRPr>
            </a:lvl2pPr>
            <a:lvl3pPr marL="914400" indent="0">
              <a:buFontTx/>
              <a:buNone/>
              <a:defRPr>
                <a:latin typeface="Roboto" panose="02000000000000000000" pitchFamily="2" charset="0"/>
                <a:ea typeface="Roboto" panose="02000000000000000000" pitchFamily="2" charset="0"/>
              </a:defRPr>
            </a:lvl3pPr>
            <a:lvl4pPr marL="1371600" indent="0">
              <a:buFontTx/>
              <a:buNone/>
              <a:defRPr>
                <a:latin typeface="Roboto" panose="02000000000000000000" pitchFamily="2" charset="0"/>
                <a:ea typeface="Roboto" panose="02000000000000000000" pitchFamily="2" charset="0"/>
              </a:defRPr>
            </a:lvl4pPr>
            <a:lvl5pPr marL="1828800" indent="0">
              <a:buFontTx/>
              <a:buNone/>
              <a:defRPr>
                <a:latin typeface="Roboto" panose="02000000000000000000" pitchFamily="2" charset="0"/>
                <a:ea typeface="Roboto" panose="02000000000000000000" pitchFamily="2" charset="0"/>
              </a:defRPr>
            </a:lvl5pPr>
          </a:lstStyle>
          <a:p>
            <a:pPr lvl="0"/>
            <a:r>
              <a:rPr lang="it-IT"/>
              <a:t>Modus operandi</a:t>
            </a:r>
          </a:p>
          <a:p>
            <a:pPr lvl="0"/>
            <a:endParaRPr lang="it-IT"/>
          </a:p>
          <a:p>
            <a:pPr lvl="0"/>
            <a:endParaRPr lang="it-IT"/>
          </a:p>
        </p:txBody>
      </p:sp>
      <p:sp>
        <p:nvSpPr>
          <p:cNvPr id="7" name="Segnaposto testo 11">
            <a:extLst>
              <a:ext uri="{FF2B5EF4-FFF2-40B4-BE49-F238E27FC236}">
                <a16:creationId xmlns:a16="http://schemas.microsoft.com/office/drawing/2014/main" id="{F542B937-3F53-2943-B1C9-58A9E5A807A6}"/>
              </a:ext>
            </a:extLst>
          </p:cNvPr>
          <p:cNvSpPr>
            <a:spLocks noGrp="1"/>
          </p:cNvSpPr>
          <p:nvPr>
            <p:ph type="body" sz="quarter" idx="12" hasCustomPrompt="1"/>
          </p:nvPr>
        </p:nvSpPr>
        <p:spPr>
          <a:xfrm>
            <a:off x="4635335" y="1273798"/>
            <a:ext cx="4221328" cy="3352612"/>
          </a:xfrm>
          <a:prstGeom prst="rect">
            <a:avLst/>
          </a:prstGeom>
        </p:spPr>
        <p:txBody>
          <a:bodyPr/>
          <a:lstStyle>
            <a:lvl1pPr marL="0" indent="0">
              <a:buFontTx/>
              <a:buNone/>
              <a:defRPr sz="1500">
                <a:solidFill>
                  <a:schemeClr val="tx1">
                    <a:lumMod val="50000"/>
                    <a:lumOff val="50000"/>
                  </a:schemeClr>
                </a:solidFill>
                <a:latin typeface="Roboto" panose="02000000000000000000" pitchFamily="2" charset="0"/>
                <a:ea typeface="Roboto" panose="02000000000000000000" pitchFamily="2" charset="0"/>
              </a:defRPr>
            </a:lvl1pPr>
            <a:lvl2pPr marL="457200" indent="0">
              <a:buFontTx/>
              <a:buNone/>
              <a:defRPr>
                <a:latin typeface="Roboto" panose="02000000000000000000" pitchFamily="2" charset="0"/>
                <a:ea typeface="Roboto" panose="02000000000000000000" pitchFamily="2" charset="0"/>
              </a:defRPr>
            </a:lvl2pPr>
            <a:lvl3pPr marL="914400" indent="0">
              <a:buFontTx/>
              <a:buNone/>
              <a:defRPr>
                <a:latin typeface="Roboto" panose="02000000000000000000" pitchFamily="2" charset="0"/>
                <a:ea typeface="Roboto" panose="02000000000000000000" pitchFamily="2" charset="0"/>
              </a:defRPr>
            </a:lvl3pPr>
            <a:lvl4pPr marL="1371600" indent="0">
              <a:buFontTx/>
              <a:buNone/>
              <a:defRPr>
                <a:latin typeface="Roboto" panose="02000000000000000000" pitchFamily="2" charset="0"/>
                <a:ea typeface="Roboto" panose="02000000000000000000" pitchFamily="2" charset="0"/>
              </a:defRPr>
            </a:lvl4pPr>
            <a:lvl5pPr marL="1828800" indent="0">
              <a:buFontTx/>
              <a:buNone/>
              <a:defRPr>
                <a:latin typeface="Roboto" panose="02000000000000000000" pitchFamily="2" charset="0"/>
                <a:ea typeface="Roboto" panose="02000000000000000000" pitchFamily="2" charset="0"/>
              </a:defRPr>
            </a:lvl5pPr>
          </a:lstStyle>
          <a:p>
            <a:pPr lvl="0"/>
            <a:r>
              <a:rPr lang="it-IT"/>
              <a:t>Per il posizionamento delle immagini/testo, seguire le guide indicate e utilizzare gli schemi diapositiva presenti, avendo l’accortezza di non far soprapporre mai il testo al reticolo presente nella parte in basso a destra di ogni slide.</a:t>
            </a:r>
          </a:p>
          <a:p>
            <a:pPr lvl="0"/>
            <a:r>
              <a:rPr lang="it-IT"/>
              <a:t>Utilizzare le primitive nella slide successiva alla palette colori.</a:t>
            </a:r>
          </a:p>
          <a:p>
            <a:pPr lvl="0"/>
            <a:r>
              <a:rPr lang="it-IT"/>
              <a:t>Se occorrono ulteriori separatori o copertine capitoli, richiedere nuove immagini a tema (ad alta risoluzione) da inserire nel layout Separatore.</a:t>
            </a:r>
          </a:p>
          <a:p>
            <a:pPr lvl="0"/>
            <a:endParaRPr lang="it-IT"/>
          </a:p>
          <a:p>
            <a:pPr lvl="0"/>
            <a:endParaRPr lang="it-IT"/>
          </a:p>
        </p:txBody>
      </p:sp>
      <p:sp>
        <p:nvSpPr>
          <p:cNvPr id="12" name="Segnaposto testo 11">
            <a:extLst>
              <a:ext uri="{FF2B5EF4-FFF2-40B4-BE49-F238E27FC236}">
                <a16:creationId xmlns:a16="http://schemas.microsoft.com/office/drawing/2014/main" id="{181853EF-8569-354E-B28D-E2D8C75BEA1B}"/>
              </a:ext>
            </a:extLst>
          </p:cNvPr>
          <p:cNvSpPr>
            <a:spLocks noGrp="1"/>
          </p:cNvSpPr>
          <p:nvPr>
            <p:ph type="body" sz="quarter" idx="13" hasCustomPrompt="1"/>
          </p:nvPr>
        </p:nvSpPr>
        <p:spPr>
          <a:xfrm>
            <a:off x="293030" y="3330410"/>
            <a:ext cx="2069169" cy="1296000"/>
          </a:xfrm>
          <a:prstGeom prst="rect">
            <a:avLst/>
          </a:prstGeom>
        </p:spPr>
        <p:txBody>
          <a:bodyPr/>
          <a:lstStyle>
            <a:lvl1pPr marL="0" indent="0">
              <a:spcBef>
                <a:spcPts val="0"/>
              </a:spcBef>
              <a:spcAft>
                <a:spcPts val="600"/>
              </a:spcAft>
              <a:buFontTx/>
              <a:buNone/>
              <a:defRPr sz="1000">
                <a:solidFill>
                  <a:schemeClr val="tx1">
                    <a:lumMod val="50000"/>
                    <a:lumOff val="50000"/>
                  </a:schemeClr>
                </a:solidFill>
                <a:latin typeface="Roboto" panose="02000000000000000000" pitchFamily="2" charset="0"/>
                <a:ea typeface="Roboto" panose="02000000000000000000" pitchFamily="2" charset="0"/>
              </a:defRPr>
            </a:lvl1pPr>
            <a:lvl2pPr marL="457200" indent="0">
              <a:buFontTx/>
              <a:buNone/>
              <a:defRPr>
                <a:latin typeface="Roboto" panose="02000000000000000000" pitchFamily="2" charset="0"/>
                <a:ea typeface="Roboto" panose="02000000000000000000" pitchFamily="2" charset="0"/>
              </a:defRPr>
            </a:lvl2pPr>
            <a:lvl3pPr marL="914400" indent="0">
              <a:buFontTx/>
              <a:buNone/>
              <a:defRPr>
                <a:latin typeface="Roboto" panose="02000000000000000000" pitchFamily="2" charset="0"/>
                <a:ea typeface="Roboto" panose="02000000000000000000" pitchFamily="2" charset="0"/>
              </a:defRPr>
            </a:lvl3pPr>
            <a:lvl4pPr marL="1371600" indent="0">
              <a:buFontTx/>
              <a:buNone/>
              <a:defRPr>
                <a:latin typeface="Roboto" panose="02000000000000000000" pitchFamily="2" charset="0"/>
                <a:ea typeface="Roboto" panose="02000000000000000000" pitchFamily="2" charset="0"/>
              </a:defRPr>
            </a:lvl4pPr>
            <a:lvl5pPr marL="1828800" indent="0">
              <a:buFontTx/>
              <a:buNone/>
              <a:defRPr>
                <a:latin typeface="Roboto" panose="02000000000000000000" pitchFamily="2" charset="0"/>
                <a:ea typeface="Roboto" panose="02000000000000000000" pitchFamily="2" charset="0"/>
              </a:defRPr>
            </a:lvl5pPr>
          </a:lstStyle>
          <a:p>
            <a:pPr lvl="0"/>
            <a:r>
              <a:rPr lang="it-IT"/>
              <a:t>Foto</a:t>
            </a:r>
          </a:p>
          <a:p>
            <a:pPr lvl="0"/>
            <a:r>
              <a:rPr lang="it-IT"/>
              <a:t>Inserire immagini fotografiche o illustrazioni semplici, senza grafiche complesse.</a:t>
            </a:r>
          </a:p>
          <a:p>
            <a:pPr lvl="0"/>
            <a:r>
              <a:rPr lang="it-IT"/>
              <a:t>Inserire sempre le foto in modo </a:t>
            </a:r>
            <a:r>
              <a:rPr lang="it-IT" err="1"/>
              <a:t>flat</a:t>
            </a:r>
            <a:r>
              <a:rPr lang="it-IT"/>
              <a:t>, CON LA FASCETTA ARANCIONE, senza bordo, senza ombre e senza effetti/riflessi.</a:t>
            </a:r>
          </a:p>
          <a:p>
            <a:pPr lvl="0"/>
            <a:endParaRPr lang="it-IT"/>
          </a:p>
          <a:p>
            <a:pPr lvl="0"/>
            <a:endParaRPr lang="it-IT"/>
          </a:p>
        </p:txBody>
      </p:sp>
      <p:sp>
        <p:nvSpPr>
          <p:cNvPr id="13" name="Segnaposto testo 11">
            <a:extLst>
              <a:ext uri="{FF2B5EF4-FFF2-40B4-BE49-F238E27FC236}">
                <a16:creationId xmlns:a16="http://schemas.microsoft.com/office/drawing/2014/main" id="{CBA54C57-756A-A04B-8EE3-05647E089963}"/>
              </a:ext>
            </a:extLst>
          </p:cNvPr>
          <p:cNvSpPr>
            <a:spLocks noGrp="1"/>
          </p:cNvSpPr>
          <p:nvPr>
            <p:ph type="body" sz="quarter" idx="14" hasCustomPrompt="1"/>
          </p:nvPr>
        </p:nvSpPr>
        <p:spPr>
          <a:xfrm>
            <a:off x="2439219" y="3330410"/>
            <a:ext cx="2068115" cy="1296000"/>
          </a:xfrm>
          <a:prstGeom prst="rect">
            <a:avLst/>
          </a:prstGeom>
        </p:spPr>
        <p:txBody>
          <a:bodyPr/>
          <a:lstStyle>
            <a:lvl1pPr marL="0" indent="0">
              <a:spcBef>
                <a:spcPts val="0"/>
              </a:spcBef>
              <a:spcAft>
                <a:spcPts val="600"/>
              </a:spcAft>
              <a:buFontTx/>
              <a:buNone/>
              <a:defRPr sz="1000">
                <a:solidFill>
                  <a:schemeClr val="tx1">
                    <a:lumMod val="50000"/>
                    <a:lumOff val="50000"/>
                  </a:schemeClr>
                </a:solidFill>
                <a:latin typeface="Roboto" panose="02000000000000000000" pitchFamily="2" charset="0"/>
                <a:ea typeface="Roboto" panose="02000000000000000000" pitchFamily="2" charset="0"/>
              </a:defRPr>
            </a:lvl1pPr>
            <a:lvl2pPr marL="457200" indent="0">
              <a:buFontTx/>
              <a:buNone/>
              <a:defRPr>
                <a:latin typeface="Roboto" panose="02000000000000000000" pitchFamily="2" charset="0"/>
                <a:ea typeface="Roboto" panose="02000000000000000000" pitchFamily="2" charset="0"/>
              </a:defRPr>
            </a:lvl2pPr>
            <a:lvl3pPr marL="914400" indent="0">
              <a:buFontTx/>
              <a:buNone/>
              <a:defRPr>
                <a:latin typeface="Roboto" panose="02000000000000000000" pitchFamily="2" charset="0"/>
                <a:ea typeface="Roboto" panose="02000000000000000000" pitchFamily="2" charset="0"/>
              </a:defRPr>
            </a:lvl3pPr>
            <a:lvl4pPr marL="1371600" indent="0">
              <a:buFontTx/>
              <a:buNone/>
              <a:defRPr>
                <a:latin typeface="Roboto" panose="02000000000000000000" pitchFamily="2" charset="0"/>
                <a:ea typeface="Roboto" panose="02000000000000000000" pitchFamily="2" charset="0"/>
              </a:defRPr>
            </a:lvl4pPr>
            <a:lvl5pPr marL="1828800" indent="0">
              <a:buFontTx/>
              <a:buNone/>
              <a:defRPr>
                <a:latin typeface="Roboto" panose="02000000000000000000" pitchFamily="2" charset="0"/>
                <a:ea typeface="Roboto" panose="02000000000000000000" pitchFamily="2" charset="0"/>
              </a:defRPr>
            </a:lvl5pPr>
          </a:lstStyle>
          <a:p>
            <a:pPr lvl="0"/>
            <a:r>
              <a:rPr lang="it-IT"/>
              <a:t>Infografiche</a:t>
            </a:r>
          </a:p>
          <a:p>
            <a:pPr lvl="0"/>
            <a:r>
              <a:rPr lang="it-IT"/>
              <a:t>Inserire infografiche semplici per richiamare lo stile generale. Cercare di usare infografiche con sfondo bianco o al limite colore IVORY (vedi palette colori nella slide successiva)</a:t>
            </a:r>
          </a:p>
        </p:txBody>
      </p:sp>
      <p:sp>
        <p:nvSpPr>
          <p:cNvPr id="14" name="Rettangolo 13">
            <a:extLst>
              <a:ext uri="{FF2B5EF4-FFF2-40B4-BE49-F238E27FC236}">
                <a16:creationId xmlns:a16="http://schemas.microsoft.com/office/drawing/2014/main" id="{9B4F5FE8-2616-204B-9503-2200639808CF}"/>
              </a:ext>
            </a:extLst>
          </p:cNvPr>
          <p:cNvSpPr/>
          <p:nvPr userDrawn="1"/>
        </p:nvSpPr>
        <p:spPr>
          <a:xfrm>
            <a:off x="293030" y="3132138"/>
            <a:ext cx="4221328" cy="71426"/>
          </a:xfrm>
          <a:prstGeom prst="rect">
            <a:avLst/>
          </a:prstGeom>
          <a:solidFill>
            <a:srgbClr val="F88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Segnaposto contenuto 2">
            <a:extLst>
              <a:ext uri="{FF2B5EF4-FFF2-40B4-BE49-F238E27FC236}">
                <a16:creationId xmlns:a16="http://schemas.microsoft.com/office/drawing/2014/main" id="{BE525CDB-892C-43FD-B8C2-93CEF5D4EAA9}"/>
              </a:ext>
            </a:extLst>
          </p:cNvPr>
          <p:cNvSpPr>
            <a:spLocks noGrp="1"/>
          </p:cNvSpPr>
          <p:nvPr>
            <p:ph sz="quarter" idx="15"/>
          </p:nvPr>
        </p:nvSpPr>
        <p:spPr>
          <a:xfrm>
            <a:off x="293030" y="915989"/>
            <a:ext cx="4222800" cy="2216149"/>
          </a:xfrm>
          <a:prstGeom prst="rect">
            <a:avLst/>
          </a:prstGeom>
        </p:spPr>
        <p:txBody>
          <a:bodyPr/>
          <a:lstStyle>
            <a:lvl1pPr>
              <a:defRPr lang="it-IT" sz="1000" smtClean="0">
                <a:solidFill>
                  <a:schemeClr val="tx1">
                    <a:lumMod val="50000"/>
                    <a:lumOff val="50000"/>
                  </a:schemeClr>
                </a:solidFill>
                <a:latin typeface="Roboto" panose="02000000000000000000" pitchFamily="2" charset="0"/>
                <a:ea typeface="Roboto" panose="02000000000000000000" pitchFamily="2" charset="0"/>
              </a:defRPr>
            </a:lvl1pPr>
            <a:lvl2pPr>
              <a:defRPr lang="it-IT" smtClean="0">
                <a:latin typeface="Roboto" panose="02000000000000000000" pitchFamily="2" charset="0"/>
                <a:ea typeface="Roboto" panose="02000000000000000000" pitchFamily="2" charset="0"/>
              </a:defRPr>
            </a:lvl2pPr>
            <a:lvl3pPr>
              <a:defRPr lang="it-IT" smtClean="0">
                <a:latin typeface="Roboto" panose="02000000000000000000" pitchFamily="2" charset="0"/>
                <a:ea typeface="Roboto" panose="02000000000000000000" pitchFamily="2" charset="0"/>
              </a:defRPr>
            </a:lvl3pPr>
            <a:lvl4pPr>
              <a:defRPr lang="it-IT" smtClean="0">
                <a:latin typeface="Roboto" panose="02000000000000000000" pitchFamily="2" charset="0"/>
                <a:ea typeface="Roboto" panose="02000000000000000000" pitchFamily="2" charset="0"/>
              </a:defRPr>
            </a:lvl4pPr>
            <a:lvl5pPr>
              <a:defRPr lang="it-IT">
                <a:latin typeface="Roboto" panose="02000000000000000000" pitchFamily="2" charset="0"/>
                <a:ea typeface="Roboto" panose="02000000000000000000" pitchFamily="2" charset="0"/>
              </a:defRPr>
            </a:lvl5pPr>
          </a:lstStyle>
          <a:p>
            <a:pPr marL="0" lvl="0" indent="0">
              <a:spcBef>
                <a:spcPts val="0"/>
              </a:spcBef>
              <a:spcAft>
                <a:spcPts val="600"/>
              </a:spcAft>
              <a:buFontTx/>
              <a:buNone/>
            </a:pPr>
            <a:r>
              <a:rPr lang="it-IT"/>
              <a:t>Fare clic per modificare gli stili del testo dello schema</a:t>
            </a:r>
          </a:p>
        </p:txBody>
      </p:sp>
    </p:spTree>
    <p:extLst>
      <p:ext uri="{BB962C8B-B14F-4D97-AF65-F5344CB8AC3E}">
        <p14:creationId xmlns:p14="http://schemas.microsoft.com/office/powerpoint/2010/main" val="411814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ottoCopertina1">
    <p:spTree>
      <p:nvGrpSpPr>
        <p:cNvPr id="1" name=""/>
        <p:cNvGrpSpPr/>
        <p:nvPr/>
      </p:nvGrpSpPr>
      <p:grpSpPr>
        <a:xfrm>
          <a:off x="0" y="0"/>
          <a:ext cx="0" cy="0"/>
          <a:chOff x="0" y="0"/>
          <a:chExt cx="0" cy="0"/>
        </a:xfrm>
      </p:grpSpPr>
      <p:pic>
        <p:nvPicPr>
          <p:cNvPr id="4" name="Immagine 3" descr="Immagine che contiene persona, albero, vestiti, cielo&#10;&#10;Descrizione generata automaticamente">
            <a:extLst>
              <a:ext uri="{FF2B5EF4-FFF2-40B4-BE49-F238E27FC236}">
                <a16:creationId xmlns:a16="http://schemas.microsoft.com/office/drawing/2014/main" id="{106ECFEC-65E8-3CCD-EF59-7A2A5ED0E4DB}"/>
              </a:ext>
            </a:extLst>
          </p:cNvPr>
          <p:cNvPicPr>
            <a:picLocks noChangeAspect="1"/>
          </p:cNvPicPr>
          <p:nvPr userDrawn="1"/>
        </p:nvPicPr>
        <p:blipFill rotWithShape="1">
          <a:blip r:embed="rId2">
            <a:alphaModFix amt="82000"/>
          </a:blip>
          <a:srcRect l="8551" t="12630" b="18783"/>
          <a:stretch/>
        </p:blipFill>
        <p:spPr>
          <a:xfrm>
            <a:off x="-145142" y="-81641"/>
            <a:ext cx="9289142" cy="5225141"/>
          </a:xfrm>
          <a:prstGeom prst="rect">
            <a:avLst/>
          </a:prstGeom>
        </p:spPr>
      </p:pic>
      <p:pic>
        <p:nvPicPr>
          <p:cNvPr id="16" name="Immagine 15">
            <a:extLst>
              <a:ext uri="{FF2B5EF4-FFF2-40B4-BE49-F238E27FC236}">
                <a16:creationId xmlns:a16="http://schemas.microsoft.com/office/drawing/2014/main" id="{FB7CA1D5-A71A-A43A-E33F-ECBA0ECED7EC}"/>
              </a:ext>
            </a:extLst>
          </p:cNvPr>
          <p:cNvPicPr>
            <a:picLocks noChangeAspect="1"/>
          </p:cNvPicPr>
          <p:nvPr userDrawn="1"/>
        </p:nvPicPr>
        <p:blipFill>
          <a:blip r:embed="rId3">
            <a:alphaModFix amt="86000"/>
          </a:blip>
          <a:stretch>
            <a:fillRect/>
          </a:stretch>
        </p:blipFill>
        <p:spPr>
          <a:xfrm>
            <a:off x="0" y="-81641"/>
            <a:ext cx="9143999" cy="5225142"/>
          </a:xfrm>
          <a:prstGeom prst="rect">
            <a:avLst/>
          </a:prstGeom>
          <a:scene3d>
            <a:camera prst="orthographicFront">
              <a:rot lat="0" lon="10799999" rev="0"/>
            </a:camera>
            <a:lightRig rig="threePt" dir="t"/>
          </a:scene3d>
        </p:spPr>
      </p:pic>
      <p:sp>
        <p:nvSpPr>
          <p:cNvPr id="12" name="Rectangle 10">
            <a:extLst>
              <a:ext uri="{FF2B5EF4-FFF2-40B4-BE49-F238E27FC236}">
                <a16:creationId xmlns:a16="http://schemas.microsoft.com/office/drawing/2014/main" id="{86E72EFE-4661-DF12-2C8E-D92C1866AF37}"/>
              </a:ext>
            </a:extLst>
          </p:cNvPr>
          <p:cNvSpPr/>
          <p:nvPr userDrawn="1"/>
        </p:nvSpPr>
        <p:spPr>
          <a:xfrm>
            <a:off x="-2" y="3742661"/>
            <a:ext cx="8856000" cy="1400840"/>
          </a:xfrm>
          <a:prstGeom prst="snip1Rect">
            <a:avLst>
              <a:gd name="adj" fmla="val 50000"/>
            </a:avLst>
          </a:prstGeom>
          <a:solidFill>
            <a:srgbClr val="EF7D00">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Segnaposto testo 3">
            <a:extLst>
              <a:ext uri="{FF2B5EF4-FFF2-40B4-BE49-F238E27FC236}">
                <a16:creationId xmlns:a16="http://schemas.microsoft.com/office/drawing/2014/main" id="{3357B9D1-3533-4735-A26E-F31418C505CE}"/>
              </a:ext>
            </a:extLst>
          </p:cNvPr>
          <p:cNvSpPr>
            <a:spLocks noGrp="1"/>
          </p:cNvSpPr>
          <p:nvPr>
            <p:ph type="body" sz="quarter" idx="10" hasCustomPrompt="1"/>
          </p:nvPr>
        </p:nvSpPr>
        <p:spPr>
          <a:xfrm>
            <a:off x="403540" y="3849637"/>
            <a:ext cx="7351139" cy="644303"/>
          </a:xfrm>
          <a:prstGeom prst="rect">
            <a:avLst/>
          </a:prstGeom>
        </p:spPr>
        <p:txBody>
          <a:bodyPr/>
          <a:lstStyle>
            <a:lvl1pPr marL="0" indent="0">
              <a:buNone/>
              <a:defRPr kumimoji="0" lang="it-IT" sz="2800" b="0" i="0" u="none" strike="noStrike" kern="1200" cap="all" spc="300" normalizeH="0" baseline="0" dirty="0" smtClean="0">
                <a:ln>
                  <a:noFill/>
                </a:ln>
                <a:solidFill>
                  <a:prstClr val="white"/>
                </a:solidFill>
                <a:effectLst/>
                <a:uLnTx/>
                <a:uFillTx/>
                <a:latin typeface="Roboto Bold"/>
                <a:ea typeface="+mn-ea"/>
                <a:cs typeface="Roboto Bold"/>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it-IT"/>
              <a:t>TITOLO</a:t>
            </a:r>
          </a:p>
        </p:txBody>
      </p:sp>
      <p:sp>
        <p:nvSpPr>
          <p:cNvPr id="3" name="Segnaposto testo 3">
            <a:extLst>
              <a:ext uri="{FF2B5EF4-FFF2-40B4-BE49-F238E27FC236}">
                <a16:creationId xmlns:a16="http://schemas.microsoft.com/office/drawing/2014/main" id="{6443052B-8DA7-417C-B83A-B0310BCD0F96}"/>
              </a:ext>
            </a:extLst>
          </p:cNvPr>
          <p:cNvSpPr>
            <a:spLocks noGrp="1"/>
          </p:cNvSpPr>
          <p:nvPr>
            <p:ph type="body" sz="quarter" idx="11" hasCustomPrompt="1"/>
          </p:nvPr>
        </p:nvSpPr>
        <p:spPr>
          <a:xfrm>
            <a:off x="403540" y="4500464"/>
            <a:ext cx="8386041" cy="503927"/>
          </a:xfrm>
          <a:prstGeom prst="rect">
            <a:avLst/>
          </a:prstGeom>
        </p:spPr>
        <p:txBody>
          <a:bodyPr/>
          <a:lstStyle>
            <a:lvl1pPr marL="0" indent="0">
              <a:buNone/>
              <a:defRPr kumimoji="0" lang="it-IT" sz="2000" b="0" i="0" u="none" strike="noStrike" kern="1200" cap="all" spc="300" normalizeH="0" baseline="0" dirty="0" smtClean="0">
                <a:ln>
                  <a:noFill/>
                </a:ln>
                <a:solidFill>
                  <a:prstClr val="white"/>
                </a:solidFill>
                <a:effectLst/>
                <a:uLnTx/>
                <a:uFillTx/>
                <a:latin typeface="Roboto Light"/>
                <a:ea typeface="+mn-ea"/>
                <a:cs typeface="Roboto Ligh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it-IT"/>
              <a:t>SOTTOTITOLO</a:t>
            </a:r>
          </a:p>
        </p:txBody>
      </p:sp>
    </p:spTree>
    <p:extLst>
      <p:ext uri="{BB962C8B-B14F-4D97-AF65-F5344CB8AC3E}">
        <p14:creationId xmlns:p14="http://schemas.microsoft.com/office/powerpoint/2010/main" val="39050112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ottoCopertina2">
    <p:spTree>
      <p:nvGrpSpPr>
        <p:cNvPr id="1" name=""/>
        <p:cNvGrpSpPr/>
        <p:nvPr/>
      </p:nvGrpSpPr>
      <p:grpSpPr>
        <a:xfrm>
          <a:off x="0" y="0"/>
          <a:ext cx="0" cy="0"/>
          <a:chOff x="0" y="0"/>
          <a:chExt cx="0" cy="0"/>
        </a:xfrm>
      </p:grpSpPr>
      <p:pic>
        <p:nvPicPr>
          <p:cNvPr id="5" name="Immagine 4" descr="Immagine che contiene schermata, Modellazione 3D, arte&#10;&#10;Descrizione generata automaticamente">
            <a:extLst>
              <a:ext uri="{FF2B5EF4-FFF2-40B4-BE49-F238E27FC236}">
                <a16:creationId xmlns:a16="http://schemas.microsoft.com/office/drawing/2014/main" id="{E4D18BAF-A0CA-2909-09AD-BB8B94347BDA}"/>
              </a:ext>
            </a:extLst>
          </p:cNvPr>
          <p:cNvPicPr>
            <a:picLocks noChangeAspect="1"/>
          </p:cNvPicPr>
          <p:nvPr userDrawn="1"/>
        </p:nvPicPr>
        <p:blipFill>
          <a:blip r:embed="rId2">
            <a:alphaModFix amt="85000"/>
          </a:blip>
          <a:stretch>
            <a:fillRect/>
          </a:stretch>
        </p:blipFill>
        <p:spPr>
          <a:xfrm>
            <a:off x="0" y="0"/>
            <a:ext cx="9144000" cy="5143500"/>
          </a:xfrm>
          <a:prstGeom prst="rect">
            <a:avLst/>
          </a:prstGeom>
        </p:spPr>
      </p:pic>
      <p:sp>
        <p:nvSpPr>
          <p:cNvPr id="12" name="Rectangle 10">
            <a:extLst>
              <a:ext uri="{FF2B5EF4-FFF2-40B4-BE49-F238E27FC236}">
                <a16:creationId xmlns:a16="http://schemas.microsoft.com/office/drawing/2014/main" id="{86E72EFE-4661-DF12-2C8E-D92C1866AF37}"/>
              </a:ext>
            </a:extLst>
          </p:cNvPr>
          <p:cNvSpPr/>
          <p:nvPr userDrawn="1"/>
        </p:nvSpPr>
        <p:spPr>
          <a:xfrm>
            <a:off x="-2" y="3742661"/>
            <a:ext cx="8856000" cy="1400840"/>
          </a:xfrm>
          <a:prstGeom prst="snip1Rect">
            <a:avLst>
              <a:gd name="adj" fmla="val 50000"/>
            </a:avLst>
          </a:prstGeom>
          <a:solidFill>
            <a:srgbClr val="EF7D00">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Segnaposto testo 3">
            <a:extLst>
              <a:ext uri="{FF2B5EF4-FFF2-40B4-BE49-F238E27FC236}">
                <a16:creationId xmlns:a16="http://schemas.microsoft.com/office/drawing/2014/main" id="{3357B9D1-3533-4735-A26E-F31418C505CE}"/>
              </a:ext>
            </a:extLst>
          </p:cNvPr>
          <p:cNvSpPr>
            <a:spLocks noGrp="1"/>
          </p:cNvSpPr>
          <p:nvPr>
            <p:ph type="body" sz="quarter" idx="10" hasCustomPrompt="1"/>
          </p:nvPr>
        </p:nvSpPr>
        <p:spPr>
          <a:xfrm>
            <a:off x="403540" y="3849637"/>
            <a:ext cx="7351139" cy="644303"/>
          </a:xfrm>
          <a:prstGeom prst="rect">
            <a:avLst/>
          </a:prstGeom>
        </p:spPr>
        <p:txBody>
          <a:bodyPr/>
          <a:lstStyle>
            <a:lvl1pPr marL="0" indent="0">
              <a:buNone/>
              <a:defRPr kumimoji="0" lang="it-IT" sz="2800" b="0" i="0" u="none" strike="noStrike" kern="1200" cap="all" spc="300" normalizeH="0" baseline="0" dirty="0" smtClean="0">
                <a:ln>
                  <a:noFill/>
                </a:ln>
                <a:solidFill>
                  <a:prstClr val="white"/>
                </a:solidFill>
                <a:effectLst/>
                <a:uLnTx/>
                <a:uFillTx/>
                <a:latin typeface="Roboto Bold"/>
                <a:ea typeface="+mn-ea"/>
                <a:cs typeface="Roboto Bold"/>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it-IT"/>
              <a:t>TITOLO</a:t>
            </a:r>
          </a:p>
        </p:txBody>
      </p:sp>
      <p:sp>
        <p:nvSpPr>
          <p:cNvPr id="3" name="Segnaposto testo 3">
            <a:extLst>
              <a:ext uri="{FF2B5EF4-FFF2-40B4-BE49-F238E27FC236}">
                <a16:creationId xmlns:a16="http://schemas.microsoft.com/office/drawing/2014/main" id="{6443052B-8DA7-417C-B83A-B0310BCD0F96}"/>
              </a:ext>
            </a:extLst>
          </p:cNvPr>
          <p:cNvSpPr>
            <a:spLocks noGrp="1"/>
          </p:cNvSpPr>
          <p:nvPr>
            <p:ph type="body" sz="quarter" idx="11" hasCustomPrompt="1"/>
          </p:nvPr>
        </p:nvSpPr>
        <p:spPr>
          <a:xfrm>
            <a:off x="403540" y="4500464"/>
            <a:ext cx="8386041" cy="503927"/>
          </a:xfrm>
          <a:prstGeom prst="rect">
            <a:avLst/>
          </a:prstGeom>
        </p:spPr>
        <p:txBody>
          <a:bodyPr/>
          <a:lstStyle>
            <a:lvl1pPr marL="0" indent="0">
              <a:buNone/>
              <a:defRPr kumimoji="0" lang="it-IT" sz="2000" b="0" i="0" u="none" strike="noStrike" kern="1200" cap="all" spc="300" normalizeH="0" baseline="0" dirty="0" smtClean="0">
                <a:ln>
                  <a:noFill/>
                </a:ln>
                <a:solidFill>
                  <a:prstClr val="white"/>
                </a:solidFill>
                <a:effectLst/>
                <a:uLnTx/>
                <a:uFillTx/>
                <a:latin typeface="Roboto Light"/>
                <a:ea typeface="+mn-ea"/>
                <a:cs typeface="Roboto Ligh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it-IT"/>
              <a:t>SOTTOTITOLO</a:t>
            </a:r>
          </a:p>
        </p:txBody>
      </p:sp>
    </p:spTree>
    <p:extLst>
      <p:ext uri="{BB962C8B-B14F-4D97-AF65-F5344CB8AC3E}">
        <p14:creationId xmlns:p14="http://schemas.microsoft.com/office/powerpoint/2010/main" val="3411916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ottoCopertina2">
    <p:spTree>
      <p:nvGrpSpPr>
        <p:cNvPr id="1" name=""/>
        <p:cNvGrpSpPr/>
        <p:nvPr/>
      </p:nvGrpSpPr>
      <p:grpSpPr>
        <a:xfrm>
          <a:off x="0" y="0"/>
          <a:ext cx="0" cy="0"/>
          <a:chOff x="0" y="0"/>
          <a:chExt cx="0" cy="0"/>
        </a:xfrm>
      </p:grpSpPr>
      <p:pic>
        <p:nvPicPr>
          <p:cNvPr id="11" name="Immagine 10">
            <a:extLst>
              <a:ext uri="{FF2B5EF4-FFF2-40B4-BE49-F238E27FC236}">
                <a16:creationId xmlns:a16="http://schemas.microsoft.com/office/drawing/2014/main" id="{CE6D5380-80F9-AB3B-5077-94B0D5B64A9B}"/>
              </a:ext>
            </a:extLst>
          </p:cNvPr>
          <p:cNvPicPr>
            <a:picLocks noChangeAspect="1"/>
          </p:cNvPicPr>
          <p:nvPr userDrawn="1"/>
        </p:nvPicPr>
        <p:blipFill>
          <a:blip r:embed="rId2"/>
          <a:stretch>
            <a:fillRect/>
          </a:stretch>
        </p:blipFill>
        <p:spPr>
          <a:xfrm>
            <a:off x="0" y="-1"/>
            <a:ext cx="9143999" cy="5225142"/>
          </a:xfrm>
          <a:prstGeom prst="rect">
            <a:avLst/>
          </a:prstGeom>
        </p:spPr>
      </p:pic>
      <p:pic>
        <p:nvPicPr>
          <p:cNvPr id="5" name="Immagine 4" descr="Immagine che contiene arte&#10;&#10;Descrizione generata automaticamente">
            <a:extLst>
              <a:ext uri="{FF2B5EF4-FFF2-40B4-BE49-F238E27FC236}">
                <a16:creationId xmlns:a16="http://schemas.microsoft.com/office/drawing/2014/main" id="{4D40DB73-1D5F-E9AA-C0BD-91C42C1288F2}"/>
              </a:ext>
            </a:extLst>
          </p:cNvPr>
          <p:cNvPicPr>
            <a:picLocks noChangeAspect="1"/>
          </p:cNvPicPr>
          <p:nvPr userDrawn="1"/>
        </p:nvPicPr>
        <p:blipFill>
          <a:blip r:embed="rId3">
            <a:alphaModFix amt="50000"/>
          </a:blip>
          <a:stretch>
            <a:fillRect/>
          </a:stretch>
        </p:blipFill>
        <p:spPr>
          <a:xfrm>
            <a:off x="-2" y="-1"/>
            <a:ext cx="9144000" cy="5143500"/>
          </a:xfrm>
          <a:prstGeom prst="rect">
            <a:avLst/>
          </a:prstGeom>
        </p:spPr>
      </p:pic>
      <p:sp>
        <p:nvSpPr>
          <p:cNvPr id="12" name="Rectangle 10">
            <a:extLst>
              <a:ext uri="{FF2B5EF4-FFF2-40B4-BE49-F238E27FC236}">
                <a16:creationId xmlns:a16="http://schemas.microsoft.com/office/drawing/2014/main" id="{86E72EFE-4661-DF12-2C8E-D92C1866AF37}"/>
              </a:ext>
            </a:extLst>
          </p:cNvPr>
          <p:cNvSpPr/>
          <p:nvPr userDrawn="1"/>
        </p:nvSpPr>
        <p:spPr>
          <a:xfrm>
            <a:off x="-2" y="3742661"/>
            <a:ext cx="8856000" cy="1400840"/>
          </a:xfrm>
          <a:prstGeom prst="snip1Rect">
            <a:avLst>
              <a:gd name="adj" fmla="val 50000"/>
            </a:avLst>
          </a:prstGeom>
          <a:solidFill>
            <a:srgbClr val="EF7D00">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Segnaposto testo 3">
            <a:extLst>
              <a:ext uri="{FF2B5EF4-FFF2-40B4-BE49-F238E27FC236}">
                <a16:creationId xmlns:a16="http://schemas.microsoft.com/office/drawing/2014/main" id="{3357B9D1-3533-4735-A26E-F31418C505CE}"/>
              </a:ext>
            </a:extLst>
          </p:cNvPr>
          <p:cNvSpPr>
            <a:spLocks noGrp="1"/>
          </p:cNvSpPr>
          <p:nvPr>
            <p:ph type="body" sz="quarter" idx="10" hasCustomPrompt="1"/>
          </p:nvPr>
        </p:nvSpPr>
        <p:spPr>
          <a:xfrm>
            <a:off x="403540" y="3849637"/>
            <a:ext cx="7351139" cy="644303"/>
          </a:xfrm>
          <a:prstGeom prst="rect">
            <a:avLst/>
          </a:prstGeom>
        </p:spPr>
        <p:txBody>
          <a:bodyPr/>
          <a:lstStyle>
            <a:lvl1pPr marL="0" indent="0">
              <a:buNone/>
              <a:defRPr kumimoji="0" lang="it-IT" sz="2800" b="0" i="0" u="none" strike="noStrike" kern="1200" cap="all" spc="300" normalizeH="0" baseline="0" dirty="0" smtClean="0">
                <a:ln>
                  <a:noFill/>
                </a:ln>
                <a:solidFill>
                  <a:prstClr val="white"/>
                </a:solidFill>
                <a:effectLst/>
                <a:uLnTx/>
                <a:uFillTx/>
                <a:latin typeface="Roboto Bold"/>
                <a:ea typeface="+mn-ea"/>
                <a:cs typeface="Roboto Bold"/>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it-IT"/>
              <a:t>TITOLO</a:t>
            </a:r>
          </a:p>
        </p:txBody>
      </p:sp>
      <p:sp>
        <p:nvSpPr>
          <p:cNvPr id="3" name="Segnaposto testo 3">
            <a:extLst>
              <a:ext uri="{FF2B5EF4-FFF2-40B4-BE49-F238E27FC236}">
                <a16:creationId xmlns:a16="http://schemas.microsoft.com/office/drawing/2014/main" id="{6443052B-8DA7-417C-B83A-B0310BCD0F96}"/>
              </a:ext>
            </a:extLst>
          </p:cNvPr>
          <p:cNvSpPr>
            <a:spLocks noGrp="1"/>
          </p:cNvSpPr>
          <p:nvPr>
            <p:ph type="body" sz="quarter" idx="11" hasCustomPrompt="1"/>
          </p:nvPr>
        </p:nvSpPr>
        <p:spPr>
          <a:xfrm>
            <a:off x="403540" y="4500464"/>
            <a:ext cx="8386041" cy="503927"/>
          </a:xfrm>
          <a:prstGeom prst="rect">
            <a:avLst/>
          </a:prstGeom>
        </p:spPr>
        <p:txBody>
          <a:bodyPr/>
          <a:lstStyle>
            <a:lvl1pPr marL="0" indent="0">
              <a:buNone/>
              <a:defRPr kumimoji="0" lang="it-IT" sz="2000" b="0" i="0" u="none" strike="noStrike" kern="1200" cap="all" spc="300" normalizeH="0" baseline="0" dirty="0" smtClean="0">
                <a:ln>
                  <a:noFill/>
                </a:ln>
                <a:solidFill>
                  <a:prstClr val="white"/>
                </a:solidFill>
                <a:effectLst/>
                <a:uLnTx/>
                <a:uFillTx/>
                <a:latin typeface="Roboto Light"/>
                <a:ea typeface="+mn-ea"/>
                <a:cs typeface="Roboto Ligh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it-IT"/>
              <a:t>SOTTOTITOLO</a:t>
            </a:r>
          </a:p>
        </p:txBody>
      </p:sp>
    </p:spTree>
    <p:extLst>
      <p:ext uri="{BB962C8B-B14F-4D97-AF65-F5344CB8AC3E}">
        <p14:creationId xmlns:p14="http://schemas.microsoft.com/office/powerpoint/2010/main" val="932460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ottoCopertina2">
    <p:spTree>
      <p:nvGrpSpPr>
        <p:cNvPr id="1" name=""/>
        <p:cNvGrpSpPr/>
        <p:nvPr/>
      </p:nvGrpSpPr>
      <p:grpSpPr>
        <a:xfrm>
          <a:off x="0" y="0"/>
          <a:ext cx="0" cy="0"/>
          <a:chOff x="0" y="0"/>
          <a:chExt cx="0" cy="0"/>
        </a:xfrm>
      </p:grpSpPr>
      <p:pic>
        <p:nvPicPr>
          <p:cNvPr id="7" name="Immagine 6" descr="Immagine che contiene schermata, Modellazione 3D, arte&#10;&#10;Descrizione generata automaticamente">
            <a:extLst>
              <a:ext uri="{FF2B5EF4-FFF2-40B4-BE49-F238E27FC236}">
                <a16:creationId xmlns:a16="http://schemas.microsoft.com/office/drawing/2014/main" id="{3690A726-0D79-06E7-F84B-5559DDE92D99}"/>
              </a:ext>
            </a:extLst>
          </p:cNvPr>
          <p:cNvPicPr>
            <a:picLocks noChangeAspect="1"/>
          </p:cNvPicPr>
          <p:nvPr userDrawn="1"/>
        </p:nvPicPr>
        <p:blipFill>
          <a:blip r:embed="rId2">
            <a:alphaModFix amt="85000"/>
          </a:blip>
          <a:stretch>
            <a:fillRect/>
          </a:stretch>
        </p:blipFill>
        <p:spPr>
          <a:xfrm>
            <a:off x="0" y="0"/>
            <a:ext cx="9144000" cy="5143500"/>
          </a:xfrm>
          <a:prstGeom prst="rect">
            <a:avLst/>
          </a:prstGeom>
        </p:spPr>
      </p:pic>
      <p:pic>
        <p:nvPicPr>
          <p:cNvPr id="6" name="Immagine 5" descr="Immagine che contiene persona, albero, vestiti, cielo&#10;&#10;Descrizione generata automaticamente">
            <a:extLst>
              <a:ext uri="{FF2B5EF4-FFF2-40B4-BE49-F238E27FC236}">
                <a16:creationId xmlns:a16="http://schemas.microsoft.com/office/drawing/2014/main" id="{EEA834B4-E6B7-FF26-A62C-0C82ED4C0D8D}"/>
              </a:ext>
            </a:extLst>
          </p:cNvPr>
          <p:cNvPicPr>
            <a:picLocks noChangeAspect="1"/>
          </p:cNvPicPr>
          <p:nvPr userDrawn="1"/>
        </p:nvPicPr>
        <p:blipFill rotWithShape="1">
          <a:blip r:embed="rId3">
            <a:alphaModFix amt="82000"/>
          </a:blip>
          <a:srcRect l="8551" t="12630" b="18783"/>
          <a:stretch/>
        </p:blipFill>
        <p:spPr>
          <a:xfrm>
            <a:off x="-2" y="0"/>
            <a:ext cx="9144002" cy="5143500"/>
          </a:xfrm>
          <a:prstGeom prst="rect">
            <a:avLst/>
          </a:prstGeom>
        </p:spPr>
      </p:pic>
      <p:sp>
        <p:nvSpPr>
          <p:cNvPr id="12" name="Rectangle 10">
            <a:extLst>
              <a:ext uri="{FF2B5EF4-FFF2-40B4-BE49-F238E27FC236}">
                <a16:creationId xmlns:a16="http://schemas.microsoft.com/office/drawing/2014/main" id="{86E72EFE-4661-DF12-2C8E-D92C1866AF37}"/>
              </a:ext>
            </a:extLst>
          </p:cNvPr>
          <p:cNvSpPr/>
          <p:nvPr userDrawn="1"/>
        </p:nvSpPr>
        <p:spPr>
          <a:xfrm>
            <a:off x="-2" y="3742661"/>
            <a:ext cx="8856000" cy="1400840"/>
          </a:xfrm>
          <a:prstGeom prst="snip1Rect">
            <a:avLst>
              <a:gd name="adj" fmla="val 50000"/>
            </a:avLst>
          </a:prstGeom>
          <a:solidFill>
            <a:srgbClr val="EF7D00">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Segnaposto testo 3">
            <a:extLst>
              <a:ext uri="{FF2B5EF4-FFF2-40B4-BE49-F238E27FC236}">
                <a16:creationId xmlns:a16="http://schemas.microsoft.com/office/drawing/2014/main" id="{3357B9D1-3533-4735-A26E-F31418C505CE}"/>
              </a:ext>
            </a:extLst>
          </p:cNvPr>
          <p:cNvSpPr>
            <a:spLocks noGrp="1"/>
          </p:cNvSpPr>
          <p:nvPr>
            <p:ph type="body" sz="quarter" idx="10" hasCustomPrompt="1"/>
          </p:nvPr>
        </p:nvSpPr>
        <p:spPr>
          <a:xfrm>
            <a:off x="403540" y="3849637"/>
            <a:ext cx="7351139" cy="644303"/>
          </a:xfrm>
          <a:prstGeom prst="rect">
            <a:avLst/>
          </a:prstGeom>
        </p:spPr>
        <p:txBody>
          <a:bodyPr/>
          <a:lstStyle>
            <a:lvl1pPr marL="0" indent="0">
              <a:buNone/>
              <a:defRPr kumimoji="0" lang="it-IT" sz="2800" b="0" i="0" u="none" strike="noStrike" kern="1200" cap="all" spc="300" normalizeH="0" baseline="0" dirty="0" smtClean="0">
                <a:ln>
                  <a:noFill/>
                </a:ln>
                <a:solidFill>
                  <a:prstClr val="white"/>
                </a:solidFill>
                <a:effectLst/>
                <a:uLnTx/>
                <a:uFillTx/>
                <a:latin typeface="Roboto Bold"/>
                <a:ea typeface="+mn-ea"/>
                <a:cs typeface="Roboto Bold"/>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it-IT"/>
              <a:t>TITOLO</a:t>
            </a:r>
          </a:p>
        </p:txBody>
      </p:sp>
      <p:sp>
        <p:nvSpPr>
          <p:cNvPr id="3" name="Segnaposto testo 3">
            <a:extLst>
              <a:ext uri="{FF2B5EF4-FFF2-40B4-BE49-F238E27FC236}">
                <a16:creationId xmlns:a16="http://schemas.microsoft.com/office/drawing/2014/main" id="{6443052B-8DA7-417C-B83A-B0310BCD0F96}"/>
              </a:ext>
            </a:extLst>
          </p:cNvPr>
          <p:cNvSpPr>
            <a:spLocks noGrp="1"/>
          </p:cNvSpPr>
          <p:nvPr>
            <p:ph type="body" sz="quarter" idx="11" hasCustomPrompt="1"/>
          </p:nvPr>
        </p:nvSpPr>
        <p:spPr>
          <a:xfrm>
            <a:off x="403540" y="4500464"/>
            <a:ext cx="8386041" cy="503927"/>
          </a:xfrm>
          <a:prstGeom prst="rect">
            <a:avLst/>
          </a:prstGeom>
        </p:spPr>
        <p:txBody>
          <a:bodyPr/>
          <a:lstStyle>
            <a:lvl1pPr marL="0" indent="0">
              <a:buNone/>
              <a:defRPr kumimoji="0" lang="it-IT" sz="2000" b="0" i="0" u="none" strike="noStrike" kern="1200" cap="all" spc="300" normalizeH="0" baseline="0" dirty="0" smtClean="0">
                <a:ln>
                  <a:noFill/>
                </a:ln>
                <a:solidFill>
                  <a:prstClr val="white"/>
                </a:solidFill>
                <a:effectLst/>
                <a:uLnTx/>
                <a:uFillTx/>
                <a:latin typeface="Roboto Light"/>
                <a:ea typeface="+mn-ea"/>
                <a:cs typeface="Roboto Ligh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it-IT"/>
              <a:t>SOTTOTITOLO</a:t>
            </a:r>
          </a:p>
        </p:txBody>
      </p:sp>
    </p:spTree>
    <p:extLst>
      <p:ext uri="{BB962C8B-B14F-4D97-AF65-F5344CB8AC3E}">
        <p14:creationId xmlns:p14="http://schemas.microsoft.com/office/powerpoint/2010/main" val="1415917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sto Normale">
    <p:spTree>
      <p:nvGrpSpPr>
        <p:cNvPr id="1" name=""/>
        <p:cNvGrpSpPr/>
        <p:nvPr/>
      </p:nvGrpSpPr>
      <p:grpSpPr>
        <a:xfrm>
          <a:off x="0" y="0"/>
          <a:ext cx="0" cy="0"/>
          <a:chOff x="0" y="0"/>
          <a:chExt cx="0" cy="0"/>
        </a:xfrm>
      </p:grpSpPr>
      <p:pic>
        <p:nvPicPr>
          <p:cNvPr id="16" name="Immagine 15">
            <a:extLst>
              <a:ext uri="{FF2B5EF4-FFF2-40B4-BE49-F238E27FC236}">
                <a16:creationId xmlns:a16="http://schemas.microsoft.com/office/drawing/2014/main" id="{829F73F1-153E-AFEB-189E-DC89C45E6D95}"/>
              </a:ext>
            </a:extLst>
          </p:cNvPr>
          <p:cNvPicPr>
            <a:picLocks noChangeAspect="1"/>
          </p:cNvPicPr>
          <p:nvPr userDrawn="1"/>
        </p:nvPicPr>
        <p:blipFill rotWithShape="1">
          <a:blip r:embed="rId2"/>
          <a:srcRect t="34599" b="12347"/>
          <a:stretch/>
        </p:blipFill>
        <p:spPr>
          <a:xfrm>
            <a:off x="0" y="0"/>
            <a:ext cx="6563833" cy="602145"/>
          </a:xfrm>
          <a:prstGeom prst="snip1Rect">
            <a:avLst>
              <a:gd name="adj" fmla="val 33520"/>
            </a:avLst>
          </a:prstGeom>
        </p:spPr>
      </p:pic>
      <p:pic>
        <p:nvPicPr>
          <p:cNvPr id="8" name="Immagine 7" descr="Immagine che contiene statua, arte&#10;&#10;Descrizione generata automaticamente">
            <a:extLst>
              <a:ext uri="{FF2B5EF4-FFF2-40B4-BE49-F238E27FC236}">
                <a16:creationId xmlns:a16="http://schemas.microsoft.com/office/drawing/2014/main" id="{3BC2F84C-0BDE-FFC7-E529-29A61B03C9DA}"/>
              </a:ext>
            </a:extLst>
          </p:cNvPr>
          <p:cNvPicPr>
            <a:picLocks noChangeAspect="1"/>
          </p:cNvPicPr>
          <p:nvPr userDrawn="1"/>
        </p:nvPicPr>
        <p:blipFill>
          <a:blip r:embed="rId3">
            <a:duotone>
              <a:prstClr val="black"/>
              <a:srgbClr val="EF7D00">
                <a:tint val="45000"/>
                <a:satMod val="400000"/>
              </a:srgbClr>
            </a:duotone>
            <a:alphaModFix amt="20000"/>
          </a:blip>
          <a:stretch>
            <a:fillRect/>
          </a:stretch>
        </p:blipFill>
        <p:spPr>
          <a:xfrm>
            <a:off x="288000" y="516193"/>
            <a:ext cx="4627307" cy="4627307"/>
          </a:xfrm>
          <a:prstGeom prst="rect">
            <a:avLst/>
          </a:prstGeom>
        </p:spPr>
      </p:pic>
      <p:sp>
        <p:nvSpPr>
          <p:cNvPr id="2" name="Rettangolo con un angolo ritagliato 1">
            <a:extLst>
              <a:ext uri="{FF2B5EF4-FFF2-40B4-BE49-F238E27FC236}">
                <a16:creationId xmlns:a16="http://schemas.microsoft.com/office/drawing/2014/main" id="{E2D2BAD2-291C-DEFD-9693-CE9AF60FBBD5}"/>
              </a:ext>
            </a:extLst>
          </p:cNvPr>
          <p:cNvSpPr/>
          <p:nvPr userDrawn="1"/>
        </p:nvSpPr>
        <p:spPr>
          <a:xfrm>
            <a:off x="0" y="214347"/>
            <a:ext cx="6563833" cy="387798"/>
          </a:xfrm>
          <a:prstGeom prst="snip1Rect">
            <a:avLst>
              <a:gd name="adj" fmla="val 50000"/>
            </a:avLst>
          </a:prstGeom>
          <a:solidFill>
            <a:srgbClr val="C52027">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Segnaposto testo 3">
            <a:extLst>
              <a:ext uri="{FF2B5EF4-FFF2-40B4-BE49-F238E27FC236}">
                <a16:creationId xmlns:a16="http://schemas.microsoft.com/office/drawing/2014/main" id="{9CB5901C-531C-B84F-783E-9F269A1B4023}"/>
              </a:ext>
            </a:extLst>
          </p:cNvPr>
          <p:cNvSpPr>
            <a:spLocks noGrp="1"/>
          </p:cNvSpPr>
          <p:nvPr>
            <p:ph type="body" sz="quarter" idx="10" hasCustomPrompt="1"/>
          </p:nvPr>
        </p:nvSpPr>
        <p:spPr>
          <a:xfrm>
            <a:off x="437797" y="214347"/>
            <a:ext cx="6126036" cy="387798"/>
          </a:xfrm>
          <a:prstGeom prst="rect">
            <a:avLst/>
          </a:prstGeom>
          <a:noFill/>
        </p:spPr>
        <p:txBody>
          <a:bodyPr wrap="square" lIns="0" tIns="0" rIns="0" bIns="0" rtlCol="0">
            <a:spAutoFit/>
          </a:bodyPr>
          <a:lstStyle>
            <a:lvl1pPr marL="0" indent="0">
              <a:buNone/>
              <a:defRPr lang="it-IT" sz="2800" b="1" cap="all" baseline="0" dirty="0" smtClean="0">
                <a:solidFill>
                  <a:schemeClr val="bg1"/>
                </a:solidFill>
                <a:latin typeface="Century Gothic" panose="020B0502020202020204" pitchFamily="34" charset="0"/>
                <a:cs typeface="Times New Roman" panose="02020603050405020304" pitchFamily="18" charset="0"/>
              </a:defRPr>
            </a:lvl1pPr>
          </a:lstStyle>
          <a:p>
            <a:pPr marL="228600" lvl="0" indent="-228600"/>
            <a:r>
              <a:rPr lang="it-IT" sz="2800"/>
              <a:t>TITOLO</a:t>
            </a:r>
            <a:endParaRPr lang="it-IT" sz="3600" cap="none" baseline="0"/>
          </a:p>
        </p:txBody>
      </p:sp>
    </p:spTree>
    <p:extLst>
      <p:ext uri="{BB962C8B-B14F-4D97-AF65-F5344CB8AC3E}">
        <p14:creationId xmlns:p14="http://schemas.microsoft.com/office/powerpoint/2010/main" val="2199207813"/>
      </p:ext>
    </p:extLst>
  </p:cSld>
  <p:clrMapOvr>
    <a:masterClrMapping/>
  </p:clrMapOvr>
  <p:extLst>
    <p:ext uri="{DCECCB84-F9BA-43D5-87BE-67443E8EF086}">
      <p15:sldGuideLst xmlns:p15="http://schemas.microsoft.com/office/powerpoint/2012/main">
        <p15:guide id="1" orient="horz" pos="2913" userDrawn="1">
          <p15:clr>
            <a:srgbClr val="FBAE40"/>
          </p15:clr>
        </p15:guide>
        <p15:guide id="2" pos="2880" userDrawn="1">
          <p15:clr>
            <a:srgbClr val="FBAE40"/>
          </p15:clr>
        </p15:guide>
        <p15:guide id="3" orient="horz" pos="441" userDrawn="1">
          <p15:clr>
            <a:srgbClr val="FBAE40"/>
          </p15:clr>
        </p15:guide>
        <p15:guide id="4" orient="horz" pos="577" userDrawn="1">
          <p15:clr>
            <a:srgbClr val="FBAE40"/>
          </p15:clr>
        </p15:guide>
        <p15:guide id="5" orient="horz" pos="1733" userDrawn="1">
          <p15:clr>
            <a:srgbClr val="FBAE40"/>
          </p15:clr>
        </p15:guide>
        <p15:guide id="6" pos="181" userDrawn="1">
          <p15:clr>
            <a:srgbClr val="FBAE40"/>
          </p15:clr>
        </p15:guide>
        <p15:guide id="7" pos="5579"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Vuota">
    <p:spTree>
      <p:nvGrpSpPr>
        <p:cNvPr id="1" name=""/>
        <p:cNvGrpSpPr/>
        <p:nvPr/>
      </p:nvGrpSpPr>
      <p:grpSpPr>
        <a:xfrm>
          <a:off x="0" y="0"/>
          <a:ext cx="0" cy="0"/>
          <a:chOff x="0" y="0"/>
          <a:chExt cx="0" cy="0"/>
        </a:xfrm>
      </p:grpSpPr>
      <p:sp>
        <p:nvSpPr>
          <p:cNvPr id="6" name="Segnaposto testo 52">
            <a:extLst>
              <a:ext uri="{FF2B5EF4-FFF2-40B4-BE49-F238E27FC236}">
                <a16:creationId xmlns:a16="http://schemas.microsoft.com/office/drawing/2014/main" id="{1F5093B4-CA58-8E42-9E27-D363A9F7D2D6}"/>
              </a:ext>
            </a:extLst>
          </p:cNvPr>
          <p:cNvSpPr>
            <a:spLocks noGrp="1"/>
          </p:cNvSpPr>
          <p:nvPr>
            <p:ph type="body" sz="quarter" idx="35" hasCustomPrompt="1"/>
          </p:nvPr>
        </p:nvSpPr>
        <p:spPr>
          <a:xfrm>
            <a:off x="294997" y="33319"/>
            <a:ext cx="7200000" cy="648000"/>
          </a:xfrm>
          <a:prstGeom prst="rect">
            <a:avLst/>
          </a:prstGeom>
        </p:spPr>
        <p:txBody>
          <a:bodyPr lIns="0" anchor="ctr" anchorCtr="0"/>
          <a:lstStyle>
            <a:lvl1pPr marL="0" indent="0">
              <a:buNone/>
              <a:defRPr sz="2000" cap="all" spc="300" baseline="0">
                <a:solidFill>
                  <a:schemeClr val="bg1"/>
                </a:solidFill>
                <a:latin typeface="Roboto" panose="02000000000000000000" pitchFamily="2" charset="0"/>
                <a:ea typeface="Roboto" panose="02000000000000000000" pitchFamily="2" charset="0"/>
              </a:defRPr>
            </a:lvl1pPr>
          </a:lstStyle>
          <a:p>
            <a:pPr lvl="0"/>
            <a:r>
              <a:rPr lang="it-IT"/>
              <a:t>TITOLO TUTTO MAIUSCOLO  |</a:t>
            </a:r>
          </a:p>
        </p:txBody>
      </p:sp>
      <p:pic>
        <p:nvPicPr>
          <p:cNvPr id="2" name="Immagine 1" descr="Immagine che contiene statua, arte&#10;&#10;Descrizione generata automaticamente">
            <a:extLst>
              <a:ext uri="{FF2B5EF4-FFF2-40B4-BE49-F238E27FC236}">
                <a16:creationId xmlns:a16="http://schemas.microsoft.com/office/drawing/2014/main" id="{E7E89037-72F6-233E-03C0-ACDF3D21B17E}"/>
              </a:ext>
            </a:extLst>
          </p:cNvPr>
          <p:cNvPicPr>
            <a:picLocks noChangeAspect="1"/>
          </p:cNvPicPr>
          <p:nvPr userDrawn="1"/>
        </p:nvPicPr>
        <p:blipFill>
          <a:blip r:embed="rId2">
            <a:duotone>
              <a:prstClr val="black"/>
              <a:srgbClr val="EF7D00">
                <a:tint val="45000"/>
                <a:satMod val="400000"/>
              </a:srgbClr>
            </a:duotone>
            <a:alphaModFix amt="12000"/>
          </a:blip>
          <a:stretch>
            <a:fillRect/>
          </a:stretch>
        </p:blipFill>
        <p:spPr>
          <a:xfrm>
            <a:off x="288000" y="516193"/>
            <a:ext cx="4627307" cy="4627307"/>
          </a:xfrm>
          <a:prstGeom prst="rect">
            <a:avLst/>
          </a:prstGeom>
        </p:spPr>
      </p:pic>
    </p:spTree>
    <p:extLst>
      <p:ext uri="{BB962C8B-B14F-4D97-AF65-F5344CB8AC3E}">
        <p14:creationId xmlns:p14="http://schemas.microsoft.com/office/powerpoint/2010/main" val="3438953660"/>
      </p:ext>
    </p:extLst>
  </p:cSld>
  <p:clrMapOvr>
    <a:masterClrMapping/>
  </p:clrMapOvr>
  <p:extLst>
    <p:ext uri="{DCECCB84-F9BA-43D5-87BE-67443E8EF086}">
      <p15:sldGuideLst xmlns:p15="http://schemas.microsoft.com/office/powerpoint/2012/main">
        <p15:guide id="2" pos="2880">
          <p15:clr>
            <a:srgbClr val="FBAE40"/>
          </p15:clr>
        </p15:guide>
        <p15:guide id="7" pos="749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Vuota">
    <p:spTree>
      <p:nvGrpSpPr>
        <p:cNvPr id="1" name=""/>
        <p:cNvGrpSpPr/>
        <p:nvPr/>
      </p:nvGrpSpPr>
      <p:grpSpPr>
        <a:xfrm>
          <a:off x="0" y="0"/>
          <a:ext cx="0" cy="0"/>
          <a:chOff x="0" y="0"/>
          <a:chExt cx="0" cy="0"/>
        </a:xfrm>
      </p:grpSpPr>
      <p:sp>
        <p:nvSpPr>
          <p:cNvPr id="6" name="Segnaposto testo 52">
            <a:extLst>
              <a:ext uri="{FF2B5EF4-FFF2-40B4-BE49-F238E27FC236}">
                <a16:creationId xmlns:a16="http://schemas.microsoft.com/office/drawing/2014/main" id="{1F5093B4-CA58-8E42-9E27-D363A9F7D2D6}"/>
              </a:ext>
            </a:extLst>
          </p:cNvPr>
          <p:cNvSpPr>
            <a:spLocks noGrp="1"/>
          </p:cNvSpPr>
          <p:nvPr>
            <p:ph type="body" sz="quarter" idx="35" hasCustomPrompt="1"/>
          </p:nvPr>
        </p:nvSpPr>
        <p:spPr>
          <a:xfrm>
            <a:off x="294997" y="33319"/>
            <a:ext cx="7200000" cy="648000"/>
          </a:xfrm>
          <a:prstGeom prst="rect">
            <a:avLst/>
          </a:prstGeom>
        </p:spPr>
        <p:txBody>
          <a:bodyPr lIns="0" anchor="ctr" anchorCtr="0"/>
          <a:lstStyle>
            <a:lvl1pPr marL="0" indent="0">
              <a:buNone/>
              <a:defRPr sz="2000" cap="all" spc="300" baseline="0">
                <a:solidFill>
                  <a:schemeClr val="bg1"/>
                </a:solidFill>
                <a:latin typeface="Roboto" panose="02000000000000000000" pitchFamily="2" charset="0"/>
                <a:ea typeface="Roboto" panose="02000000000000000000" pitchFamily="2" charset="0"/>
              </a:defRPr>
            </a:lvl1pPr>
          </a:lstStyle>
          <a:p>
            <a:pPr lvl="0"/>
            <a:r>
              <a:rPr lang="it-IT"/>
              <a:t>TITOLO TUTTO MAIUSCOLO  |</a:t>
            </a:r>
          </a:p>
        </p:txBody>
      </p:sp>
      <p:pic>
        <p:nvPicPr>
          <p:cNvPr id="2" name="Immagine 1" descr="Immagine che contiene statua, arte&#10;&#10;Descrizione generata automaticamente">
            <a:extLst>
              <a:ext uri="{FF2B5EF4-FFF2-40B4-BE49-F238E27FC236}">
                <a16:creationId xmlns:a16="http://schemas.microsoft.com/office/drawing/2014/main" id="{3E2C6161-0954-2188-0ECB-5056587CFFF8}"/>
              </a:ext>
            </a:extLst>
          </p:cNvPr>
          <p:cNvPicPr>
            <a:picLocks noChangeAspect="1"/>
          </p:cNvPicPr>
          <p:nvPr userDrawn="1"/>
        </p:nvPicPr>
        <p:blipFill>
          <a:blip r:embed="rId2">
            <a:duotone>
              <a:prstClr val="black"/>
              <a:srgbClr val="299733">
                <a:tint val="45000"/>
                <a:satMod val="400000"/>
              </a:srgbClr>
            </a:duotone>
            <a:alphaModFix amt="14000"/>
          </a:blip>
          <a:stretch>
            <a:fillRect/>
          </a:stretch>
        </p:blipFill>
        <p:spPr>
          <a:xfrm>
            <a:off x="4225820" y="516193"/>
            <a:ext cx="4627307" cy="4627307"/>
          </a:xfrm>
          <a:prstGeom prst="rect">
            <a:avLst/>
          </a:prstGeom>
          <a:scene3d>
            <a:camera prst="orthographicFront">
              <a:rot lat="0" lon="10800000" rev="0"/>
            </a:camera>
            <a:lightRig rig="threePt" dir="t"/>
          </a:scene3d>
        </p:spPr>
      </p:pic>
    </p:spTree>
    <p:extLst>
      <p:ext uri="{BB962C8B-B14F-4D97-AF65-F5344CB8AC3E}">
        <p14:creationId xmlns:p14="http://schemas.microsoft.com/office/powerpoint/2010/main" val="413858938"/>
      </p:ext>
    </p:extLst>
  </p:cSld>
  <p:clrMapOvr>
    <a:masterClrMapping/>
  </p:clrMapOvr>
  <p:extLst>
    <p:ext uri="{DCECCB84-F9BA-43D5-87BE-67443E8EF086}">
      <p15:sldGuideLst xmlns:p15="http://schemas.microsoft.com/office/powerpoint/2012/main">
        <p15:guide id="2" pos="2880">
          <p15:clr>
            <a:srgbClr val="FBAE40"/>
          </p15:clr>
        </p15:guide>
        <p15:guide id="7" pos="749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8_Diapositiva titol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F73736-C8E0-EE49-B974-B3920D4ACBC9}"/>
              </a:ext>
            </a:extLst>
          </p:cNvPr>
          <p:cNvPicPr>
            <a:picLocks noChangeAspect="1"/>
          </p:cNvPicPr>
          <p:nvPr userDrawn="1"/>
        </p:nvPicPr>
        <p:blipFill>
          <a:blip r:embed="rId2"/>
          <a:srcRect t="11819" b="11819"/>
          <a:stretch/>
        </p:blipFill>
        <p:spPr>
          <a:xfrm>
            <a:off x="-2" y="-1"/>
            <a:ext cx="9153654" cy="5143501"/>
          </a:xfrm>
          <a:prstGeom prst="rect">
            <a:avLst/>
          </a:prstGeom>
        </p:spPr>
      </p:pic>
      <p:pic>
        <p:nvPicPr>
          <p:cNvPr id="7" name="Picture 9" descr="Reticolo_Bianco.png">
            <a:extLst>
              <a:ext uri="{FF2B5EF4-FFF2-40B4-BE49-F238E27FC236}">
                <a16:creationId xmlns:a16="http://schemas.microsoft.com/office/drawing/2014/main" id="{DD32BA78-F82A-664E-9F6A-6863C4730238}"/>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flipH="1">
            <a:off x="3710405" y="-102589"/>
            <a:ext cx="5449497" cy="1626206"/>
          </a:xfrm>
          <a:prstGeom prst="rect">
            <a:avLst/>
          </a:prstGeom>
          <a:noFill/>
          <a:scene3d>
            <a:camera prst="orthographicFront">
              <a:rot lat="10800000" lon="0" rev="0"/>
            </a:camera>
            <a:lightRig rig="threePt" dir="t"/>
          </a:scene3d>
        </p:spPr>
      </p:pic>
      <p:sp>
        <p:nvSpPr>
          <p:cNvPr id="3" name="Rectangle 10">
            <a:extLst>
              <a:ext uri="{FF2B5EF4-FFF2-40B4-BE49-F238E27FC236}">
                <a16:creationId xmlns:a16="http://schemas.microsoft.com/office/drawing/2014/main" id="{E50903A0-AE24-D077-491F-1FB9CD68E83A}"/>
              </a:ext>
            </a:extLst>
          </p:cNvPr>
          <p:cNvSpPr/>
          <p:nvPr userDrawn="1"/>
        </p:nvSpPr>
        <p:spPr>
          <a:xfrm>
            <a:off x="-1" y="3769003"/>
            <a:ext cx="8924262" cy="1374498"/>
          </a:xfrm>
          <a:prstGeom prst="snip1Rect">
            <a:avLst>
              <a:gd name="adj" fmla="val 50000"/>
            </a:avLst>
          </a:prstGeom>
          <a:solidFill>
            <a:srgbClr val="EF7D00">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egnaposto testo 10">
            <a:extLst>
              <a:ext uri="{FF2B5EF4-FFF2-40B4-BE49-F238E27FC236}">
                <a16:creationId xmlns:a16="http://schemas.microsoft.com/office/drawing/2014/main" id="{DBD60E99-B899-4D49-862C-E26AD38FDF3E}"/>
              </a:ext>
            </a:extLst>
          </p:cNvPr>
          <p:cNvSpPr>
            <a:spLocks noGrp="1"/>
          </p:cNvSpPr>
          <p:nvPr>
            <p:ph type="body" sz="quarter" idx="10" hasCustomPrompt="1"/>
          </p:nvPr>
        </p:nvSpPr>
        <p:spPr>
          <a:xfrm>
            <a:off x="405933" y="3900612"/>
            <a:ext cx="8336916" cy="510910"/>
          </a:xfrm>
          <a:prstGeom prst="rect">
            <a:avLst/>
          </a:prstGeom>
        </p:spPr>
        <p:txBody>
          <a:bodyPr/>
          <a:lstStyle>
            <a:lvl1pPr marL="0" indent="0" algn="l" defTabSz="457200" rtl="0" eaLnBrk="1" latinLnBrk="0" hangingPunct="1">
              <a:spcBef>
                <a:spcPts val="0"/>
              </a:spcBef>
              <a:buFont typeface="Arial"/>
              <a:buNone/>
              <a:defRPr lang="it-IT" sz="2800" kern="1200" cap="all" spc="300" baseline="0" dirty="0" smtClean="0">
                <a:solidFill>
                  <a:schemeClr val="bg1"/>
                </a:solidFill>
                <a:latin typeface="Roboto Bold"/>
                <a:ea typeface="+mn-ea"/>
                <a:cs typeface="Roboto Bold"/>
              </a:defRPr>
            </a:lvl1pPr>
            <a:lvl2pPr marL="342900" indent="0">
              <a:buNone/>
              <a:defRPr/>
            </a:lvl2pPr>
            <a:lvl3pPr marL="685800" indent="0">
              <a:buNone/>
              <a:defRPr/>
            </a:lvl3pPr>
            <a:lvl4pPr marL="1028700" indent="0">
              <a:buNone/>
              <a:defRPr/>
            </a:lvl4pPr>
            <a:lvl5pPr marL="1371600" indent="0">
              <a:buNone/>
              <a:defRPr/>
            </a:lvl5pPr>
          </a:lstStyle>
          <a:p>
            <a:pPr lvl="0"/>
            <a:r>
              <a:rPr lang="it-IT"/>
              <a:t>TITOLO</a:t>
            </a:r>
          </a:p>
        </p:txBody>
      </p:sp>
      <p:sp>
        <p:nvSpPr>
          <p:cNvPr id="14" name="Segnaposto testo 10">
            <a:extLst>
              <a:ext uri="{FF2B5EF4-FFF2-40B4-BE49-F238E27FC236}">
                <a16:creationId xmlns:a16="http://schemas.microsoft.com/office/drawing/2014/main" id="{7131470C-8FE2-4012-A004-4F9770A1A140}"/>
              </a:ext>
            </a:extLst>
          </p:cNvPr>
          <p:cNvSpPr>
            <a:spLocks noGrp="1"/>
          </p:cNvSpPr>
          <p:nvPr>
            <p:ph type="body" sz="quarter" idx="11" hasCustomPrompt="1"/>
          </p:nvPr>
        </p:nvSpPr>
        <p:spPr>
          <a:xfrm>
            <a:off x="403542" y="4424626"/>
            <a:ext cx="8336916" cy="510910"/>
          </a:xfrm>
          <a:prstGeom prst="rect">
            <a:avLst/>
          </a:prstGeom>
        </p:spPr>
        <p:txBody>
          <a:bodyPr/>
          <a:lstStyle>
            <a:lvl1pPr marL="0" indent="0" algn="l" defTabSz="457200" rtl="0" eaLnBrk="1" latinLnBrk="0" hangingPunct="1">
              <a:spcBef>
                <a:spcPts val="0"/>
              </a:spcBef>
              <a:buFont typeface="Arial"/>
              <a:buNone/>
              <a:defRPr lang="it-IT" sz="2000" kern="1200" cap="all" spc="300" baseline="0" dirty="0" smtClean="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342900" indent="0">
              <a:buNone/>
              <a:defRPr/>
            </a:lvl2pPr>
            <a:lvl3pPr marL="685800" indent="0">
              <a:buNone/>
              <a:defRPr/>
            </a:lvl3pPr>
            <a:lvl4pPr marL="1028700" indent="0">
              <a:buNone/>
              <a:defRPr/>
            </a:lvl4pPr>
            <a:lvl5pPr marL="1371600" indent="0">
              <a:buNone/>
              <a:defRPr/>
            </a:lvl5pPr>
          </a:lstStyle>
          <a:p>
            <a:pPr lvl="0"/>
            <a:r>
              <a:rPr lang="it-IT"/>
              <a:t>SOTTOTITOLO</a:t>
            </a:r>
          </a:p>
        </p:txBody>
      </p:sp>
    </p:spTree>
    <p:extLst>
      <p:ext uri="{BB962C8B-B14F-4D97-AF65-F5344CB8AC3E}">
        <p14:creationId xmlns:p14="http://schemas.microsoft.com/office/powerpoint/2010/main" val="67459584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5" Type="http://schemas.openxmlformats.org/officeDocument/2006/relationships/theme" Target="../theme/theme2.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3.xml"/><Relationship Id="rId1"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image" Target="../media/image10.pn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2.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595F287B-9B9A-AE40-A20B-7020D4591A12}"/>
              </a:ext>
            </a:extLst>
          </p:cNvPr>
          <p:cNvPicPr>
            <a:picLocks noChangeAspect="1"/>
          </p:cNvPicPr>
          <p:nvPr userDrawn="1"/>
        </p:nvPicPr>
        <p:blipFill>
          <a:blip r:embed="rId3"/>
          <a:srcRect t="833" b="833"/>
          <a:stretch/>
        </p:blipFill>
        <p:spPr>
          <a:xfrm>
            <a:off x="0" y="0"/>
            <a:ext cx="9153653" cy="5143499"/>
          </a:xfrm>
          <a:prstGeom prst="rect">
            <a:avLst/>
          </a:prstGeom>
          <a:gradFill>
            <a:gsLst>
              <a:gs pos="18000">
                <a:schemeClr val="accent1">
                  <a:alpha val="50000"/>
                </a:schemeClr>
              </a:gs>
              <a:gs pos="42000">
                <a:srgbClr val="FFF6D9">
                  <a:alpha val="45000"/>
                </a:srgbClr>
              </a:gs>
            </a:gsLst>
            <a:lin ang="0" scaled="1"/>
          </a:gradFill>
        </p:spPr>
      </p:pic>
      <p:sp>
        <p:nvSpPr>
          <p:cNvPr id="8" name="Rectangle 10">
            <a:extLst>
              <a:ext uri="{FF2B5EF4-FFF2-40B4-BE49-F238E27FC236}">
                <a16:creationId xmlns:a16="http://schemas.microsoft.com/office/drawing/2014/main" id="{73E90AC4-147B-A14B-904B-40CFEFD6A9F8}"/>
              </a:ext>
            </a:extLst>
          </p:cNvPr>
          <p:cNvSpPr/>
          <p:nvPr userDrawn="1"/>
        </p:nvSpPr>
        <p:spPr>
          <a:xfrm>
            <a:off x="-2" y="2711479"/>
            <a:ext cx="8856000" cy="2432021"/>
          </a:xfrm>
          <a:prstGeom prst="snip1Rect">
            <a:avLst>
              <a:gd name="adj" fmla="val 50000"/>
            </a:avLst>
          </a:prstGeom>
          <a:solidFill>
            <a:srgbClr val="EF7D00">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C1CC844-0042-7335-B50D-CA3566905286}"/>
              </a:ext>
            </a:extLst>
          </p:cNvPr>
          <p:cNvSpPr/>
          <p:nvPr userDrawn="1"/>
        </p:nvSpPr>
        <p:spPr>
          <a:xfrm>
            <a:off x="-55656" y="365759"/>
            <a:ext cx="4572000" cy="867413"/>
          </a:xfrm>
          <a:prstGeom prst="rect">
            <a:avLst/>
          </a:prstGeom>
          <a:gradFill flip="none" rotWithShape="1">
            <a:gsLst>
              <a:gs pos="18000">
                <a:schemeClr val="accent1">
                  <a:alpha val="50000"/>
                </a:schemeClr>
              </a:gs>
              <a:gs pos="47000">
                <a:srgbClr val="FFF6D9">
                  <a:alpha val="40000"/>
                </a:srgbClr>
              </a:gs>
            </a:gsLst>
            <a:lin ang="0" scaled="1"/>
            <a:tileRect/>
          </a:gra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2" name="Picture 26">
            <a:extLst>
              <a:ext uri="{FF2B5EF4-FFF2-40B4-BE49-F238E27FC236}">
                <a16:creationId xmlns:a16="http://schemas.microsoft.com/office/drawing/2014/main" id="{25392556-8BDE-797C-8F43-A19919D2515B}"/>
              </a:ext>
            </a:extLst>
          </p:cNvPr>
          <p:cNvPicPr>
            <a:picLocks noChangeAspect="1"/>
          </p:cNvPicPr>
          <p:nvPr userDrawn="1"/>
        </p:nvPicPr>
        <p:blipFill>
          <a:blip r:embed="rId4" cstate="hqprint">
            <a:extLst>
              <a:ext uri="{28A0092B-C50C-407E-A947-70E740481C1C}">
                <a14:useLocalDpi xmlns:a14="http://schemas.microsoft.com/office/drawing/2010/main"/>
              </a:ext>
            </a:extLst>
          </a:blip>
          <a:srcRect/>
          <a:stretch/>
        </p:blipFill>
        <p:spPr>
          <a:xfrm>
            <a:off x="270541" y="589831"/>
            <a:ext cx="1612380" cy="468000"/>
          </a:xfrm>
          <a:prstGeom prst="rect">
            <a:avLst/>
          </a:prstGeom>
        </p:spPr>
      </p:pic>
      <p:pic>
        <p:nvPicPr>
          <p:cNvPr id="3" name="Immagine 2" descr="Immagine che contiene testo, Carattere, grafica, Elementi grafici&#10;&#10;Descrizione generata automaticamente">
            <a:extLst>
              <a:ext uri="{FF2B5EF4-FFF2-40B4-BE49-F238E27FC236}">
                <a16:creationId xmlns:a16="http://schemas.microsoft.com/office/drawing/2014/main" id="{F5D16107-F90B-9461-3749-0D1E52BBB4F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a:off x="2153462" y="581880"/>
            <a:ext cx="2250000" cy="540000"/>
          </a:xfrm>
          <a:prstGeom prst="rect">
            <a:avLst/>
          </a:prstGeom>
        </p:spPr>
      </p:pic>
    </p:spTree>
    <p:extLst>
      <p:ext uri="{BB962C8B-B14F-4D97-AF65-F5344CB8AC3E}">
        <p14:creationId xmlns:p14="http://schemas.microsoft.com/office/powerpoint/2010/main" val="3896828776"/>
      </p:ext>
    </p:extLst>
  </p:cSld>
  <p:clrMap bg1="lt1" tx1="dk1" bg2="lt2" tx2="dk2" accent1="accent1" accent2="accent2" accent3="accent3" accent4="accent4" accent5="accent5" accent6="accent6" hlink="hlink" folHlink="folHlink"/>
  <p:sldLayoutIdLst>
    <p:sldLayoutId id="2147483739"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7468814"/>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B7691D0B-7681-1143-B8C2-2F3F04AF0385}"/>
              </a:ext>
            </a:extLst>
          </p:cNvPr>
          <p:cNvSpPr txBox="1">
            <a:spLocks/>
          </p:cNvSpPr>
          <p:nvPr userDrawn="1"/>
        </p:nvSpPr>
        <p:spPr>
          <a:xfrm>
            <a:off x="8151962" y="4700110"/>
            <a:ext cx="811952" cy="365125"/>
          </a:xfrm>
          <a:prstGeom prst="rect">
            <a:avLst/>
          </a:prstGeom>
        </p:spPr>
        <p:txBody>
          <a:bodyPr vert="horz" lIns="91440" tIns="45720" rIns="91440" bIns="45720" rtlCol="0" anchor="ctr"/>
          <a:lstStyle>
            <a:defPPr>
              <a:defRPr lang="en-US"/>
            </a:defPPr>
            <a:lvl1pPr algn="r">
              <a:defRPr sz="900">
                <a:solidFill>
                  <a:schemeClr val="tx1">
                    <a:tint val="75000"/>
                  </a:schemeClr>
                </a:solidFill>
                <a:latin typeface="Roboto" panose="02000000000000000000" pitchFamily="2" charset="0"/>
                <a:ea typeface="Roboto" panose="02000000000000000000" pitchFamily="2"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fld id="{14A31874-6448-9E4B-8F4D-91FBE2841ACE}" type="slidenum">
              <a:rPr lang="en-US" smtClean="0">
                <a:solidFill>
                  <a:srgbClr val="808080"/>
                </a:solidFill>
              </a:rPr>
              <a:pPr lvl="0"/>
              <a:t>‹#›</a:t>
            </a:fld>
            <a:endParaRPr lang="en-US">
              <a:solidFill>
                <a:srgbClr val="808080"/>
              </a:solidFill>
            </a:endParaRPr>
          </a:p>
        </p:txBody>
      </p:sp>
      <p:pic>
        <p:nvPicPr>
          <p:cNvPr id="2" name="Picture 4" descr="Firmato l'atto costitutivo del Digital Innovation Hub del Lazio “Cicero DIH  Lazio” | CICERO DIH LAZIO">
            <a:extLst>
              <a:ext uri="{FF2B5EF4-FFF2-40B4-BE49-F238E27FC236}">
                <a16:creationId xmlns:a16="http://schemas.microsoft.com/office/drawing/2014/main" id="{A6733A19-150B-AAD0-CE98-46DF38849A54}"/>
              </a:ext>
            </a:extLst>
          </p:cNvPr>
          <p:cNvPicPr>
            <a:picLocks noChangeAspect="1" noChangeArrowheads="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4178" t="27843" r="10267" b="29176"/>
          <a:stretch/>
        </p:blipFill>
        <p:spPr bwMode="auto">
          <a:xfrm>
            <a:off x="7790746" y="111552"/>
            <a:ext cx="1075764" cy="494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276881"/>
      </p:ext>
    </p:extLst>
  </p:cSld>
  <p:clrMap bg1="lt1" tx1="dk1" bg2="lt2" tx2="dk2" accent1="accent1" accent2="accent2" accent3="accent3" accent4="accent4" accent5="accent5" accent6="accent6" hlink="hlink" folHlink="folHlink"/>
  <p:sldLayoutIdLst>
    <p:sldLayoutId id="214748376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516DAFEC-F99F-9985-A441-4FD47380D0E0}"/>
              </a:ext>
            </a:extLst>
          </p:cNvPr>
          <p:cNvPicPr preferRelativeResize="0">
            <a:picLocks/>
          </p:cNvPicPr>
          <p:nvPr userDrawn="1"/>
        </p:nvPicPr>
        <p:blipFill rotWithShape="1">
          <a:blip r:embed="rId4"/>
          <a:srcRect t="34599" b="12347"/>
          <a:stretch/>
        </p:blipFill>
        <p:spPr>
          <a:xfrm>
            <a:off x="0" y="-21"/>
            <a:ext cx="8280000" cy="702000"/>
          </a:xfrm>
          <a:prstGeom prst="snip1Rect">
            <a:avLst>
              <a:gd name="adj" fmla="val 50000"/>
            </a:avLst>
          </a:prstGeom>
        </p:spPr>
      </p:pic>
      <p:sp>
        <p:nvSpPr>
          <p:cNvPr id="7" name="Rettangolo con un angolo ritagliato 6">
            <a:extLst>
              <a:ext uri="{FF2B5EF4-FFF2-40B4-BE49-F238E27FC236}">
                <a16:creationId xmlns:a16="http://schemas.microsoft.com/office/drawing/2014/main" id="{F39BC41B-ABA9-7D4E-9C65-CFA36B92D244}"/>
              </a:ext>
            </a:extLst>
          </p:cNvPr>
          <p:cNvSpPr/>
          <p:nvPr userDrawn="1"/>
        </p:nvSpPr>
        <p:spPr>
          <a:xfrm>
            <a:off x="-1" y="0"/>
            <a:ext cx="8280000" cy="701566"/>
          </a:xfrm>
          <a:prstGeom prst="snip1Rect">
            <a:avLst>
              <a:gd name="adj" fmla="val 50000"/>
            </a:avLst>
          </a:prstGeom>
          <a:solidFill>
            <a:srgbClr val="F78C2A">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Roboto"/>
              <a:ea typeface="+mn-ea"/>
              <a:cs typeface="+mn-cs"/>
            </a:endParaRPr>
          </a:p>
        </p:txBody>
      </p:sp>
      <p:sp>
        <p:nvSpPr>
          <p:cNvPr id="10" name="Slide Number Placeholder 5">
            <a:extLst>
              <a:ext uri="{FF2B5EF4-FFF2-40B4-BE49-F238E27FC236}">
                <a16:creationId xmlns:a16="http://schemas.microsoft.com/office/drawing/2014/main" id="{B7691D0B-7681-1143-B8C2-2F3F04AF0385}"/>
              </a:ext>
            </a:extLst>
          </p:cNvPr>
          <p:cNvSpPr txBox="1">
            <a:spLocks/>
          </p:cNvSpPr>
          <p:nvPr userDrawn="1"/>
        </p:nvSpPr>
        <p:spPr>
          <a:xfrm>
            <a:off x="8151963" y="4700111"/>
            <a:ext cx="811952" cy="365125"/>
          </a:xfrm>
          <a:prstGeom prst="rect">
            <a:avLst/>
          </a:prstGeom>
        </p:spPr>
        <p:txBody>
          <a:bodyPr vert="horz" lIns="91440" tIns="45720" rIns="91440" bIns="45720" rtlCol="0" anchor="ctr"/>
          <a:lstStyle>
            <a:defPPr>
              <a:defRPr lang="en-US"/>
            </a:defPPr>
            <a:lvl1pPr algn="r">
              <a:defRPr sz="900">
                <a:solidFill>
                  <a:schemeClr val="tx1">
                    <a:tint val="75000"/>
                  </a:schemeClr>
                </a:solidFill>
                <a:latin typeface="Roboto" panose="02000000000000000000" pitchFamily="2" charset="0"/>
                <a:ea typeface="Roboto" panose="02000000000000000000" pitchFamily="2"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14A31874-6448-9E4B-8F4D-91FBE2841ACE}" type="slidenum">
              <a:rPr kumimoji="0" lang="en-US" sz="900" b="0" i="0" u="none" strike="noStrike" kern="1200" cap="none" spc="0" normalizeH="0" baseline="0" noProof="0" smtClean="0">
                <a:ln>
                  <a:noFill/>
                </a:ln>
                <a:solidFill>
                  <a:srgbClr val="808080"/>
                </a:solidFill>
                <a:effectLst/>
                <a:uLnTx/>
                <a:uFillTx/>
                <a:latin typeface="Roboto" panose="02000000000000000000" pitchFamily="2" charset="0"/>
                <a:ea typeface="Roboto" panose="02000000000000000000" pitchFamily="2" charset="0"/>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80808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999165524"/>
      </p:ext>
    </p:extLst>
  </p:cSld>
  <p:clrMap bg1="lt1" tx1="dk1" bg2="lt2" tx2="dk2" accent1="accent1" accent2="accent2" accent3="accent3" accent4="accent4" accent5="accent5" accent6="accent6" hlink="hlink" folHlink="folHlink"/>
  <p:sldLayoutIdLst>
    <p:sldLayoutId id="2147483797" r:id="rId1"/>
    <p:sldLayoutId id="2147483798" r:id="rId2"/>
  </p:sldLayoutIdLst>
  <p:txStyles>
    <p:titleStyle>
      <a:lvl1pPr algn="l" defTabSz="91437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5235515"/>
      </p:ext>
    </p:extLst>
  </p:cSld>
  <p:clrMap bg1="lt1" tx1="dk1" bg2="lt2" tx2="dk2" accent1="accent1" accent2="accent2" accent3="accent3" accent4="accent4" accent5="accent5" accent6="accent6" hlink="hlink" folHlink="folHlink"/>
  <p:sldLayoutIdLst>
    <p:sldLayoutId id="2147483766" r:id="rId1"/>
    <p:sldLayoutId id="2147483768" r:id="rId2"/>
    <p:sldLayoutId id="2147483777" r:id="rId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0837585"/>
      </p:ext>
    </p:extLst>
  </p:cSld>
  <p:clrMap bg1="lt1" tx1="dk1" bg2="lt2" tx2="dk2" accent1="accent1" accent2="accent2" accent3="accent3" accent4="accent4" accent5="accent5" accent6="accent6" hlink="hlink" folHlink="folHlink"/>
  <p:sldLayoutIdLst>
    <p:sldLayoutId id="2147483801" r:id="rId1"/>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B7691D0B-7681-1143-B8C2-2F3F04AF0385}"/>
              </a:ext>
            </a:extLst>
          </p:cNvPr>
          <p:cNvSpPr txBox="1">
            <a:spLocks/>
          </p:cNvSpPr>
          <p:nvPr userDrawn="1"/>
        </p:nvSpPr>
        <p:spPr>
          <a:xfrm>
            <a:off x="8151962" y="4700110"/>
            <a:ext cx="811952" cy="365125"/>
          </a:xfrm>
          <a:prstGeom prst="rect">
            <a:avLst/>
          </a:prstGeom>
        </p:spPr>
        <p:txBody>
          <a:bodyPr vert="horz" lIns="91440" tIns="45720" rIns="91440" bIns="45720" rtlCol="0" anchor="ctr"/>
          <a:lstStyle>
            <a:defPPr>
              <a:defRPr lang="en-US"/>
            </a:defPPr>
            <a:lvl1pPr algn="r">
              <a:defRPr sz="900">
                <a:solidFill>
                  <a:schemeClr val="tx1">
                    <a:tint val="75000"/>
                  </a:schemeClr>
                </a:solidFill>
                <a:latin typeface="Roboto" panose="02000000000000000000" pitchFamily="2" charset="0"/>
                <a:ea typeface="Roboto" panose="02000000000000000000" pitchFamily="2"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fld id="{14A31874-6448-9E4B-8F4D-91FBE2841ACE}" type="slidenum">
              <a:rPr lang="en-US" smtClean="0">
                <a:solidFill>
                  <a:srgbClr val="808080"/>
                </a:solidFill>
              </a:rPr>
              <a:pPr lvl="0"/>
              <a:t>‹#›</a:t>
            </a:fld>
            <a:endParaRPr lang="en-US">
              <a:solidFill>
                <a:srgbClr val="808080"/>
              </a:solidFill>
            </a:endParaRPr>
          </a:p>
        </p:txBody>
      </p:sp>
    </p:spTree>
    <p:extLst>
      <p:ext uri="{BB962C8B-B14F-4D97-AF65-F5344CB8AC3E}">
        <p14:creationId xmlns:p14="http://schemas.microsoft.com/office/powerpoint/2010/main" val="1156553784"/>
      </p:ext>
    </p:extLst>
  </p:cSld>
  <p:clrMap bg1="lt1" tx1="dk1" bg2="lt2" tx2="dk2" accent1="accent1" accent2="accent2" accent3="accent3" accent4="accent4" accent5="accent5" accent6="accent6" hlink="hlink" folHlink="folHlink"/>
  <p:sldLayoutIdLst>
    <p:sldLayoutId id="2147483804" r:id="rId1"/>
    <p:sldLayoutId id="214748380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image" Target="../media/image25.png"/><Relationship Id="rId13" Type="http://schemas.microsoft.com/office/2007/relationships/hdphoto" Target="../media/hdphoto3.wdp"/><Relationship Id="rId3" Type="http://schemas.openxmlformats.org/officeDocument/2006/relationships/image" Target="../media/image20.png"/><Relationship Id="rId7" Type="http://schemas.openxmlformats.org/officeDocument/2006/relationships/image" Target="../media/image24.svg"/><Relationship Id="rId12"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8.xml"/><Relationship Id="rId6" Type="http://schemas.openxmlformats.org/officeDocument/2006/relationships/image" Target="../media/image23.png"/><Relationship Id="rId11" Type="http://schemas.openxmlformats.org/officeDocument/2006/relationships/image" Target="../media/image28.sv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jpeg"/><Relationship Id="rId9" Type="http://schemas.openxmlformats.org/officeDocument/2006/relationships/image" Target="../media/image26.svg"/></Relationships>
</file>

<file path=ppt/slides/_rels/slide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sv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microsoft.com/office/2007/relationships/hdphoto" Target="../media/hdphoto4.wdp"/><Relationship Id="rId11" Type="http://schemas.openxmlformats.org/officeDocument/2006/relationships/image" Target="../media/image45.png"/><Relationship Id="rId5" Type="http://schemas.openxmlformats.org/officeDocument/2006/relationships/image" Target="../media/image42.png"/><Relationship Id="rId10" Type="http://schemas.microsoft.com/office/2007/relationships/hdphoto" Target="../media/hdphoto6.wdp"/><Relationship Id="rId4" Type="http://schemas.openxmlformats.org/officeDocument/2006/relationships/image" Target="../media/image41.png"/><Relationship Id="rId9" Type="http://schemas.openxmlformats.org/officeDocument/2006/relationships/image" Target="../media/image44.png"/></Relationships>
</file>

<file path=ppt/slides/_rels/slide8.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6.png"/><Relationship Id="rId7"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43.png"/><Relationship Id="rId10" Type="http://schemas.openxmlformats.org/officeDocument/2006/relationships/image" Target="../media/image51.svg"/><Relationship Id="rId4" Type="http://schemas.openxmlformats.org/officeDocument/2006/relationships/image" Target="../media/image47.svg"/><Relationship Id="rId9" Type="http://schemas.openxmlformats.org/officeDocument/2006/relationships/image" Target="../media/image50.png"/></Relationships>
</file>

<file path=ppt/slides/_rels/slide9.xml.rels><?xml version="1.0" encoding="UTF-8" standalone="yes"?>
<Relationships xmlns="http://schemas.openxmlformats.org/package/2006/relationships"><Relationship Id="rId8" Type="http://schemas.openxmlformats.org/officeDocument/2006/relationships/image" Target="../media/image57.svg"/><Relationship Id="rId13" Type="http://schemas.microsoft.com/office/2007/relationships/hdphoto" Target="../media/hdphoto5.wdp"/><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55.svg"/><Relationship Id="rId11" Type="http://schemas.openxmlformats.org/officeDocument/2006/relationships/image" Target="../media/image60.png"/><Relationship Id="rId5" Type="http://schemas.openxmlformats.org/officeDocument/2006/relationships/image" Target="../media/image54.png"/><Relationship Id="rId15" Type="http://schemas.openxmlformats.org/officeDocument/2006/relationships/image" Target="../media/image62.svg"/><Relationship Id="rId10" Type="http://schemas.openxmlformats.org/officeDocument/2006/relationships/image" Target="../media/image59.svg"/><Relationship Id="rId4" Type="http://schemas.openxmlformats.org/officeDocument/2006/relationships/image" Target="../media/image53.svg"/><Relationship Id="rId9" Type="http://schemas.openxmlformats.org/officeDocument/2006/relationships/image" Target="../media/image58.png"/><Relationship Id="rId14" Type="http://schemas.openxmlformats.org/officeDocument/2006/relationships/image" Target="../media/image6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29A5C0C4-49CB-4632-BFF3-5078E087AE92}"/>
              </a:ext>
            </a:extLst>
          </p:cNvPr>
          <p:cNvSpPr>
            <a:spLocks noGrp="1"/>
          </p:cNvSpPr>
          <p:nvPr>
            <p:ph type="body" sz="quarter" idx="10"/>
          </p:nvPr>
        </p:nvSpPr>
        <p:spPr/>
        <p:txBody>
          <a:bodyPr/>
          <a:lstStyle/>
          <a:p>
            <a:r>
              <a:rPr lang="it-IT" dirty="0"/>
              <a:t>Progetto </a:t>
            </a:r>
            <a:r>
              <a:rPr lang="it-IT" dirty="0" err="1"/>
              <a:t>is</a:t>
            </a:r>
            <a:r>
              <a:rPr lang="it-IT" cap="none" dirty="0" err="1"/>
              <a:t>a</a:t>
            </a:r>
            <a:r>
              <a:rPr lang="it-IT" dirty="0" err="1"/>
              <a:t>ac</a:t>
            </a:r>
            <a:endParaRPr lang="it-IT" dirty="0"/>
          </a:p>
        </p:txBody>
      </p:sp>
      <p:sp>
        <p:nvSpPr>
          <p:cNvPr id="4" name="Segnaposto testo 3">
            <a:extLst>
              <a:ext uri="{FF2B5EF4-FFF2-40B4-BE49-F238E27FC236}">
                <a16:creationId xmlns:a16="http://schemas.microsoft.com/office/drawing/2014/main" id="{DCF3B441-7CD5-4656-90B6-45A2FFC3FDE6}"/>
              </a:ext>
            </a:extLst>
          </p:cNvPr>
          <p:cNvSpPr>
            <a:spLocks noGrp="1"/>
          </p:cNvSpPr>
          <p:nvPr>
            <p:ph type="body" sz="quarter" idx="11"/>
          </p:nvPr>
        </p:nvSpPr>
        <p:spPr>
          <a:xfrm>
            <a:off x="403540" y="3660137"/>
            <a:ext cx="8386041" cy="1224000"/>
          </a:xfrm>
        </p:spPr>
        <p:txBody>
          <a:bodyPr/>
          <a:lstStyle/>
          <a:p>
            <a:r>
              <a:rPr lang="en-US" sz="1600" b="0" i="0" dirty="0">
                <a:solidFill>
                  <a:srgbClr val="D6D6D6"/>
                </a:solidFill>
                <a:effectLst/>
                <a:latin typeface="Segoe Sans"/>
              </a:rPr>
              <a:t>Industrial Safety and Access Control</a:t>
            </a:r>
          </a:p>
          <a:p>
            <a:r>
              <a:rPr lang="it-IT" sz="1600" b="0" i="0" cap="none" dirty="0">
                <a:solidFill>
                  <a:srgbClr val="D6D6D6"/>
                </a:solidFill>
                <a:effectLst/>
                <a:latin typeface="Segoe Sans"/>
              </a:rPr>
              <a:t>soluzione ai per la sicurezza sul lavoro</a:t>
            </a:r>
            <a:endParaRPr lang="it-IT" sz="2000" cap="none" dirty="0"/>
          </a:p>
        </p:txBody>
      </p:sp>
    </p:spTree>
    <p:extLst>
      <p:ext uri="{BB962C8B-B14F-4D97-AF65-F5344CB8AC3E}">
        <p14:creationId xmlns:p14="http://schemas.microsoft.com/office/powerpoint/2010/main" val="37086272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445B3E-2EFF-E53A-94E5-0C1CF6FC0189}"/>
            </a:ext>
          </a:extLst>
        </p:cNvPr>
        <p:cNvGrpSpPr/>
        <p:nvPr/>
      </p:nvGrpSpPr>
      <p:grpSpPr>
        <a:xfrm>
          <a:off x="0" y="0"/>
          <a:ext cx="0" cy="0"/>
          <a:chOff x="0" y="0"/>
          <a:chExt cx="0" cy="0"/>
        </a:xfrm>
      </p:grpSpPr>
      <p:sp>
        <p:nvSpPr>
          <p:cNvPr id="9" name="Segnaposto testo 4">
            <a:extLst>
              <a:ext uri="{FF2B5EF4-FFF2-40B4-BE49-F238E27FC236}">
                <a16:creationId xmlns:a16="http://schemas.microsoft.com/office/drawing/2014/main" id="{54B6EF7F-8057-DDAA-F229-29B1025CB6C1}"/>
              </a:ext>
            </a:extLst>
          </p:cNvPr>
          <p:cNvSpPr>
            <a:spLocks noGrp="1"/>
          </p:cNvSpPr>
          <p:nvPr>
            <p:ph type="body" sz="quarter" idx="35"/>
          </p:nvPr>
        </p:nvSpPr>
        <p:spPr>
          <a:xfrm>
            <a:off x="294997" y="33319"/>
            <a:ext cx="7200000" cy="648000"/>
          </a:xfrm>
        </p:spPr>
        <p:txBody>
          <a:bodyPr/>
          <a:lstStyle/>
          <a:p>
            <a:r>
              <a:rPr lang="it-IT" dirty="0"/>
              <a:t>IS</a:t>
            </a:r>
            <a:r>
              <a:rPr lang="it-IT" cap="none" dirty="0"/>
              <a:t>a</a:t>
            </a:r>
            <a:r>
              <a:rPr lang="it-IT" dirty="0"/>
              <a:t>AC |</a:t>
            </a:r>
            <a:r>
              <a:rPr lang="it-IT" cap="none" dirty="0"/>
              <a:t> Benefici attesi</a:t>
            </a:r>
          </a:p>
        </p:txBody>
      </p:sp>
      <p:sp>
        <p:nvSpPr>
          <p:cNvPr id="2" name="CasellaDiTesto 6">
            <a:extLst>
              <a:ext uri="{FF2B5EF4-FFF2-40B4-BE49-F238E27FC236}">
                <a16:creationId xmlns:a16="http://schemas.microsoft.com/office/drawing/2014/main" id="{19CBFD93-C264-D7F0-CDC0-05A5EEC0460A}"/>
              </a:ext>
            </a:extLst>
          </p:cNvPr>
          <p:cNvSpPr txBox="1"/>
          <p:nvPr/>
        </p:nvSpPr>
        <p:spPr>
          <a:xfrm>
            <a:off x="294997" y="752900"/>
            <a:ext cx="7977734" cy="738664"/>
          </a:xfrm>
          <a:prstGeom prst="rect">
            <a:avLst/>
          </a:prstGeom>
          <a:noFill/>
        </p:spPr>
        <p:txBody>
          <a:bodyPr wrap="square" lIns="91440" tIns="45720" rIns="91440" bIns="45720" anchor="t">
            <a:spAutoFit/>
          </a:bodyPr>
          <a:lstStyle/>
          <a:p>
            <a:pPr defTabSz="609570">
              <a:spcAft>
                <a:spcPts val="600"/>
              </a:spcAft>
            </a:pPr>
            <a:r>
              <a:rPr lang="it-IT" sz="1400" dirty="0">
                <a:solidFill>
                  <a:srgbClr val="808080"/>
                </a:solidFill>
                <a:ea typeface="Calibri"/>
                <a:cs typeface="Times New Roman"/>
              </a:rPr>
              <a:t>L’introduzione di ISaAC nello stabilimento Self Garden porta con sé una serie di benefici concreti, perfettamente allineati agli obiettivi di prevenzione e innovazione promossi dal Premio Unindustria, fra cui:</a:t>
            </a:r>
          </a:p>
        </p:txBody>
      </p:sp>
      <p:sp>
        <p:nvSpPr>
          <p:cNvPr id="3" name="TextBox 2">
            <a:extLst>
              <a:ext uri="{FF2B5EF4-FFF2-40B4-BE49-F238E27FC236}">
                <a16:creationId xmlns:a16="http://schemas.microsoft.com/office/drawing/2014/main" id="{182D53D9-1257-423E-D75E-8AE95D082D1A}"/>
              </a:ext>
            </a:extLst>
          </p:cNvPr>
          <p:cNvSpPr txBox="1"/>
          <p:nvPr/>
        </p:nvSpPr>
        <p:spPr>
          <a:xfrm>
            <a:off x="350521" y="1419225"/>
            <a:ext cx="8498482" cy="3924151"/>
          </a:xfrm>
          <a:prstGeom prst="rect">
            <a:avLst/>
          </a:prstGeom>
          <a:noFill/>
        </p:spPr>
        <p:txBody>
          <a:bodyPr wrap="square" rtlCol="0">
            <a:spAutoFit/>
          </a:bodyPr>
          <a:lstStyle/>
          <a:p>
            <a:pPr marL="628650" lvl="1" indent="-171450" defTabSz="609570">
              <a:spcAft>
                <a:spcPts val="600"/>
              </a:spcAft>
              <a:buFont typeface="Arial" panose="020B0604020202020204" pitchFamily="34" charset="0"/>
              <a:buChar char="•"/>
            </a:pPr>
            <a:r>
              <a:rPr lang="it-IT" sz="1400" dirty="0">
                <a:solidFill>
                  <a:schemeClr val="tx2"/>
                </a:solidFill>
                <a:latin typeface="Roboto Bold" panose="02000000000000000000" charset="0"/>
                <a:ea typeface="Roboto Bold" panose="02000000000000000000" charset="0"/>
                <a:cs typeface="Times New Roman"/>
              </a:rPr>
              <a:t>Prevenzione immediata</a:t>
            </a:r>
            <a:r>
              <a:rPr lang="it-IT" sz="1400" dirty="0">
                <a:solidFill>
                  <a:schemeClr val="tx2"/>
                </a:solidFill>
                <a:ea typeface="Calibri"/>
                <a:cs typeface="Times New Roman"/>
              </a:rPr>
              <a:t> </a:t>
            </a:r>
            <a:r>
              <a:rPr lang="it-IT" sz="1400" dirty="0">
                <a:solidFill>
                  <a:srgbClr val="808080"/>
                </a:solidFill>
                <a:ea typeface="Calibri"/>
                <a:cs typeface="Times New Roman"/>
              </a:rPr>
              <a:t>– l’allerta in tempo reale, nonché il blocco dell’accesso alle aree a più alto rischio, consente al preposto di intervenire prima che inizi un’attività insicura, riducendo così il potenziale infortunio a cui sarebbe esposto un lavoratore non protetto.</a:t>
            </a:r>
          </a:p>
          <a:p>
            <a:pPr marL="628650" lvl="1" indent="-171450" defTabSz="609570">
              <a:spcAft>
                <a:spcPts val="600"/>
              </a:spcAft>
              <a:buFont typeface="Arial" panose="020B0604020202020204" pitchFamily="34" charset="0"/>
              <a:buChar char="•"/>
            </a:pPr>
            <a:r>
              <a:rPr lang="it-IT" sz="1400" dirty="0">
                <a:solidFill>
                  <a:schemeClr val="tx2"/>
                </a:solidFill>
                <a:latin typeface="Roboto Bold" panose="02000000000000000000" charset="0"/>
                <a:ea typeface="Roboto Bold" panose="02000000000000000000" charset="0"/>
                <a:cs typeface="Times New Roman"/>
              </a:rPr>
              <a:t>Digitalizzazione del controllo </a:t>
            </a:r>
            <a:r>
              <a:rPr lang="it-IT" sz="1400" dirty="0">
                <a:solidFill>
                  <a:srgbClr val="808080"/>
                </a:solidFill>
                <a:ea typeface="Calibri"/>
                <a:cs typeface="Times New Roman"/>
              </a:rPr>
              <a:t>– automatizzando la verifica DPI, l’azienda punta alla riduzione degli infortuni nonché fermi produttivi, producendo evidenze tracciabili per audit interni o esterni e analisi di eventuali </a:t>
            </a:r>
            <a:r>
              <a:rPr lang="it-IT" sz="1400" dirty="0" err="1">
                <a:solidFill>
                  <a:srgbClr val="808080"/>
                </a:solidFill>
                <a:ea typeface="Calibri"/>
                <a:cs typeface="Times New Roman"/>
              </a:rPr>
              <a:t>near</a:t>
            </a:r>
            <a:r>
              <a:rPr lang="it-IT" sz="1400" dirty="0">
                <a:solidFill>
                  <a:srgbClr val="808080"/>
                </a:solidFill>
                <a:ea typeface="Calibri"/>
                <a:cs typeface="Times New Roman"/>
              </a:rPr>
              <a:t>-miss.</a:t>
            </a:r>
          </a:p>
          <a:p>
            <a:pPr marL="628650" lvl="1" indent="-171450" defTabSz="609570">
              <a:spcAft>
                <a:spcPts val="600"/>
              </a:spcAft>
              <a:buFont typeface="Arial" panose="020B0604020202020204" pitchFamily="34" charset="0"/>
              <a:buChar char="•"/>
            </a:pPr>
            <a:r>
              <a:rPr lang="it-IT" sz="1400" dirty="0">
                <a:solidFill>
                  <a:schemeClr val="tx2"/>
                </a:solidFill>
                <a:latin typeface="Roboto Bold" panose="02000000000000000000" charset="0"/>
                <a:ea typeface="Roboto Bold" panose="02000000000000000000" charset="0"/>
                <a:cs typeface="Times New Roman"/>
              </a:rPr>
              <a:t>Innovazione e sostenibilità </a:t>
            </a:r>
            <a:r>
              <a:rPr lang="it-IT" sz="1400" dirty="0">
                <a:solidFill>
                  <a:srgbClr val="808080"/>
                </a:solidFill>
                <a:ea typeface="Calibri"/>
                <a:cs typeface="Times New Roman"/>
              </a:rPr>
              <a:t>– Facendo riferimento al </a:t>
            </a:r>
            <a:r>
              <a:rPr lang="it-IT" sz="1400" dirty="0">
                <a:solidFill>
                  <a:srgbClr val="808080"/>
                </a:solidFill>
                <a:latin typeface="Roboto Bold" panose="02000000000000000000" charset="0"/>
                <a:ea typeface="Roboto Bold" panose="02000000000000000000" charset="0"/>
                <a:cs typeface="Times New Roman"/>
              </a:rPr>
              <a:t>framework ESG</a:t>
            </a:r>
            <a:r>
              <a:rPr lang="it-IT" sz="1400" dirty="0">
                <a:solidFill>
                  <a:srgbClr val="808080"/>
                </a:solidFill>
                <a:ea typeface="Calibri"/>
                <a:cs typeface="Times New Roman"/>
              </a:rPr>
              <a:t>, l’uso di AI per monitorare la sicurezza dei lavoratori è un evidente caso di utilizzo dell’innovazione tecnologica per migliorare la governance dell’azienda, alzandone il livello di sostenibilità. </a:t>
            </a:r>
          </a:p>
          <a:p>
            <a:pPr marL="628650" lvl="1" indent="-171450" defTabSz="609570">
              <a:spcAft>
                <a:spcPts val="600"/>
              </a:spcAft>
              <a:buFont typeface="Arial" panose="020B0604020202020204" pitchFamily="34" charset="0"/>
              <a:buChar char="•"/>
            </a:pPr>
            <a:r>
              <a:rPr lang="it-IT" sz="1400" dirty="0">
                <a:solidFill>
                  <a:schemeClr val="tx2"/>
                </a:solidFill>
                <a:latin typeface="Roboto Bold" panose="02000000000000000000" charset="0"/>
                <a:ea typeface="Roboto Bold" panose="02000000000000000000" charset="0"/>
                <a:cs typeface="Times New Roman"/>
              </a:rPr>
              <a:t>User-friendly </a:t>
            </a:r>
            <a:r>
              <a:rPr lang="it-IT" sz="1400" dirty="0">
                <a:solidFill>
                  <a:srgbClr val="808080"/>
                </a:solidFill>
                <a:ea typeface="Calibri"/>
                <a:cs typeface="Times New Roman"/>
              </a:rPr>
              <a:t>– </a:t>
            </a:r>
            <a:r>
              <a:rPr lang="it-IT" sz="1400" b="1" dirty="0">
                <a:solidFill>
                  <a:srgbClr val="808080"/>
                </a:solidFill>
                <a:ea typeface="Calibri"/>
                <a:cs typeface="Times New Roman"/>
              </a:rPr>
              <a:t>niente nuove interfacce</a:t>
            </a:r>
            <a:r>
              <a:rPr lang="it-IT" sz="1400" dirty="0">
                <a:solidFill>
                  <a:srgbClr val="808080"/>
                </a:solidFill>
                <a:ea typeface="Calibri"/>
                <a:cs typeface="Times New Roman"/>
              </a:rPr>
              <a:t>: l’e-mail resta il canale universale, con snapshot anonimizzato e annotato per facilitare la valutazione umana.</a:t>
            </a:r>
          </a:p>
          <a:p>
            <a:pPr marL="628650" lvl="1" indent="-171450" defTabSz="609570">
              <a:spcAft>
                <a:spcPts val="600"/>
              </a:spcAft>
              <a:buFont typeface="Arial" panose="020B0604020202020204" pitchFamily="34" charset="0"/>
              <a:buChar char="•"/>
            </a:pPr>
            <a:r>
              <a:rPr lang="it-IT" sz="1400" dirty="0">
                <a:solidFill>
                  <a:schemeClr val="tx2"/>
                </a:solidFill>
                <a:latin typeface="Roboto Bold" panose="02000000000000000000" charset="0"/>
                <a:ea typeface="Roboto Bold" panose="02000000000000000000" charset="0"/>
                <a:cs typeface="Times New Roman"/>
              </a:rPr>
              <a:t>Plug&amp;Play, Scalabilità e privacy by design </a:t>
            </a:r>
            <a:r>
              <a:rPr lang="it-IT" sz="1400" dirty="0">
                <a:solidFill>
                  <a:srgbClr val="808080"/>
                </a:solidFill>
                <a:ea typeface="Calibri"/>
                <a:cs typeface="Times New Roman"/>
              </a:rPr>
              <a:t>– Il modulo Edge si adatta a qualsiasi sistema preesistente attraverso protocollo RTSP standard. Il Core non centralizza la sorveglianza, che rimane in carico della componente edge, riducendo il footprint dati, permettendo un numero di elementi Edge scalabile. Pertanto tale sistema sarà implementato in tutte le aree dell’impianto.</a:t>
            </a:r>
          </a:p>
          <a:p>
            <a:endParaRPr lang="it-IT" sz="1400" dirty="0"/>
          </a:p>
        </p:txBody>
      </p:sp>
      <p:sp>
        <p:nvSpPr>
          <p:cNvPr id="4" name="Rectangle 3">
            <a:extLst>
              <a:ext uri="{FF2B5EF4-FFF2-40B4-BE49-F238E27FC236}">
                <a16:creationId xmlns:a16="http://schemas.microsoft.com/office/drawing/2014/main" id="{C87332FC-2A0A-9BCB-1CBA-7ECBA6D26608}"/>
              </a:ext>
            </a:extLst>
          </p:cNvPr>
          <p:cNvSpPr/>
          <p:nvPr/>
        </p:nvSpPr>
        <p:spPr>
          <a:xfrm>
            <a:off x="577970" y="1491564"/>
            <a:ext cx="100210" cy="3522395"/>
          </a:xfrm>
          <a:prstGeom prst="rect">
            <a:avLst/>
          </a:prstGeom>
          <a:gradFill flip="none" rotWithShape="1">
            <a:gsLst>
              <a:gs pos="0">
                <a:srgbClr val="A6FC8E"/>
              </a:gs>
              <a:gs pos="32000">
                <a:srgbClr val="00B050"/>
              </a:gs>
              <a:gs pos="65000">
                <a:srgbClr val="01EF3A"/>
              </a:gs>
              <a:gs pos="92000">
                <a:srgbClr val="00740E"/>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936726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alpha val="88000"/>
          </a:schemeClr>
        </a:solidFill>
        <a:effectLst/>
      </p:bgPr>
    </p:bg>
    <p:spTree>
      <p:nvGrpSpPr>
        <p:cNvPr id="1" name="">
          <a:extLst>
            <a:ext uri="{FF2B5EF4-FFF2-40B4-BE49-F238E27FC236}">
              <a16:creationId xmlns:a16="http://schemas.microsoft.com/office/drawing/2014/main" id="{9D048FFA-E390-A203-4DA9-E7C73C566A9F}"/>
            </a:ext>
          </a:extLst>
        </p:cNvPr>
        <p:cNvGrpSpPr/>
        <p:nvPr/>
      </p:nvGrpSpPr>
      <p:grpSpPr>
        <a:xfrm>
          <a:off x="0" y="0"/>
          <a:ext cx="0" cy="0"/>
          <a:chOff x="0" y="0"/>
          <a:chExt cx="0" cy="0"/>
        </a:xfrm>
      </p:grpSpPr>
      <p:sp>
        <p:nvSpPr>
          <p:cNvPr id="9" name="Segnaposto testo 4">
            <a:extLst>
              <a:ext uri="{FF2B5EF4-FFF2-40B4-BE49-F238E27FC236}">
                <a16:creationId xmlns:a16="http://schemas.microsoft.com/office/drawing/2014/main" id="{4251E20E-72D3-AE7D-AE95-C7B3B5E51D12}"/>
              </a:ext>
            </a:extLst>
          </p:cNvPr>
          <p:cNvSpPr>
            <a:spLocks noGrp="1"/>
          </p:cNvSpPr>
          <p:nvPr>
            <p:ph type="body" sz="quarter" idx="35"/>
          </p:nvPr>
        </p:nvSpPr>
        <p:spPr>
          <a:xfrm>
            <a:off x="294997" y="33319"/>
            <a:ext cx="7200000" cy="648000"/>
          </a:xfrm>
        </p:spPr>
        <p:txBody>
          <a:bodyPr/>
          <a:lstStyle/>
          <a:p>
            <a:r>
              <a:rPr lang="it-IT" dirty="0"/>
              <a:t>IS</a:t>
            </a:r>
            <a:r>
              <a:rPr lang="it-IT" cap="none" dirty="0"/>
              <a:t>a</a:t>
            </a:r>
            <a:r>
              <a:rPr lang="it-IT" dirty="0"/>
              <a:t>AC |</a:t>
            </a:r>
            <a:r>
              <a:rPr lang="it-IT" cap="none" dirty="0"/>
              <a:t> Conclusioni</a:t>
            </a:r>
          </a:p>
        </p:txBody>
      </p:sp>
      <p:sp>
        <p:nvSpPr>
          <p:cNvPr id="4" name="TextBox 3">
            <a:extLst>
              <a:ext uri="{FF2B5EF4-FFF2-40B4-BE49-F238E27FC236}">
                <a16:creationId xmlns:a16="http://schemas.microsoft.com/office/drawing/2014/main" id="{C25940D4-A302-75CA-134B-27C00F0345C6}"/>
              </a:ext>
            </a:extLst>
          </p:cNvPr>
          <p:cNvSpPr txBox="1"/>
          <p:nvPr/>
        </p:nvSpPr>
        <p:spPr>
          <a:xfrm>
            <a:off x="494881" y="1080137"/>
            <a:ext cx="4077120" cy="3477875"/>
          </a:xfrm>
          <a:prstGeom prst="rect">
            <a:avLst/>
          </a:prstGeom>
          <a:noFill/>
        </p:spPr>
        <p:txBody>
          <a:bodyPr wrap="square">
            <a:spAutoFit/>
          </a:bodyPr>
          <a:lstStyle/>
          <a:p>
            <a:pPr defTabSz="609570">
              <a:spcAft>
                <a:spcPts val="600"/>
              </a:spcAft>
            </a:pPr>
            <a:r>
              <a:rPr lang="it-IT" sz="1400" b="1" dirty="0">
                <a:solidFill>
                  <a:schemeClr val="tx2"/>
                </a:solidFill>
                <a:ea typeface="Calibri"/>
                <a:cs typeface="Times New Roman"/>
              </a:rPr>
              <a:t>ISaAC</a:t>
            </a:r>
            <a:r>
              <a:rPr lang="it-IT" sz="1400" dirty="0">
                <a:solidFill>
                  <a:srgbClr val="808080"/>
                </a:solidFill>
                <a:ea typeface="Calibri"/>
                <a:cs typeface="Times New Roman"/>
              </a:rPr>
              <a:t> concretizza l’integrazione di intelligenza artificiale, edge computing e pratiche di privacy-by-design a supporto della sicurezza industriale.</a:t>
            </a:r>
          </a:p>
          <a:p>
            <a:pPr defTabSz="609570">
              <a:spcAft>
                <a:spcPts val="600"/>
              </a:spcAft>
            </a:pPr>
            <a:r>
              <a:rPr lang="it-IT" sz="1400" dirty="0">
                <a:solidFill>
                  <a:srgbClr val="808080"/>
                </a:solidFill>
                <a:ea typeface="Calibri"/>
                <a:cs typeface="Times New Roman"/>
              </a:rPr>
              <a:t>Lo use case in Self Garden, dimostra come </a:t>
            </a:r>
            <a:r>
              <a:rPr lang="it-IT" sz="1400" b="1" dirty="0">
                <a:solidFill>
                  <a:srgbClr val="808080"/>
                </a:solidFill>
                <a:ea typeface="Calibri"/>
                <a:cs typeface="Times New Roman"/>
              </a:rPr>
              <a:t>un approccio pragmatico </a:t>
            </a:r>
            <a:r>
              <a:rPr lang="it-IT" sz="1400" dirty="0">
                <a:solidFill>
                  <a:srgbClr val="808080"/>
                </a:solidFill>
                <a:ea typeface="Calibri"/>
                <a:cs typeface="Times New Roman"/>
              </a:rPr>
              <a:t>– telecamere intelligenti, modelli leggeri e notifiche via e-mail – </a:t>
            </a:r>
            <a:r>
              <a:rPr lang="it-IT" sz="1400" b="1" dirty="0">
                <a:solidFill>
                  <a:srgbClr val="808080"/>
                </a:solidFill>
                <a:ea typeface="Calibri"/>
                <a:cs typeface="Times New Roman"/>
              </a:rPr>
              <a:t>possa ridurre il rischio di infortuni, semplificare la compliance normativa e promuovere una cultura di prevenzione continua. </a:t>
            </a:r>
          </a:p>
          <a:p>
            <a:pPr defTabSz="609570">
              <a:spcAft>
                <a:spcPts val="600"/>
              </a:spcAft>
            </a:pPr>
            <a:r>
              <a:rPr lang="it-IT" sz="1400" dirty="0">
                <a:solidFill>
                  <a:srgbClr val="808080"/>
                </a:solidFill>
                <a:ea typeface="Calibri"/>
                <a:cs typeface="Times New Roman"/>
              </a:rPr>
              <a:t>Grazie alla sua combinazione di innovazione tecnologica, impatto misurabile e semplicità operativa, ISaAC rappresenta un modello virtuoso e replicabile in molteplici contesti produttivi per la tutela della sicurezza dei lavoratori.</a:t>
            </a:r>
          </a:p>
        </p:txBody>
      </p:sp>
      <p:sp>
        <p:nvSpPr>
          <p:cNvPr id="10" name="Rectangle 9">
            <a:extLst>
              <a:ext uri="{FF2B5EF4-FFF2-40B4-BE49-F238E27FC236}">
                <a16:creationId xmlns:a16="http://schemas.microsoft.com/office/drawing/2014/main" id="{303BE7B8-6B9A-5F2D-AB7A-5F997681998F}"/>
              </a:ext>
            </a:extLst>
          </p:cNvPr>
          <p:cNvSpPr/>
          <p:nvPr/>
        </p:nvSpPr>
        <p:spPr>
          <a:xfrm>
            <a:off x="294997" y="1153461"/>
            <a:ext cx="97648" cy="3301516"/>
          </a:xfrm>
          <a:prstGeom prst="rect">
            <a:avLst/>
          </a:prstGeom>
          <a:gradFill flip="none" rotWithShape="1">
            <a:gsLst>
              <a:gs pos="0">
                <a:srgbClr val="FFFF00"/>
              </a:gs>
              <a:gs pos="14000">
                <a:srgbClr val="FFC000"/>
              </a:gs>
              <a:gs pos="55000">
                <a:srgbClr val="EC5C04"/>
              </a:gs>
              <a:gs pos="84000">
                <a:schemeClr val="accent2">
                  <a:lumMod val="60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Rectangle 1">
            <a:extLst>
              <a:ext uri="{FF2B5EF4-FFF2-40B4-BE49-F238E27FC236}">
                <a16:creationId xmlns:a16="http://schemas.microsoft.com/office/drawing/2014/main" id="{14C4FDFE-4D29-DA02-F956-C1E4596E319B}"/>
              </a:ext>
            </a:extLst>
          </p:cNvPr>
          <p:cNvSpPr/>
          <p:nvPr/>
        </p:nvSpPr>
        <p:spPr>
          <a:xfrm>
            <a:off x="5504648" y="1492216"/>
            <a:ext cx="3144471" cy="2962761"/>
          </a:xfrm>
          <a:prstGeom prst="rect">
            <a:avLst/>
          </a:prstGeom>
          <a:solidFill>
            <a:srgbClr val="016AF5">
              <a:alpha val="2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it-IT" sz="1300" dirty="0">
                <a:solidFill>
                  <a:srgbClr val="000000"/>
                </a:solidFill>
              </a:rPr>
              <a:t>Il sistema ISaAC è stato progettato e realizzato secondo le direttive imposte dalla certificazione ISO/IEC 42001, lo standard internazionale per la Gestione dei Sistemi di Intelligenza Artificiale e ha già superato con successo l’</a:t>
            </a:r>
            <a:r>
              <a:rPr lang="it-IT" sz="1300" b="1" dirty="0">
                <a:solidFill>
                  <a:srgbClr val="000000"/>
                </a:solidFill>
              </a:rPr>
              <a:t>audit ufficiale </a:t>
            </a:r>
            <a:r>
              <a:rPr lang="it-IT" sz="1300" dirty="0">
                <a:solidFill>
                  <a:srgbClr val="000000"/>
                </a:solidFill>
              </a:rPr>
              <a:t>ed è attualmente in attesa della decisione di certificazione da parte di </a:t>
            </a:r>
            <a:r>
              <a:rPr lang="it-IT" sz="1300" b="1" dirty="0">
                <a:solidFill>
                  <a:srgbClr val="000000"/>
                </a:solidFill>
              </a:rPr>
              <a:t>Bureau Veritas</a:t>
            </a:r>
            <a:r>
              <a:rPr lang="it-IT" sz="1300" dirty="0">
                <a:solidFill>
                  <a:srgbClr val="000000"/>
                </a:solidFill>
              </a:rPr>
              <a:t>, che, sulla base dell’analisi tecnica dei report d’audit, concluderà l’iter e </a:t>
            </a:r>
            <a:r>
              <a:rPr lang="it-IT" sz="1300" b="1" dirty="0">
                <a:solidFill>
                  <a:srgbClr val="000000"/>
                </a:solidFill>
              </a:rPr>
              <a:t>rilascerà ufficialmente il certificato ISO/IEC 42001</a:t>
            </a:r>
            <a:endParaRPr lang="it-IT" sz="1300" dirty="0">
              <a:solidFill>
                <a:srgbClr val="000000"/>
              </a:solidFill>
            </a:endParaRPr>
          </a:p>
        </p:txBody>
      </p:sp>
      <p:grpSp>
        <p:nvGrpSpPr>
          <p:cNvPr id="6" name="Group 5">
            <a:extLst>
              <a:ext uri="{FF2B5EF4-FFF2-40B4-BE49-F238E27FC236}">
                <a16:creationId xmlns:a16="http://schemas.microsoft.com/office/drawing/2014/main" id="{0663D1F3-24C8-F666-CBFF-317561DEB810}"/>
              </a:ext>
            </a:extLst>
          </p:cNvPr>
          <p:cNvGrpSpPr/>
          <p:nvPr/>
        </p:nvGrpSpPr>
        <p:grpSpPr>
          <a:xfrm>
            <a:off x="5756493" y="784129"/>
            <a:ext cx="2587442" cy="738664"/>
            <a:chOff x="6061677" y="909859"/>
            <a:chExt cx="2587442" cy="738664"/>
          </a:xfrm>
        </p:grpSpPr>
        <p:sp>
          <p:nvSpPr>
            <p:cNvPr id="3" name="TextBox 2">
              <a:extLst>
                <a:ext uri="{FF2B5EF4-FFF2-40B4-BE49-F238E27FC236}">
                  <a16:creationId xmlns:a16="http://schemas.microsoft.com/office/drawing/2014/main" id="{2ED470E2-6329-03A4-FC1F-050424A32F5F}"/>
                </a:ext>
              </a:extLst>
            </p:cNvPr>
            <p:cNvSpPr txBox="1"/>
            <p:nvPr/>
          </p:nvSpPr>
          <p:spPr>
            <a:xfrm>
              <a:off x="6639195" y="909859"/>
              <a:ext cx="2009924" cy="738664"/>
            </a:xfrm>
            <a:prstGeom prst="rect">
              <a:avLst/>
            </a:prstGeom>
            <a:noFill/>
          </p:spPr>
          <p:txBody>
            <a:bodyPr wrap="square" rtlCol="0">
              <a:spAutoFit/>
            </a:bodyPr>
            <a:lstStyle/>
            <a:p>
              <a:r>
                <a:rPr lang="it-IT" sz="1400" b="1" dirty="0">
                  <a:solidFill>
                    <a:srgbClr val="000000"/>
                  </a:solidFill>
                </a:rPr>
                <a:t>ISO/IEC 42001 AI Management System Certification</a:t>
              </a:r>
            </a:p>
          </p:txBody>
        </p:sp>
        <p:sp>
          <p:nvSpPr>
            <p:cNvPr id="5" name="Freeform 7">
              <a:extLst>
                <a:ext uri="{FF2B5EF4-FFF2-40B4-BE49-F238E27FC236}">
                  <a16:creationId xmlns:a16="http://schemas.microsoft.com/office/drawing/2014/main" id="{6E282AD4-A0E1-AF65-966F-1A42E3DF31B3}"/>
                </a:ext>
              </a:extLst>
            </p:cNvPr>
            <p:cNvSpPr/>
            <p:nvPr/>
          </p:nvSpPr>
          <p:spPr>
            <a:xfrm>
              <a:off x="6061677" y="1039566"/>
              <a:ext cx="475282" cy="449735"/>
            </a:xfrm>
            <a:custGeom>
              <a:avLst/>
              <a:gdLst/>
              <a:ahLst/>
              <a:cxnLst/>
              <a:rect l="l" t="t" r="r" b="b"/>
              <a:pathLst>
                <a:path w="2905657" h="2749478">
                  <a:moveTo>
                    <a:pt x="0" y="0"/>
                  </a:moveTo>
                  <a:lnTo>
                    <a:pt x="2905658" y="0"/>
                  </a:lnTo>
                  <a:lnTo>
                    <a:pt x="2905658" y="2749478"/>
                  </a:lnTo>
                  <a:lnTo>
                    <a:pt x="0" y="274947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it-IT"/>
            </a:p>
          </p:txBody>
        </p:sp>
      </p:grpSp>
    </p:spTree>
    <p:extLst>
      <p:ext uri="{BB962C8B-B14F-4D97-AF65-F5344CB8AC3E}">
        <p14:creationId xmlns:p14="http://schemas.microsoft.com/office/powerpoint/2010/main" val="24401084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723BD4-052C-A370-A6AB-BF606935542A}"/>
            </a:ext>
          </a:extLst>
        </p:cNvPr>
        <p:cNvGrpSpPr/>
        <p:nvPr/>
      </p:nvGrpSpPr>
      <p:grpSpPr>
        <a:xfrm>
          <a:off x="0" y="0"/>
          <a:ext cx="0" cy="0"/>
          <a:chOff x="0" y="0"/>
          <a:chExt cx="0" cy="0"/>
        </a:xfrm>
      </p:grpSpPr>
      <p:sp>
        <p:nvSpPr>
          <p:cNvPr id="5" name="Segnaposto testo 4">
            <a:extLst>
              <a:ext uri="{FF2B5EF4-FFF2-40B4-BE49-F238E27FC236}">
                <a16:creationId xmlns:a16="http://schemas.microsoft.com/office/drawing/2014/main" id="{CFDFCAE1-2383-DA84-B887-0E23615067E8}"/>
              </a:ext>
            </a:extLst>
          </p:cNvPr>
          <p:cNvSpPr>
            <a:spLocks noGrp="1"/>
          </p:cNvSpPr>
          <p:nvPr>
            <p:ph type="body" sz="quarter" idx="35"/>
          </p:nvPr>
        </p:nvSpPr>
        <p:spPr/>
        <p:txBody>
          <a:bodyPr/>
          <a:lstStyle/>
          <a:p>
            <a:r>
              <a:rPr lang="it-IT" dirty="0"/>
              <a:t>AI APPLICATA |</a:t>
            </a:r>
            <a:r>
              <a:rPr lang="it-IT" cap="none" dirty="0"/>
              <a:t> progetto </a:t>
            </a:r>
            <a:r>
              <a:rPr lang="it-IT" cap="none" dirty="0" err="1"/>
              <a:t>ISaAC</a:t>
            </a:r>
            <a:endParaRPr lang="it-IT" cap="none" dirty="0"/>
          </a:p>
        </p:txBody>
      </p:sp>
      <p:pic>
        <p:nvPicPr>
          <p:cNvPr id="2" name="Immagine 1" descr="Immagine che contiene testo, Carattere, grafica, Elementi grafici&#10;&#10;Descrizione generata automaticamente">
            <a:extLst>
              <a:ext uri="{FF2B5EF4-FFF2-40B4-BE49-F238E27FC236}">
                <a16:creationId xmlns:a16="http://schemas.microsoft.com/office/drawing/2014/main" id="{45E9C6BD-68CE-32CB-2F95-1DD2782F595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51867" y="861062"/>
            <a:ext cx="1339162" cy="321399"/>
          </a:xfrm>
          <a:prstGeom prst="rect">
            <a:avLst/>
          </a:prstGeom>
        </p:spPr>
      </p:pic>
      <p:sp>
        <p:nvSpPr>
          <p:cNvPr id="6" name="CasellaDiTesto 5">
            <a:extLst>
              <a:ext uri="{FF2B5EF4-FFF2-40B4-BE49-F238E27FC236}">
                <a16:creationId xmlns:a16="http://schemas.microsoft.com/office/drawing/2014/main" id="{24B3C2F5-FB80-CAB1-4A7A-8F8A57EEFBA4}"/>
              </a:ext>
            </a:extLst>
          </p:cNvPr>
          <p:cNvSpPr txBox="1"/>
          <p:nvPr/>
        </p:nvSpPr>
        <p:spPr>
          <a:xfrm>
            <a:off x="1654062" y="756086"/>
            <a:ext cx="6661801" cy="1015663"/>
          </a:xfrm>
          <a:prstGeom prst="rect">
            <a:avLst/>
          </a:prstGeom>
          <a:noFill/>
        </p:spPr>
        <p:txBody>
          <a:bodyPr wrap="square" lIns="0">
            <a:spAutoFit/>
          </a:bodyPr>
          <a:lstStyle>
            <a:defPPr>
              <a:defRPr lang="en-US"/>
            </a:defPPr>
            <a:lvl1pPr>
              <a:spcAft>
                <a:spcPts val="1200"/>
              </a:spcAft>
              <a:defRPr sz="1200">
                <a:latin typeface="Roboto" panose="02000000000000000000" pitchFamily="2" charset="0"/>
                <a:ea typeface="Roboto" panose="02000000000000000000" pitchFamily="2" charset="0"/>
              </a:defRPr>
            </a:lvl1pPr>
          </a:lstStyle>
          <a:p>
            <a:pPr>
              <a:spcAft>
                <a:spcPts val="300"/>
              </a:spcAft>
            </a:pPr>
            <a:r>
              <a:rPr lang="it-IT" dirty="0"/>
              <a:t>La Self Garden, per l’</a:t>
            </a:r>
            <a:r>
              <a:rPr lang="it-IT" dirty="0">
                <a:latin typeface="Roboto" panose="02000000000000000000" pitchFamily="2" charset="0"/>
                <a:ea typeface="Roboto" panose="02000000000000000000" pitchFamily="2" charset="0"/>
              </a:rPr>
              <a:t>accesso a zone pericolose, prevede l'utilizzo di </a:t>
            </a:r>
            <a:r>
              <a:rPr lang="it-IT" dirty="0">
                <a:solidFill>
                  <a:srgbClr val="EF7D00"/>
                </a:solidFill>
                <a:latin typeface="Roboto Bold" panose="02000000000000000000" pitchFamily="2" charset="0"/>
                <a:ea typeface="Roboto Bold" panose="02000000000000000000" pitchFamily="2" charset="0"/>
                <a:cs typeface="Times New Roman"/>
              </a:rPr>
              <a:t>Dispositivi di Protezione Individuale</a:t>
            </a:r>
            <a:r>
              <a:rPr lang="it-IT" dirty="0">
                <a:latin typeface="Roboto" panose="02000000000000000000" pitchFamily="2" charset="0"/>
                <a:ea typeface="Roboto" panose="02000000000000000000" pitchFamily="2" charset="0"/>
              </a:rPr>
              <a:t>. Nell’analisi dei </a:t>
            </a:r>
            <a:r>
              <a:rPr lang="it-IT" b="1" dirty="0" err="1">
                <a:latin typeface="Roboto" panose="02000000000000000000" pitchFamily="2" charset="0"/>
                <a:ea typeface="Roboto" panose="02000000000000000000" pitchFamily="2" charset="0"/>
              </a:rPr>
              <a:t>near</a:t>
            </a:r>
            <a:r>
              <a:rPr lang="it-IT" b="1" dirty="0">
                <a:latin typeface="Roboto" panose="02000000000000000000" pitchFamily="2" charset="0"/>
                <a:ea typeface="Roboto" panose="02000000000000000000" pitchFamily="2" charset="0"/>
              </a:rPr>
              <a:t> miss</a:t>
            </a:r>
            <a:r>
              <a:rPr lang="it-IT" b="1" dirty="0">
                <a:solidFill>
                  <a:srgbClr val="808080"/>
                </a:solidFill>
                <a:ea typeface="Calibri"/>
                <a:cs typeface="Times New Roman"/>
              </a:rPr>
              <a:t> </a:t>
            </a:r>
            <a:r>
              <a:rPr lang="it-IT" dirty="0">
                <a:solidFill>
                  <a:srgbClr val="808080"/>
                </a:solidFill>
                <a:ea typeface="Calibri"/>
                <a:cs typeface="Times New Roman"/>
              </a:rPr>
              <a:t>spesso le cause sono correlate ad</a:t>
            </a:r>
            <a:r>
              <a:rPr lang="it-IT" b="1" dirty="0">
                <a:solidFill>
                  <a:srgbClr val="808080"/>
                </a:solidFill>
                <a:ea typeface="Calibri"/>
                <a:cs typeface="Times New Roman"/>
              </a:rPr>
              <a:t> </a:t>
            </a:r>
            <a:r>
              <a:rPr lang="it-IT" b="1" dirty="0">
                <a:solidFill>
                  <a:srgbClr val="E8E8E8">
                    <a:lumMod val="50000"/>
                  </a:srgbClr>
                </a:solidFill>
                <a:ea typeface="Calibri"/>
                <a:cs typeface="Times New Roman"/>
              </a:rPr>
              <a:t>uso improprio</a:t>
            </a:r>
            <a:r>
              <a:rPr lang="it-IT" dirty="0">
                <a:solidFill>
                  <a:srgbClr val="E8E8E8">
                    <a:lumMod val="50000"/>
                  </a:srgbClr>
                </a:solidFill>
                <a:ea typeface="Calibri"/>
                <a:cs typeface="Times New Roman"/>
              </a:rPr>
              <a:t> o dell'</a:t>
            </a:r>
            <a:r>
              <a:rPr lang="it-IT" b="1" dirty="0">
                <a:solidFill>
                  <a:srgbClr val="E8E8E8">
                    <a:lumMod val="50000"/>
                  </a:srgbClr>
                </a:solidFill>
                <a:ea typeface="Calibri"/>
                <a:cs typeface="Times New Roman"/>
              </a:rPr>
              <a:t>assenza </a:t>
            </a:r>
            <a:r>
              <a:rPr lang="it-IT" dirty="0">
                <a:solidFill>
                  <a:srgbClr val="808080"/>
                </a:solidFill>
                <a:ea typeface="Calibri"/>
                <a:cs typeface="Times New Roman"/>
              </a:rPr>
              <a:t>di dotazione dei DPI. Nonostante i regolamenti e le procedure, </a:t>
            </a:r>
            <a:r>
              <a:rPr lang="it-IT" b="1" dirty="0">
                <a:solidFill>
                  <a:srgbClr val="E8E8E8">
                    <a:lumMod val="50000"/>
                  </a:srgbClr>
                </a:solidFill>
                <a:ea typeface="Calibri"/>
                <a:cs typeface="Times New Roman"/>
              </a:rPr>
              <a:t>il controllo continuo </a:t>
            </a:r>
            <a:r>
              <a:rPr lang="it-IT" dirty="0">
                <a:solidFill>
                  <a:srgbClr val="E8E8E8">
                    <a:lumMod val="50000"/>
                  </a:srgbClr>
                </a:solidFill>
                <a:ea typeface="Calibri"/>
                <a:cs typeface="Times New Roman"/>
              </a:rPr>
              <a:t>sull’uso corretto dei DPI risulta spesso </a:t>
            </a:r>
            <a:r>
              <a:rPr lang="it-IT" b="1" dirty="0">
                <a:solidFill>
                  <a:srgbClr val="E8E8E8">
                    <a:lumMod val="50000"/>
                  </a:srgbClr>
                </a:solidFill>
                <a:ea typeface="Calibri"/>
                <a:cs typeface="Times New Roman"/>
              </a:rPr>
              <a:t>difficoltoso</a:t>
            </a:r>
            <a:r>
              <a:rPr lang="it-IT" dirty="0">
                <a:solidFill>
                  <a:srgbClr val="808080"/>
                </a:solidFill>
                <a:ea typeface="Calibri"/>
                <a:cs typeface="Times New Roman"/>
              </a:rPr>
              <a:t>, vista la dimensione delle strutture e il flusso costante di persone e attività.</a:t>
            </a:r>
          </a:p>
        </p:txBody>
      </p:sp>
      <p:pic>
        <p:nvPicPr>
          <p:cNvPr id="8" name="Immagine 7" descr="Immagine che contiene Carattere, testo, Elementi grafici, logo&#10;&#10;Descrizione generata automaticamente">
            <a:extLst>
              <a:ext uri="{FF2B5EF4-FFF2-40B4-BE49-F238E27FC236}">
                <a16:creationId xmlns:a16="http://schemas.microsoft.com/office/drawing/2014/main" id="{433A15FD-4AF4-461F-AA7C-22B298F93457}"/>
              </a:ext>
            </a:extLst>
          </p:cNvPr>
          <p:cNvPicPr>
            <a:picLocks noChangeAspect="1"/>
          </p:cNvPicPr>
          <p:nvPr/>
        </p:nvPicPr>
        <p:blipFill>
          <a:blip r:embed="rId3"/>
          <a:stretch>
            <a:fillRect/>
          </a:stretch>
        </p:blipFill>
        <p:spPr>
          <a:xfrm>
            <a:off x="458332" y="1218606"/>
            <a:ext cx="874055" cy="253429"/>
          </a:xfrm>
          <a:prstGeom prst="rect">
            <a:avLst/>
          </a:prstGeom>
        </p:spPr>
      </p:pic>
      <p:sp>
        <p:nvSpPr>
          <p:cNvPr id="11" name="Freeform 4">
            <a:extLst>
              <a:ext uri="{FF2B5EF4-FFF2-40B4-BE49-F238E27FC236}">
                <a16:creationId xmlns:a16="http://schemas.microsoft.com/office/drawing/2014/main" id="{BF8E9C7A-9F20-8D11-5ECD-BC566254EB8A}"/>
              </a:ext>
            </a:extLst>
          </p:cNvPr>
          <p:cNvSpPr>
            <a:spLocks noChangeAspect="1"/>
          </p:cNvSpPr>
          <p:nvPr/>
        </p:nvSpPr>
        <p:spPr>
          <a:xfrm>
            <a:off x="294997" y="1953371"/>
            <a:ext cx="2031756" cy="2716128"/>
          </a:xfrm>
          <a:custGeom>
            <a:avLst/>
            <a:gdLst/>
            <a:ahLst/>
            <a:cxnLst/>
            <a:rect l="l" t="t" r="r" b="b"/>
            <a:pathLst>
              <a:path w="5305296" h="3978972">
                <a:moveTo>
                  <a:pt x="0" y="0"/>
                </a:moveTo>
                <a:lnTo>
                  <a:pt x="5305296" y="0"/>
                </a:lnTo>
                <a:lnTo>
                  <a:pt x="5305296" y="3978972"/>
                </a:lnTo>
                <a:lnTo>
                  <a:pt x="0" y="3978972"/>
                </a:lnTo>
                <a:lnTo>
                  <a:pt x="0" y="0"/>
                </a:lnTo>
                <a:close/>
              </a:path>
            </a:pathLst>
          </a:custGeom>
          <a:blipFill>
            <a:blip r:embed="rId4">
              <a:alphaModFix/>
            </a:blip>
            <a:stretch>
              <a:fillRect l="-38237" r="-40009"/>
            </a:stretch>
          </a:blipFill>
          <a:effectLst>
            <a:outerShdw blurRad="50800" dist="38100" dir="2700000" algn="tl" rotWithShape="0">
              <a:prstClr val="black">
                <a:alpha val="40000"/>
              </a:prstClr>
            </a:outerShdw>
          </a:effectLst>
        </p:spPr>
        <p:txBody>
          <a:bodyPr/>
          <a:lstStyle/>
          <a:p>
            <a:endParaRPr lang="it-IT" dirty="0"/>
          </a:p>
        </p:txBody>
      </p:sp>
      <p:pic>
        <p:nvPicPr>
          <p:cNvPr id="1028" name="Picture 4">
            <a:extLst>
              <a:ext uri="{FF2B5EF4-FFF2-40B4-BE49-F238E27FC236}">
                <a16:creationId xmlns:a16="http://schemas.microsoft.com/office/drawing/2014/main" id="{7B76C3BF-1CE4-A44F-D73D-D56475472776}"/>
              </a:ext>
            </a:extLst>
          </p:cNvPr>
          <p:cNvPicPr>
            <a:picLocks noChangeAspect="1" noChangeArrowheads="1"/>
          </p:cNvPicPr>
          <p:nvPr/>
        </p:nvPicPr>
        <p:blipFill>
          <a:blip r:embed="rId5">
            <a:grayscl/>
            <a:alphaModFix amt="85000"/>
            <a:extLst>
              <a:ext uri="{28A0092B-C50C-407E-A947-70E740481C1C}">
                <a14:useLocalDpi xmlns:a14="http://schemas.microsoft.com/office/drawing/2010/main" val="0"/>
              </a:ext>
            </a:extLst>
          </a:blip>
          <a:srcRect/>
          <a:stretch>
            <a:fillRect/>
          </a:stretch>
        </p:blipFill>
        <p:spPr bwMode="auto">
          <a:xfrm>
            <a:off x="5895121" y="2481849"/>
            <a:ext cx="397208" cy="392746"/>
          </a:xfrm>
          <a:prstGeom prst="rect">
            <a:avLst/>
          </a:prstGeom>
          <a:noFill/>
          <a:extLst>
            <a:ext uri="{909E8E84-426E-40DD-AFC4-6F175D3DCCD1}">
              <a14:hiddenFill xmlns:a14="http://schemas.microsoft.com/office/drawing/2010/main">
                <a:solidFill>
                  <a:srgbClr val="FFFFFF"/>
                </a:solidFill>
              </a14:hiddenFill>
            </a:ext>
          </a:extLst>
        </p:spPr>
      </p:pic>
      <p:sp>
        <p:nvSpPr>
          <p:cNvPr id="21" name="Titolo 1">
            <a:extLst>
              <a:ext uri="{FF2B5EF4-FFF2-40B4-BE49-F238E27FC236}">
                <a16:creationId xmlns:a16="http://schemas.microsoft.com/office/drawing/2014/main" id="{072FBBA9-F63C-86DF-8424-C286BB9EFC0F}"/>
              </a:ext>
            </a:extLst>
          </p:cNvPr>
          <p:cNvSpPr txBox="1">
            <a:spLocks/>
          </p:cNvSpPr>
          <p:nvPr/>
        </p:nvSpPr>
        <p:spPr>
          <a:xfrm>
            <a:off x="6679707" y="2481849"/>
            <a:ext cx="1240209" cy="369332"/>
          </a:xfrm>
          <a:prstGeom prst="rect">
            <a:avLst/>
          </a:prstGeom>
          <a:noFill/>
        </p:spPr>
        <p:txBody>
          <a:bodyPr wrap="square" rtlCol="0">
            <a:spAutoFit/>
          </a:bodyPr>
          <a:lstStyle>
            <a:defPPr>
              <a:defRPr lang="en-US"/>
            </a:defPPr>
            <a:lvl1pPr>
              <a:defRPr sz="1200">
                <a:solidFill>
                  <a:srgbClr val="C00000"/>
                </a:solidFill>
                <a:latin typeface="Roboto Bold" panose="02000000000000000000" pitchFamily="2" charset="0"/>
                <a:ea typeface="Roboto Bold" panose="02000000000000000000" pitchFamily="2" charset="0"/>
              </a:defRPr>
            </a:lvl1pPr>
          </a:lstStyle>
          <a:p>
            <a:pPr algn="ctr"/>
            <a:r>
              <a:rPr lang="it-IT" sz="900" dirty="0">
                <a:solidFill>
                  <a:srgbClr val="EF7D00"/>
                </a:solidFill>
              </a:rPr>
              <a:t>ARTIFICIAL INTELLIGENCE</a:t>
            </a:r>
          </a:p>
        </p:txBody>
      </p:sp>
      <p:sp>
        <p:nvSpPr>
          <p:cNvPr id="22" name="Titolo 1">
            <a:extLst>
              <a:ext uri="{FF2B5EF4-FFF2-40B4-BE49-F238E27FC236}">
                <a16:creationId xmlns:a16="http://schemas.microsoft.com/office/drawing/2014/main" id="{4C9C1FE5-935F-BBC7-C279-26FA0D4EDC25}"/>
              </a:ext>
            </a:extLst>
          </p:cNvPr>
          <p:cNvSpPr txBox="1">
            <a:spLocks/>
          </p:cNvSpPr>
          <p:nvPr/>
        </p:nvSpPr>
        <p:spPr>
          <a:xfrm>
            <a:off x="6711817" y="4554083"/>
            <a:ext cx="1240209" cy="230832"/>
          </a:xfrm>
          <a:prstGeom prst="rect">
            <a:avLst/>
          </a:prstGeom>
          <a:noFill/>
        </p:spPr>
        <p:txBody>
          <a:bodyPr wrap="square" rtlCol="0">
            <a:spAutoFit/>
          </a:bodyPr>
          <a:lstStyle>
            <a:defPPr>
              <a:defRPr lang="en-US"/>
            </a:defPPr>
            <a:lvl1pPr>
              <a:defRPr sz="1200">
                <a:solidFill>
                  <a:srgbClr val="C00000"/>
                </a:solidFill>
                <a:latin typeface="Roboto Bold" panose="02000000000000000000" pitchFamily="2" charset="0"/>
                <a:ea typeface="Roboto Bold" panose="02000000000000000000" pitchFamily="2" charset="0"/>
              </a:defRPr>
            </a:lvl1pPr>
          </a:lstStyle>
          <a:p>
            <a:pPr algn="ctr"/>
            <a:r>
              <a:rPr lang="it-IT" sz="900" dirty="0">
                <a:solidFill>
                  <a:srgbClr val="EF7D00"/>
                </a:solidFill>
              </a:rPr>
              <a:t>EDGE COMPUTING</a:t>
            </a:r>
          </a:p>
        </p:txBody>
      </p:sp>
      <p:sp>
        <p:nvSpPr>
          <p:cNvPr id="7" name="TextBox 6">
            <a:extLst>
              <a:ext uri="{FF2B5EF4-FFF2-40B4-BE49-F238E27FC236}">
                <a16:creationId xmlns:a16="http://schemas.microsoft.com/office/drawing/2014/main" id="{6965C77A-5DDF-EAE5-62F7-DDDD9E290432}"/>
              </a:ext>
            </a:extLst>
          </p:cNvPr>
          <p:cNvSpPr txBox="1"/>
          <p:nvPr/>
        </p:nvSpPr>
        <p:spPr>
          <a:xfrm>
            <a:off x="2338649" y="1953371"/>
            <a:ext cx="2970884" cy="2716128"/>
          </a:xfrm>
          <a:prstGeom prst="rect">
            <a:avLst/>
          </a:prstGeom>
          <a:solidFill>
            <a:schemeClr val="tx2">
              <a:lumMod val="20000"/>
              <a:lumOff val="80000"/>
              <a:alpha val="45000"/>
            </a:schemeClr>
          </a:solidFill>
        </p:spPr>
        <p:txBody>
          <a:bodyPr wrap="square">
            <a:spAutoFit/>
          </a:bodyPr>
          <a:lstStyle/>
          <a:p>
            <a:pPr>
              <a:spcAft>
                <a:spcPts val="300"/>
              </a:spcAft>
            </a:pPr>
            <a:r>
              <a:rPr lang="it-IT" sz="1200" dirty="0">
                <a:solidFill>
                  <a:srgbClr val="EF7D00"/>
                </a:solidFill>
                <a:latin typeface="Roboto Bold" panose="02000000000000000000" pitchFamily="2" charset="0"/>
                <a:ea typeface="Roboto Bold" panose="02000000000000000000" pitchFamily="2" charset="0"/>
              </a:rPr>
              <a:t>ISaAC</a:t>
            </a:r>
            <a:r>
              <a:rPr lang="it-IT" sz="1200" dirty="0"/>
              <a:t> è una soluzione di Computer Vision e Deep Learning per il monitoraggio in tempo reale del corretto utilizzo dei dispositivi di protezione individuale (DPI). </a:t>
            </a:r>
          </a:p>
          <a:p>
            <a:pPr>
              <a:spcAft>
                <a:spcPts val="300"/>
              </a:spcAft>
            </a:pPr>
            <a:r>
              <a:rPr lang="it-IT" sz="1200" dirty="0"/>
              <a:t>Il sistema integra telecamere intelligenti che riconoscono la presenza dell’operatore, analizzano se i DPI obbligatori siano correttamente indossati e, in caso negativo, inviano un evento di non-conformità al responsabile tramite e-mail, includendo uno snapshot automaticamente anonimizzato per garantire la privacy dell’operatore.</a:t>
            </a:r>
          </a:p>
        </p:txBody>
      </p:sp>
      <p:sp>
        <p:nvSpPr>
          <p:cNvPr id="13" name="CasellaDiTesto 12">
            <a:extLst>
              <a:ext uri="{FF2B5EF4-FFF2-40B4-BE49-F238E27FC236}">
                <a16:creationId xmlns:a16="http://schemas.microsoft.com/office/drawing/2014/main" id="{9031EEFB-1D05-ABE2-6711-C6088E8EEFA6}"/>
              </a:ext>
            </a:extLst>
          </p:cNvPr>
          <p:cNvSpPr txBox="1"/>
          <p:nvPr/>
        </p:nvSpPr>
        <p:spPr>
          <a:xfrm>
            <a:off x="6425619" y="1766360"/>
            <a:ext cx="1812607" cy="507831"/>
          </a:xfrm>
          <a:prstGeom prst="rect">
            <a:avLst/>
          </a:prstGeom>
          <a:noFill/>
        </p:spPr>
        <p:txBody>
          <a:bodyPr wrap="square">
            <a:spAutoFit/>
          </a:bodyPr>
          <a:lstStyle/>
          <a:p>
            <a:pPr algn="ctr">
              <a:spcAft>
                <a:spcPts val="300"/>
              </a:spcAft>
            </a:pPr>
            <a:r>
              <a:rPr lang="it-IT" sz="900" cap="all" dirty="0">
                <a:solidFill>
                  <a:srgbClr val="EF7D00"/>
                </a:solidFill>
                <a:latin typeface="Roboto Bold" panose="02000000000000000000" pitchFamily="2" charset="0"/>
                <a:ea typeface="Roboto Bold" panose="02000000000000000000" pitchFamily="2" charset="0"/>
              </a:rPr>
              <a:t>Monitoraggio zone pericolose e controllo accessi</a:t>
            </a:r>
            <a:endParaRPr lang="it-IT" sz="900" dirty="0">
              <a:latin typeface="Roboto" panose="02000000000000000000" pitchFamily="2" charset="0"/>
              <a:ea typeface="Roboto" panose="02000000000000000000" pitchFamily="2" charset="0"/>
            </a:endParaRPr>
          </a:p>
        </p:txBody>
      </p:sp>
      <p:sp>
        <p:nvSpPr>
          <p:cNvPr id="10" name="Freeform 3">
            <a:extLst>
              <a:ext uri="{FF2B5EF4-FFF2-40B4-BE49-F238E27FC236}">
                <a16:creationId xmlns:a16="http://schemas.microsoft.com/office/drawing/2014/main" id="{F25F2BCE-29E3-109B-0D7C-D7596B4B6F69}"/>
              </a:ext>
            </a:extLst>
          </p:cNvPr>
          <p:cNvSpPr/>
          <p:nvPr/>
        </p:nvSpPr>
        <p:spPr>
          <a:xfrm>
            <a:off x="5886223" y="1834206"/>
            <a:ext cx="415004" cy="359670"/>
          </a:xfrm>
          <a:custGeom>
            <a:avLst/>
            <a:gdLst/>
            <a:ahLst/>
            <a:cxnLst/>
            <a:rect l="l" t="t" r="r" b="b"/>
            <a:pathLst>
              <a:path w="3024000" h="2620800">
                <a:moveTo>
                  <a:pt x="0" y="0"/>
                </a:moveTo>
                <a:lnTo>
                  <a:pt x="3024000" y="0"/>
                </a:lnTo>
                <a:lnTo>
                  <a:pt x="3024000" y="2620800"/>
                </a:lnTo>
                <a:lnTo>
                  <a:pt x="0" y="2620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it-IT"/>
          </a:p>
        </p:txBody>
      </p:sp>
      <p:sp>
        <p:nvSpPr>
          <p:cNvPr id="3" name="Titolo 1">
            <a:extLst>
              <a:ext uri="{FF2B5EF4-FFF2-40B4-BE49-F238E27FC236}">
                <a16:creationId xmlns:a16="http://schemas.microsoft.com/office/drawing/2014/main" id="{559886D5-9327-8543-EF6C-5E4674355608}"/>
              </a:ext>
            </a:extLst>
          </p:cNvPr>
          <p:cNvSpPr txBox="1">
            <a:spLocks/>
          </p:cNvSpPr>
          <p:nvPr/>
        </p:nvSpPr>
        <p:spPr>
          <a:xfrm>
            <a:off x="6711817" y="3185701"/>
            <a:ext cx="1240209" cy="230832"/>
          </a:xfrm>
          <a:prstGeom prst="rect">
            <a:avLst/>
          </a:prstGeom>
          <a:noFill/>
        </p:spPr>
        <p:txBody>
          <a:bodyPr wrap="square" rtlCol="0">
            <a:spAutoFit/>
          </a:bodyPr>
          <a:lstStyle>
            <a:defPPr>
              <a:defRPr lang="en-US"/>
            </a:defPPr>
            <a:lvl1pPr>
              <a:defRPr sz="1200">
                <a:solidFill>
                  <a:srgbClr val="C00000"/>
                </a:solidFill>
                <a:latin typeface="Roboto Bold" panose="02000000000000000000" pitchFamily="2" charset="0"/>
                <a:ea typeface="Roboto Bold" panose="02000000000000000000" pitchFamily="2" charset="0"/>
              </a:defRPr>
            </a:lvl1pPr>
          </a:lstStyle>
          <a:p>
            <a:pPr algn="ctr"/>
            <a:r>
              <a:rPr lang="it-IT" sz="900" dirty="0">
                <a:solidFill>
                  <a:srgbClr val="EF7D00"/>
                </a:solidFill>
              </a:rPr>
              <a:t>COMPUTER VISION</a:t>
            </a:r>
          </a:p>
        </p:txBody>
      </p:sp>
      <p:sp>
        <p:nvSpPr>
          <p:cNvPr id="9" name="Titolo 1">
            <a:extLst>
              <a:ext uri="{FF2B5EF4-FFF2-40B4-BE49-F238E27FC236}">
                <a16:creationId xmlns:a16="http://schemas.microsoft.com/office/drawing/2014/main" id="{616059B8-5B38-A0ED-78FA-11624A39D2D1}"/>
              </a:ext>
            </a:extLst>
          </p:cNvPr>
          <p:cNvSpPr txBox="1">
            <a:spLocks/>
          </p:cNvSpPr>
          <p:nvPr/>
        </p:nvSpPr>
        <p:spPr>
          <a:xfrm>
            <a:off x="6679706" y="3871924"/>
            <a:ext cx="1240209" cy="230832"/>
          </a:xfrm>
          <a:prstGeom prst="rect">
            <a:avLst/>
          </a:prstGeom>
          <a:noFill/>
        </p:spPr>
        <p:txBody>
          <a:bodyPr wrap="square" rtlCol="0">
            <a:spAutoFit/>
          </a:bodyPr>
          <a:lstStyle>
            <a:defPPr>
              <a:defRPr lang="en-US"/>
            </a:defPPr>
            <a:lvl1pPr>
              <a:defRPr sz="1200">
                <a:solidFill>
                  <a:srgbClr val="C00000"/>
                </a:solidFill>
                <a:latin typeface="Roboto Bold" panose="02000000000000000000" pitchFamily="2" charset="0"/>
                <a:ea typeface="Roboto Bold" panose="02000000000000000000" pitchFamily="2" charset="0"/>
              </a:defRPr>
            </a:lvl1pPr>
          </a:lstStyle>
          <a:p>
            <a:pPr algn="ctr"/>
            <a:r>
              <a:rPr lang="it-IT" sz="900" dirty="0">
                <a:solidFill>
                  <a:srgbClr val="EF7D00"/>
                </a:solidFill>
              </a:rPr>
              <a:t>DEEP LEARNING</a:t>
            </a:r>
          </a:p>
        </p:txBody>
      </p:sp>
      <p:sp>
        <p:nvSpPr>
          <p:cNvPr id="17" name="Freeform 6">
            <a:extLst>
              <a:ext uri="{FF2B5EF4-FFF2-40B4-BE49-F238E27FC236}">
                <a16:creationId xmlns:a16="http://schemas.microsoft.com/office/drawing/2014/main" id="{EFEDD7BA-D0D4-9C4B-8A2C-1E40B117D6A4}"/>
              </a:ext>
            </a:extLst>
          </p:cNvPr>
          <p:cNvSpPr/>
          <p:nvPr/>
        </p:nvSpPr>
        <p:spPr>
          <a:xfrm>
            <a:off x="5934639" y="3828955"/>
            <a:ext cx="379204" cy="378414"/>
          </a:xfrm>
          <a:custGeom>
            <a:avLst/>
            <a:gdLst/>
            <a:ahLst/>
            <a:cxnLst/>
            <a:rect l="l" t="t" r="r" b="b"/>
            <a:pathLst>
              <a:path w="3399569" h="3392486">
                <a:moveTo>
                  <a:pt x="0" y="0"/>
                </a:moveTo>
                <a:lnTo>
                  <a:pt x="3399568" y="0"/>
                </a:lnTo>
                <a:lnTo>
                  <a:pt x="3399568" y="3392486"/>
                </a:lnTo>
                <a:lnTo>
                  <a:pt x="0" y="339248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it-IT"/>
          </a:p>
        </p:txBody>
      </p:sp>
      <p:sp>
        <p:nvSpPr>
          <p:cNvPr id="19" name="Freeform 3">
            <a:extLst>
              <a:ext uri="{FF2B5EF4-FFF2-40B4-BE49-F238E27FC236}">
                <a16:creationId xmlns:a16="http://schemas.microsoft.com/office/drawing/2014/main" id="{32D0544D-231A-4752-A92B-FE45D136ECE4}"/>
              </a:ext>
            </a:extLst>
          </p:cNvPr>
          <p:cNvSpPr/>
          <p:nvPr/>
        </p:nvSpPr>
        <p:spPr>
          <a:xfrm>
            <a:off x="5934639" y="3162568"/>
            <a:ext cx="366588" cy="378414"/>
          </a:xfrm>
          <a:custGeom>
            <a:avLst/>
            <a:gdLst/>
            <a:ahLst/>
            <a:cxnLst/>
            <a:rect l="l" t="t" r="r" b="b"/>
            <a:pathLst>
              <a:path w="3986212" h="4114800">
                <a:moveTo>
                  <a:pt x="0" y="0"/>
                </a:moveTo>
                <a:lnTo>
                  <a:pt x="3986213" y="0"/>
                </a:lnTo>
                <a:lnTo>
                  <a:pt x="3986213" y="4114800"/>
                </a:lnTo>
                <a:lnTo>
                  <a:pt x="0" y="4114800"/>
                </a:lnTo>
                <a:lnTo>
                  <a:pt x="0" y="0"/>
                </a:lnTo>
                <a:close/>
              </a:path>
            </a:pathLst>
          </a:custGeom>
          <a:blipFill dpi="0" rotWithShape="1">
            <a:blip r:embed="rId10">
              <a:alphaModFix amt="84000"/>
              <a:extLst>
                <a:ext uri="{96DAC541-7B7A-43D3-8B79-37D633B846F1}">
                  <asvg:svgBlip xmlns:asvg="http://schemas.microsoft.com/office/drawing/2016/SVG/main" r:embed="rId11"/>
                </a:ext>
              </a:extLst>
            </a:blip>
            <a:srcRect/>
            <a:stretch>
              <a:fillRect/>
            </a:stretch>
          </a:blipFill>
        </p:spPr>
        <p:txBody>
          <a:bodyPr/>
          <a:lstStyle/>
          <a:p>
            <a:endParaRPr lang="it-IT"/>
          </a:p>
        </p:txBody>
      </p:sp>
      <p:pic>
        <p:nvPicPr>
          <p:cNvPr id="20" name="Picture 19">
            <a:extLst>
              <a:ext uri="{FF2B5EF4-FFF2-40B4-BE49-F238E27FC236}">
                <a16:creationId xmlns:a16="http://schemas.microsoft.com/office/drawing/2014/main" id="{08139EED-64B0-5CB3-A0A9-03CE99B4F38C}"/>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foregroundMark x1="50684" y1="52930" x2="50684" y2="52930"/>
                        <a14:foregroundMark x1="49902" y1="45801" x2="49902" y2="45801"/>
                        <a14:foregroundMark x1="62891" y1="20605" x2="62891" y2="20605"/>
                        <a14:foregroundMark x1="66113" y1="17383" x2="66113" y2="17383"/>
                        <a14:foregroundMark x1="69629" y1="14648" x2="69629" y2="14648"/>
                        <a14:foregroundMark x1="68066" y1="61914" x2="68066" y2="61914"/>
                        <a14:foregroundMark x1="66113" y1="66699" x2="66113" y2="66699"/>
                      </a14:backgroundRemoval>
                    </a14:imgEffect>
                  </a14:imgLayer>
                </a14:imgProps>
              </a:ext>
            </a:extLst>
          </a:blip>
          <a:stretch>
            <a:fillRect/>
          </a:stretch>
        </p:blipFill>
        <p:spPr>
          <a:xfrm>
            <a:off x="5846953" y="4403753"/>
            <a:ext cx="614308" cy="614308"/>
          </a:xfrm>
          <a:prstGeom prst="rect">
            <a:avLst/>
          </a:prstGeom>
        </p:spPr>
      </p:pic>
    </p:spTree>
    <p:extLst>
      <p:ext uri="{BB962C8B-B14F-4D97-AF65-F5344CB8AC3E}">
        <p14:creationId xmlns:p14="http://schemas.microsoft.com/office/powerpoint/2010/main" val="3729464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testo 4">
            <a:extLst>
              <a:ext uri="{FF2B5EF4-FFF2-40B4-BE49-F238E27FC236}">
                <a16:creationId xmlns:a16="http://schemas.microsoft.com/office/drawing/2014/main" id="{AB234679-54F0-E11B-D8D2-AB8BB5FC1A1B}"/>
              </a:ext>
            </a:extLst>
          </p:cNvPr>
          <p:cNvSpPr>
            <a:spLocks noGrp="1"/>
          </p:cNvSpPr>
          <p:nvPr>
            <p:ph type="body" sz="quarter" idx="35"/>
          </p:nvPr>
        </p:nvSpPr>
        <p:spPr/>
        <p:txBody>
          <a:bodyPr/>
          <a:lstStyle/>
          <a:p>
            <a:r>
              <a:rPr lang="it-IT" dirty="0" err="1"/>
              <a:t>IS</a:t>
            </a:r>
            <a:r>
              <a:rPr lang="it-IT" cap="none" dirty="0" err="1"/>
              <a:t>a</a:t>
            </a:r>
            <a:r>
              <a:rPr lang="it-IT" dirty="0" err="1"/>
              <a:t>AC</a:t>
            </a:r>
            <a:r>
              <a:rPr lang="it-IT" dirty="0"/>
              <a:t> |</a:t>
            </a:r>
            <a:r>
              <a:rPr lang="it-IT" cap="none" dirty="0"/>
              <a:t> Logica funzionale</a:t>
            </a:r>
          </a:p>
        </p:txBody>
      </p:sp>
      <p:sp>
        <p:nvSpPr>
          <p:cNvPr id="16" name="TextBox 11">
            <a:extLst>
              <a:ext uri="{FF2B5EF4-FFF2-40B4-BE49-F238E27FC236}">
                <a16:creationId xmlns:a16="http://schemas.microsoft.com/office/drawing/2014/main" id="{E63584A6-D7B8-F2AF-7624-F0C3DFBD15F5}"/>
              </a:ext>
            </a:extLst>
          </p:cNvPr>
          <p:cNvSpPr txBox="1"/>
          <p:nvPr/>
        </p:nvSpPr>
        <p:spPr>
          <a:xfrm>
            <a:off x="2418734" y="2755584"/>
            <a:ext cx="1447358" cy="1869743"/>
          </a:xfrm>
          <a:prstGeom prst="rect">
            <a:avLst/>
          </a:prstGeom>
          <a:noFill/>
        </p:spPr>
        <p:txBody>
          <a:bodyPr wrap="square">
            <a:spAutoFit/>
          </a:bodyPr>
          <a:lstStyle>
            <a:defPPr>
              <a:defRPr lang="en-US"/>
            </a:defPPr>
            <a:lvl1pPr>
              <a:defRPr sz="1050" b="0">
                <a:latin typeface="Roboto" panose="02000000000000000000" pitchFamily="2" charset="0"/>
                <a:ea typeface="Roboto" panose="02000000000000000000" pitchFamily="2" charset="0"/>
                <a:cs typeface="Roboto" panose="02000000000000000000" pitchFamily="2" charset="0"/>
              </a:defRPr>
            </a:lvl1pPr>
          </a:lstStyle>
          <a:p>
            <a:r>
              <a:rPr lang="it-IT" dirty="0" err="1">
                <a:latin typeface="Roboto Bold" panose="02000000000000000000" pitchFamily="2" charset="0"/>
                <a:ea typeface="Roboto Bold" panose="02000000000000000000" pitchFamily="2" charset="0"/>
              </a:rPr>
              <a:t>Person</a:t>
            </a:r>
            <a:r>
              <a:rPr lang="it-IT" dirty="0">
                <a:latin typeface="Roboto Bold" panose="02000000000000000000" pitchFamily="2" charset="0"/>
                <a:ea typeface="Roboto Bold" panose="02000000000000000000" pitchFamily="2" charset="0"/>
              </a:rPr>
              <a:t> </a:t>
            </a:r>
            <a:r>
              <a:rPr lang="it-IT" dirty="0" err="1">
                <a:latin typeface="Roboto Bold" panose="02000000000000000000" pitchFamily="2" charset="0"/>
                <a:ea typeface="Roboto Bold" panose="02000000000000000000" pitchFamily="2" charset="0"/>
              </a:rPr>
              <a:t>Detection</a:t>
            </a:r>
            <a:r>
              <a:rPr lang="it-IT" dirty="0">
                <a:latin typeface="Roboto Bold" panose="02000000000000000000" pitchFamily="2" charset="0"/>
                <a:ea typeface="Roboto Bold" panose="02000000000000000000" pitchFamily="2" charset="0"/>
              </a:rPr>
              <a:t>.</a:t>
            </a:r>
            <a:endParaRPr lang="it-IT" dirty="0"/>
          </a:p>
          <a:p>
            <a:r>
              <a:rPr lang="it-IT" dirty="0"/>
              <a:t>un modello di Deep Learning basato su pose-</a:t>
            </a:r>
            <a:r>
              <a:rPr lang="it-IT" dirty="0" err="1"/>
              <a:t>estimation</a:t>
            </a:r>
            <a:r>
              <a:rPr lang="it-IT" dirty="0"/>
              <a:t> individua le persone e i key-points principali (naso, occhi, orecchie, spalle, anche, gomiti, polsi, ginocchia caviglie).</a:t>
            </a:r>
          </a:p>
        </p:txBody>
      </p:sp>
      <p:sp>
        <p:nvSpPr>
          <p:cNvPr id="27" name="TextBox 18">
            <a:extLst>
              <a:ext uri="{FF2B5EF4-FFF2-40B4-BE49-F238E27FC236}">
                <a16:creationId xmlns:a16="http://schemas.microsoft.com/office/drawing/2014/main" id="{B7FA08F0-12E7-844F-6717-1AA5C87A6B39}"/>
              </a:ext>
            </a:extLst>
          </p:cNvPr>
          <p:cNvSpPr txBox="1"/>
          <p:nvPr/>
        </p:nvSpPr>
        <p:spPr>
          <a:xfrm>
            <a:off x="5236489" y="2734301"/>
            <a:ext cx="1504929" cy="1384995"/>
          </a:xfrm>
          <a:prstGeom prst="rect">
            <a:avLst/>
          </a:prstGeom>
          <a:noFill/>
        </p:spPr>
        <p:txBody>
          <a:bodyPr wrap="square" rtlCol="0">
            <a:spAutoFit/>
          </a:bodyPr>
          <a:lstStyle/>
          <a:p>
            <a:r>
              <a:rPr lang="it-IT" sz="1050" dirty="0">
                <a:latin typeface="Roboto Bold" panose="02000000000000000000" charset="0"/>
                <a:ea typeface="Roboto Bold" panose="02000000000000000000" charset="0"/>
                <a:cs typeface="Roboto" panose="02000000000000000000" pitchFamily="2" charset="0"/>
              </a:rPr>
              <a:t>Controllo sulle zone di interesse </a:t>
            </a:r>
            <a:r>
              <a:rPr lang="it-IT" sz="1050" dirty="0">
                <a:latin typeface="Roboto" panose="02000000000000000000" pitchFamily="2" charset="0"/>
                <a:ea typeface="Roboto" panose="02000000000000000000" pitchFamily="2" charset="0"/>
                <a:cs typeface="Roboto" panose="02000000000000000000" pitchFamily="2" charset="0"/>
              </a:rPr>
              <a:t>ovvero le </a:t>
            </a:r>
            <a:r>
              <a:rPr lang="it-IT" sz="1050" b="1" dirty="0">
                <a:latin typeface="Roboto" panose="02000000000000000000" pitchFamily="2" charset="0"/>
                <a:ea typeface="Roboto" panose="02000000000000000000" pitchFamily="2" charset="0"/>
                <a:cs typeface="Roboto" panose="02000000000000000000" pitchFamily="2" charset="0"/>
              </a:rPr>
              <a:t>parti del corpo in cui ci aspettiamo che la persona indossi il DPI </a:t>
            </a:r>
            <a:r>
              <a:rPr lang="it-IT" sz="1050" dirty="0">
                <a:latin typeface="Roboto" panose="02000000000000000000" pitchFamily="2" charset="0"/>
                <a:ea typeface="Roboto" panose="02000000000000000000" pitchFamily="2" charset="0"/>
                <a:cs typeface="Roboto" panose="02000000000000000000" pitchFamily="2" charset="0"/>
              </a:rPr>
              <a:t>vengono confrontate con le coordinate dei DPI rilevati.</a:t>
            </a:r>
          </a:p>
        </p:txBody>
      </p:sp>
      <p:sp>
        <p:nvSpPr>
          <p:cNvPr id="37" name="TextBox 5">
            <a:extLst>
              <a:ext uri="{FF2B5EF4-FFF2-40B4-BE49-F238E27FC236}">
                <a16:creationId xmlns:a16="http://schemas.microsoft.com/office/drawing/2014/main" id="{1BB14170-47D1-DA1A-C6DE-5E4CDD4617F9}"/>
              </a:ext>
            </a:extLst>
          </p:cNvPr>
          <p:cNvSpPr txBox="1"/>
          <p:nvPr/>
        </p:nvSpPr>
        <p:spPr>
          <a:xfrm>
            <a:off x="3815600" y="2751692"/>
            <a:ext cx="1504929" cy="2354491"/>
          </a:xfrm>
          <a:prstGeom prst="rect">
            <a:avLst/>
          </a:prstGeom>
          <a:noFill/>
        </p:spPr>
        <p:txBody>
          <a:bodyPr wrap="square">
            <a:spAutoFit/>
          </a:bodyPr>
          <a:lstStyle/>
          <a:p>
            <a:r>
              <a:rPr lang="it-IT" sz="1050" dirty="0">
                <a:latin typeface="Roboto Bold" panose="02000000000000000000" pitchFamily="2" charset="0"/>
                <a:ea typeface="Roboto Bold" panose="02000000000000000000" pitchFamily="2" charset="0"/>
                <a:cs typeface="Roboto" panose="02000000000000000000" pitchFamily="2" charset="0"/>
              </a:rPr>
              <a:t>DPI </a:t>
            </a:r>
            <a:r>
              <a:rPr lang="it-IT" sz="1050" dirty="0" err="1">
                <a:latin typeface="Roboto Bold" panose="02000000000000000000" pitchFamily="2" charset="0"/>
                <a:ea typeface="Roboto Bold" panose="02000000000000000000" pitchFamily="2" charset="0"/>
                <a:cs typeface="Roboto" panose="02000000000000000000" pitchFamily="2" charset="0"/>
              </a:rPr>
              <a:t>Detection</a:t>
            </a:r>
            <a:r>
              <a:rPr lang="it-IT" sz="1050" dirty="0">
                <a:latin typeface="Roboto Bold" panose="02000000000000000000" pitchFamily="2" charset="0"/>
                <a:ea typeface="Roboto Bold" panose="02000000000000000000" pitchFamily="2" charset="0"/>
                <a:cs typeface="Roboto" panose="02000000000000000000" pitchFamily="2" charset="0"/>
              </a:rPr>
              <a:t>. </a:t>
            </a:r>
            <a:r>
              <a:rPr lang="it-IT" sz="1050" dirty="0">
                <a:latin typeface="Roboto" panose="02000000000000000000" pitchFamily="2" charset="0"/>
                <a:ea typeface="Roboto" panose="02000000000000000000" pitchFamily="2" charset="0"/>
                <a:cs typeface="Roboto" panose="02000000000000000000" pitchFamily="2" charset="0"/>
              </a:rPr>
              <a:t>Un secondo modello, addestrato* per </a:t>
            </a:r>
            <a:r>
              <a:rPr lang="it-IT" sz="1050" dirty="0" err="1">
                <a:latin typeface="Roboto" panose="02000000000000000000" pitchFamily="2" charset="0"/>
                <a:ea typeface="Roboto" panose="02000000000000000000" pitchFamily="2" charset="0"/>
                <a:cs typeface="Roboto" panose="02000000000000000000" pitchFamily="2" charset="0"/>
              </a:rPr>
              <a:t>object-detection</a:t>
            </a:r>
            <a:r>
              <a:rPr lang="it-IT" sz="1050" dirty="0">
                <a:latin typeface="Roboto" panose="02000000000000000000" pitchFamily="2" charset="0"/>
                <a:ea typeface="Roboto" panose="02000000000000000000" pitchFamily="2" charset="0"/>
                <a:cs typeface="Roboto" panose="02000000000000000000" pitchFamily="2" charset="0"/>
              </a:rPr>
              <a:t>, identifica i DPI presenti nell’immagine. Attualmente è in grado di riconoscere caschetti protettivi e gilet ad alta visibilità. Ulteriore supporto ad altre tipologie di DPI è in via di sviluppo.</a:t>
            </a:r>
          </a:p>
        </p:txBody>
      </p:sp>
      <p:pic>
        <p:nvPicPr>
          <p:cNvPr id="2064" name="Immagine 2063">
            <a:extLst>
              <a:ext uri="{FF2B5EF4-FFF2-40B4-BE49-F238E27FC236}">
                <a16:creationId xmlns:a16="http://schemas.microsoft.com/office/drawing/2014/main" id="{9EE7E2D5-A103-C6C2-6490-415F7DF421C2}"/>
              </a:ext>
            </a:extLst>
          </p:cNvPr>
          <p:cNvPicPr>
            <a:picLocks noChangeAspect="1"/>
          </p:cNvPicPr>
          <p:nvPr/>
        </p:nvPicPr>
        <p:blipFill>
          <a:blip r:embed="rId3"/>
          <a:stretch>
            <a:fillRect/>
          </a:stretch>
        </p:blipFill>
        <p:spPr>
          <a:xfrm>
            <a:off x="909478" y="1181759"/>
            <a:ext cx="7201248" cy="1492845"/>
          </a:xfrm>
          <a:prstGeom prst="rect">
            <a:avLst/>
          </a:prstGeom>
        </p:spPr>
      </p:pic>
      <p:pic>
        <p:nvPicPr>
          <p:cNvPr id="2050" name="Picture 2" descr="Telecamera IP 4Mpx PRO - 1/3” Progressive CMOS - Compressione H.265+ /  H.265 / H.264+ / H.264 - Lente motorizzata varifocale 2.7~13.5 mm | WDR -  Audio y Alarmas| IR LEDs portata 60 m - Impermeabile IP67 – Innowatt">
            <a:extLst>
              <a:ext uri="{FF2B5EF4-FFF2-40B4-BE49-F238E27FC236}">
                <a16:creationId xmlns:a16="http://schemas.microsoft.com/office/drawing/2014/main" id="{83836743-DCF8-A797-CB75-2C722EA4B8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7110" y="2081128"/>
            <a:ext cx="609425" cy="609425"/>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7">
            <a:extLst>
              <a:ext uri="{FF2B5EF4-FFF2-40B4-BE49-F238E27FC236}">
                <a16:creationId xmlns:a16="http://schemas.microsoft.com/office/drawing/2014/main" id="{F8249E27-6750-988F-BD5F-459E94CC7BF4}"/>
              </a:ext>
            </a:extLst>
          </p:cNvPr>
          <p:cNvPicPr>
            <a:picLocks noChangeAspect="1"/>
          </p:cNvPicPr>
          <p:nvPr/>
        </p:nvPicPr>
        <p:blipFill>
          <a:blip r:embed="rId5"/>
          <a:srcRect l="1410" t="6215" r="2038" b="2801"/>
          <a:stretch/>
        </p:blipFill>
        <p:spPr>
          <a:xfrm>
            <a:off x="5850019" y="2181774"/>
            <a:ext cx="723023" cy="464628"/>
          </a:xfrm>
          <a:prstGeom prst="rect">
            <a:avLst/>
          </a:prstGeom>
          <a:ln>
            <a:noFill/>
          </a:ln>
          <a:effectLst>
            <a:outerShdw blurRad="190500" algn="tl" rotWithShape="0">
              <a:srgbClr val="000000">
                <a:alpha val="70000"/>
              </a:srgbClr>
            </a:outerShdw>
          </a:effectLst>
        </p:spPr>
      </p:pic>
      <p:sp>
        <p:nvSpPr>
          <p:cNvPr id="2068" name="TextBox 9">
            <a:extLst>
              <a:ext uri="{FF2B5EF4-FFF2-40B4-BE49-F238E27FC236}">
                <a16:creationId xmlns:a16="http://schemas.microsoft.com/office/drawing/2014/main" id="{9177F3E8-0657-F200-6A9C-9A6CA04B620E}"/>
              </a:ext>
            </a:extLst>
          </p:cNvPr>
          <p:cNvSpPr txBox="1"/>
          <p:nvPr/>
        </p:nvSpPr>
        <p:spPr>
          <a:xfrm>
            <a:off x="971376" y="2760591"/>
            <a:ext cx="1447358" cy="1223412"/>
          </a:xfrm>
          <a:prstGeom prst="rect">
            <a:avLst/>
          </a:prstGeom>
          <a:noFill/>
        </p:spPr>
        <p:txBody>
          <a:bodyPr wrap="square">
            <a:spAutoFit/>
          </a:bodyPr>
          <a:lstStyle>
            <a:defPPr>
              <a:defRPr lang="en-US"/>
            </a:defPPr>
            <a:lvl1pPr>
              <a:defRPr sz="1200" b="1">
                <a:latin typeface="Roboto" panose="02000000000000000000" pitchFamily="2" charset="0"/>
                <a:ea typeface="Roboto" panose="02000000000000000000" pitchFamily="2" charset="0"/>
                <a:cs typeface="Roboto" panose="02000000000000000000" pitchFamily="2" charset="0"/>
              </a:defRPr>
            </a:lvl1pPr>
          </a:lstStyle>
          <a:p>
            <a:r>
              <a:rPr lang="it-IT" sz="1050" b="0" dirty="0">
                <a:latin typeface="Roboto Bold" panose="02000000000000000000" pitchFamily="2" charset="0"/>
                <a:ea typeface="Roboto Bold" panose="02000000000000000000" pitchFamily="2" charset="0"/>
              </a:rPr>
              <a:t>Acquisizione del segnale video: </a:t>
            </a:r>
            <a:r>
              <a:rPr lang="it-IT" sz="1050" b="0" dirty="0">
                <a:latin typeface="Roboto (Body)"/>
                <a:ea typeface="Roboto Bold" panose="02000000000000000000" pitchFamily="2" charset="0"/>
              </a:rPr>
              <a:t>il sistema </a:t>
            </a:r>
            <a:r>
              <a:rPr lang="it-IT" sz="1050" b="0" dirty="0" err="1">
                <a:latin typeface="Roboto (Body)"/>
                <a:ea typeface="Roboto Bold" panose="02000000000000000000" pitchFamily="2" charset="0"/>
              </a:rPr>
              <a:t>ISaAC</a:t>
            </a:r>
            <a:r>
              <a:rPr lang="it-IT" sz="1050" b="0" dirty="0">
                <a:latin typeface="Roboto (Body)"/>
                <a:ea typeface="Roboto Bold" panose="02000000000000000000" pitchFamily="2" charset="0"/>
              </a:rPr>
              <a:t> si integra con qualsiasi telecamera IP attraverso protocollo RTSP.</a:t>
            </a:r>
            <a:endParaRPr lang="it-IT" sz="1050" b="0" dirty="0">
              <a:latin typeface="Roboto (Body)"/>
            </a:endParaRPr>
          </a:p>
        </p:txBody>
      </p:sp>
      <p:sp>
        <p:nvSpPr>
          <p:cNvPr id="2069" name="CasellaDiTesto 2068">
            <a:extLst>
              <a:ext uri="{FF2B5EF4-FFF2-40B4-BE49-F238E27FC236}">
                <a16:creationId xmlns:a16="http://schemas.microsoft.com/office/drawing/2014/main" id="{024FCA4A-E4DB-8530-815D-35C4D0114F97}"/>
              </a:ext>
            </a:extLst>
          </p:cNvPr>
          <p:cNvSpPr txBox="1"/>
          <p:nvPr/>
        </p:nvSpPr>
        <p:spPr>
          <a:xfrm>
            <a:off x="1203574" y="875320"/>
            <a:ext cx="982961" cy="430887"/>
          </a:xfrm>
          <a:prstGeom prst="rect">
            <a:avLst/>
          </a:prstGeom>
          <a:noFill/>
        </p:spPr>
        <p:txBody>
          <a:bodyPr wrap="none" rtlCol="0">
            <a:spAutoFit/>
          </a:bodyPr>
          <a:lstStyle/>
          <a:p>
            <a:pPr algn="ctr"/>
            <a:r>
              <a:rPr lang="it-IT" sz="1100" dirty="0">
                <a:solidFill>
                  <a:srgbClr val="EF7D00"/>
                </a:solidFill>
                <a:latin typeface="Roboto Bold" panose="02000000000000000000" pitchFamily="2" charset="0"/>
                <a:ea typeface="Roboto Bold" panose="02000000000000000000" pitchFamily="2" charset="0"/>
              </a:rPr>
              <a:t>VIDEO </a:t>
            </a:r>
          </a:p>
          <a:p>
            <a:pPr algn="ctr"/>
            <a:r>
              <a:rPr lang="it-IT" sz="1100" dirty="0">
                <a:solidFill>
                  <a:srgbClr val="EF7D00"/>
                </a:solidFill>
                <a:latin typeface="Roboto Bold" panose="02000000000000000000" pitchFamily="2" charset="0"/>
                <a:ea typeface="Roboto Bold" panose="02000000000000000000" pitchFamily="2" charset="0"/>
              </a:rPr>
              <a:t>STREAMING</a:t>
            </a:r>
          </a:p>
        </p:txBody>
      </p:sp>
      <p:sp>
        <p:nvSpPr>
          <p:cNvPr id="2070" name="CasellaDiTesto 2069">
            <a:extLst>
              <a:ext uri="{FF2B5EF4-FFF2-40B4-BE49-F238E27FC236}">
                <a16:creationId xmlns:a16="http://schemas.microsoft.com/office/drawing/2014/main" id="{E46C86D0-628B-B1DD-AEDA-355A6453FCB7}"/>
              </a:ext>
            </a:extLst>
          </p:cNvPr>
          <p:cNvSpPr txBox="1"/>
          <p:nvPr/>
        </p:nvSpPr>
        <p:spPr>
          <a:xfrm>
            <a:off x="2594227" y="875320"/>
            <a:ext cx="1023037" cy="430887"/>
          </a:xfrm>
          <a:prstGeom prst="rect">
            <a:avLst/>
          </a:prstGeom>
          <a:noFill/>
        </p:spPr>
        <p:txBody>
          <a:bodyPr wrap="none" rtlCol="0">
            <a:spAutoFit/>
          </a:bodyPr>
          <a:lstStyle/>
          <a:p>
            <a:pPr algn="ctr"/>
            <a:r>
              <a:rPr lang="it-IT" sz="1100" dirty="0">
                <a:solidFill>
                  <a:srgbClr val="EF7D00"/>
                </a:solidFill>
                <a:latin typeface="Roboto Bold" panose="02000000000000000000" pitchFamily="2" charset="0"/>
                <a:ea typeface="Roboto Bold" panose="02000000000000000000" pitchFamily="2" charset="0"/>
              </a:rPr>
              <a:t>POSE </a:t>
            </a:r>
          </a:p>
          <a:p>
            <a:pPr algn="ctr"/>
            <a:r>
              <a:rPr lang="it-IT" sz="1100" dirty="0">
                <a:solidFill>
                  <a:srgbClr val="EF7D00"/>
                </a:solidFill>
                <a:latin typeface="Roboto Bold" panose="02000000000000000000" pitchFamily="2" charset="0"/>
                <a:ea typeface="Roboto Bold" panose="02000000000000000000" pitchFamily="2" charset="0"/>
              </a:rPr>
              <a:t>ESTIMATION</a:t>
            </a:r>
          </a:p>
        </p:txBody>
      </p:sp>
      <p:sp>
        <p:nvSpPr>
          <p:cNvPr id="2071" name="CasellaDiTesto 2070">
            <a:extLst>
              <a:ext uri="{FF2B5EF4-FFF2-40B4-BE49-F238E27FC236}">
                <a16:creationId xmlns:a16="http://schemas.microsoft.com/office/drawing/2014/main" id="{37932305-0349-50F7-89A4-4561350CE18E}"/>
              </a:ext>
            </a:extLst>
          </p:cNvPr>
          <p:cNvSpPr txBox="1"/>
          <p:nvPr/>
        </p:nvSpPr>
        <p:spPr>
          <a:xfrm>
            <a:off x="4039460" y="875320"/>
            <a:ext cx="941283" cy="430887"/>
          </a:xfrm>
          <a:prstGeom prst="rect">
            <a:avLst/>
          </a:prstGeom>
          <a:noFill/>
        </p:spPr>
        <p:txBody>
          <a:bodyPr wrap="none" rtlCol="0">
            <a:spAutoFit/>
          </a:bodyPr>
          <a:lstStyle/>
          <a:p>
            <a:pPr algn="ctr"/>
            <a:r>
              <a:rPr lang="it-IT" sz="1100" dirty="0">
                <a:solidFill>
                  <a:srgbClr val="EF7D00"/>
                </a:solidFill>
                <a:latin typeface="Roboto Bold" panose="02000000000000000000" pitchFamily="2" charset="0"/>
                <a:ea typeface="Roboto Bold" panose="02000000000000000000" pitchFamily="2" charset="0"/>
              </a:rPr>
              <a:t>DPI </a:t>
            </a:r>
          </a:p>
          <a:p>
            <a:pPr algn="ctr"/>
            <a:r>
              <a:rPr lang="it-IT" sz="1100" dirty="0">
                <a:solidFill>
                  <a:srgbClr val="EF7D00"/>
                </a:solidFill>
                <a:latin typeface="Roboto Bold" panose="02000000000000000000" pitchFamily="2" charset="0"/>
                <a:ea typeface="Roboto Bold" panose="02000000000000000000" pitchFamily="2" charset="0"/>
              </a:rPr>
              <a:t>DETECTION</a:t>
            </a:r>
          </a:p>
        </p:txBody>
      </p:sp>
      <p:sp>
        <p:nvSpPr>
          <p:cNvPr id="2073" name="CasellaDiTesto 2072">
            <a:extLst>
              <a:ext uri="{FF2B5EF4-FFF2-40B4-BE49-F238E27FC236}">
                <a16:creationId xmlns:a16="http://schemas.microsoft.com/office/drawing/2014/main" id="{9BA9FA2B-1633-B445-20C9-9C8DA222FCAC}"/>
              </a:ext>
            </a:extLst>
          </p:cNvPr>
          <p:cNvSpPr txBox="1"/>
          <p:nvPr/>
        </p:nvSpPr>
        <p:spPr>
          <a:xfrm>
            <a:off x="5402939" y="875320"/>
            <a:ext cx="1111202" cy="430887"/>
          </a:xfrm>
          <a:prstGeom prst="rect">
            <a:avLst/>
          </a:prstGeom>
          <a:noFill/>
        </p:spPr>
        <p:txBody>
          <a:bodyPr wrap="none" rtlCol="0">
            <a:spAutoFit/>
          </a:bodyPr>
          <a:lstStyle>
            <a:defPPr>
              <a:defRPr lang="en-US"/>
            </a:defPPr>
            <a:lvl1pPr>
              <a:defRPr sz="1000">
                <a:solidFill>
                  <a:srgbClr val="EF7D00"/>
                </a:solidFill>
                <a:latin typeface="Roboto Bold" panose="02000000000000000000" pitchFamily="2" charset="0"/>
                <a:ea typeface="Roboto Bold" panose="02000000000000000000" pitchFamily="2" charset="0"/>
              </a:defRPr>
            </a:lvl1pPr>
          </a:lstStyle>
          <a:p>
            <a:r>
              <a:rPr lang="it-IT" sz="1100" dirty="0"/>
              <a:t>COMPLIANCE </a:t>
            </a:r>
          </a:p>
          <a:p>
            <a:pPr algn="ctr"/>
            <a:r>
              <a:rPr lang="it-IT" sz="1100" dirty="0"/>
              <a:t>DETECTION</a:t>
            </a:r>
          </a:p>
        </p:txBody>
      </p:sp>
      <p:sp>
        <p:nvSpPr>
          <p:cNvPr id="2074" name="CasellaDiTesto 2073">
            <a:extLst>
              <a:ext uri="{FF2B5EF4-FFF2-40B4-BE49-F238E27FC236}">
                <a16:creationId xmlns:a16="http://schemas.microsoft.com/office/drawing/2014/main" id="{A280D531-2D00-3B92-15D2-C7CAACE4118A}"/>
              </a:ext>
            </a:extLst>
          </p:cNvPr>
          <p:cNvSpPr txBox="1"/>
          <p:nvPr/>
        </p:nvSpPr>
        <p:spPr>
          <a:xfrm>
            <a:off x="6573192" y="875320"/>
            <a:ext cx="1739215" cy="430887"/>
          </a:xfrm>
          <a:prstGeom prst="rect">
            <a:avLst/>
          </a:prstGeom>
          <a:noFill/>
        </p:spPr>
        <p:txBody>
          <a:bodyPr wrap="square" rtlCol="0">
            <a:spAutoFit/>
          </a:bodyPr>
          <a:lstStyle>
            <a:defPPr>
              <a:defRPr lang="en-US"/>
            </a:defPPr>
            <a:lvl1pPr>
              <a:defRPr sz="1000">
                <a:solidFill>
                  <a:srgbClr val="EF7D00"/>
                </a:solidFill>
                <a:latin typeface="Roboto Bold" panose="02000000000000000000" pitchFamily="2" charset="0"/>
                <a:ea typeface="Roboto Bold" panose="02000000000000000000" pitchFamily="2" charset="0"/>
              </a:defRPr>
            </a:lvl1pPr>
          </a:lstStyle>
          <a:p>
            <a:pPr algn="ctr"/>
            <a:r>
              <a:rPr lang="it-IT" sz="1100" dirty="0"/>
              <a:t>BUSINESS LOGICS &amp; NOTIFICATION</a:t>
            </a:r>
          </a:p>
        </p:txBody>
      </p:sp>
      <p:sp>
        <p:nvSpPr>
          <p:cNvPr id="2076" name="TextBox 26">
            <a:extLst>
              <a:ext uri="{FF2B5EF4-FFF2-40B4-BE49-F238E27FC236}">
                <a16:creationId xmlns:a16="http://schemas.microsoft.com/office/drawing/2014/main" id="{319FC957-BD30-4AAC-1E41-4A000AA850DB}"/>
              </a:ext>
            </a:extLst>
          </p:cNvPr>
          <p:cNvSpPr txBox="1"/>
          <p:nvPr/>
        </p:nvSpPr>
        <p:spPr>
          <a:xfrm>
            <a:off x="6779394" y="2734301"/>
            <a:ext cx="1739215" cy="2192908"/>
          </a:xfrm>
          <a:prstGeom prst="rect">
            <a:avLst/>
          </a:prstGeom>
          <a:noFill/>
        </p:spPr>
        <p:txBody>
          <a:bodyPr wrap="square">
            <a:spAutoFit/>
          </a:bodyPr>
          <a:lstStyle/>
          <a:p>
            <a:r>
              <a:rPr lang="it-IT" sz="1050" b="1" dirty="0">
                <a:latin typeface="+mj-lt"/>
                <a:ea typeface="Roboto Bold" panose="02000000000000000000" charset="0"/>
                <a:cs typeface="Roboto" panose="02000000000000000000" pitchFamily="2" charset="0"/>
              </a:rPr>
              <a:t>Accesso a zone pericolose</a:t>
            </a:r>
            <a:r>
              <a:rPr lang="it-IT" sz="1050" dirty="0">
                <a:latin typeface="+mj-lt"/>
                <a:ea typeface="Roboto Bold" panose="02000000000000000000" charset="0"/>
                <a:cs typeface="Roboto" panose="02000000000000000000" pitchFamily="2" charset="0"/>
              </a:rPr>
              <a:t> tramite automazione delle serrature dei cancelli,</a:t>
            </a:r>
          </a:p>
          <a:p>
            <a:r>
              <a:rPr lang="it-IT" sz="1050" dirty="0">
                <a:latin typeface="Roboto Bold" panose="02000000000000000000" charset="0"/>
                <a:ea typeface="Roboto Bold" panose="02000000000000000000" charset="0"/>
                <a:cs typeface="Roboto" panose="02000000000000000000" pitchFamily="2" charset="0"/>
              </a:rPr>
              <a:t>Gestione degli snapshot</a:t>
            </a:r>
            <a:r>
              <a:rPr lang="it-IT" sz="1050" dirty="0">
                <a:latin typeface="Roboto" panose="02000000000000000000" pitchFamily="2" charset="0"/>
                <a:ea typeface="Roboto" panose="02000000000000000000" pitchFamily="2" charset="0"/>
                <a:cs typeface="Roboto" panose="02000000000000000000" pitchFamily="2" charset="0"/>
              </a:rPr>
              <a:t> provenienti dai moduli </a:t>
            </a:r>
            <a:r>
              <a:rPr lang="it-IT" sz="1050" dirty="0" err="1">
                <a:latin typeface="Roboto" panose="02000000000000000000" pitchFamily="2" charset="0"/>
                <a:ea typeface="Roboto" panose="02000000000000000000" pitchFamily="2" charset="0"/>
                <a:cs typeface="Roboto" panose="02000000000000000000" pitchFamily="2" charset="0"/>
              </a:rPr>
              <a:t>edge</a:t>
            </a:r>
            <a:r>
              <a:rPr lang="it-IT" sz="1050" dirty="0">
                <a:latin typeface="Roboto" panose="02000000000000000000" pitchFamily="2" charset="0"/>
                <a:ea typeface="Roboto" panose="02000000000000000000" pitchFamily="2" charset="0"/>
                <a:cs typeface="Roboto" panose="02000000000000000000" pitchFamily="2" charset="0"/>
              </a:rPr>
              <a:t>, </a:t>
            </a:r>
            <a:r>
              <a:rPr lang="it-IT" sz="1050" dirty="0">
                <a:latin typeface="Roboto Bold" panose="02000000000000000000" charset="0"/>
                <a:ea typeface="Roboto Bold" panose="02000000000000000000" charset="0"/>
                <a:cs typeface="Roboto" panose="02000000000000000000" pitchFamily="2" charset="0"/>
              </a:rPr>
              <a:t>anonimizzazione</a:t>
            </a:r>
            <a:r>
              <a:rPr lang="it-IT" sz="1050" dirty="0">
                <a:latin typeface="Roboto" panose="02000000000000000000" pitchFamily="2" charset="0"/>
                <a:ea typeface="Roboto" panose="02000000000000000000" pitchFamily="2" charset="0"/>
                <a:cs typeface="Roboto" panose="02000000000000000000" pitchFamily="2" charset="0"/>
              </a:rPr>
              <a:t> delle immagini con algoritmo di face-</a:t>
            </a:r>
            <a:r>
              <a:rPr lang="it-IT" sz="1050" dirty="0" err="1">
                <a:latin typeface="Roboto" panose="02000000000000000000" pitchFamily="2" charset="0"/>
                <a:ea typeface="Roboto" panose="02000000000000000000" pitchFamily="2" charset="0"/>
                <a:cs typeface="Roboto" panose="02000000000000000000" pitchFamily="2" charset="0"/>
              </a:rPr>
              <a:t>blurring</a:t>
            </a:r>
            <a:r>
              <a:rPr lang="it-IT" sz="1050" dirty="0">
                <a:latin typeface="Roboto" panose="02000000000000000000" pitchFamily="2" charset="0"/>
                <a:ea typeface="Roboto" panose="02000000000000000000" pitchFamily="2" charset="0"/>
                <a:cs typeface="Roboto" panose="02000000000000000000" pitchFamily="2" charset="0"/>
              </a:rPr>
              <a:t> automatico, </a:t>
            </a:r>
            <a:r>
              <a:rPr lang="it-IT" sz="1050" dirty="0">
                <a:latin typeface="Roboto Bold" panose="02000000000000000000" charset="0"/>
                <a:ea typeface="Roboto Bold" panose="02000000000000000000" charset="0"/>
                <a:cs typeface="Roboto" panose="02000000000000000000" pitchFamily="2" charset="0"/>
              </a:rPr>
              <a:t>notifica</a:t>
            </a:r>
            <a:r>
              <a:rPr lang="it-IT" sz="1050" dirty="0">
                <a:latin typeface="Roboto" panose="02000000000000000000" pitchFamily="2" charset="0"/>
                <a:ea typeface="Roboto" panose="02000000000000000000" pitchFamily="2" charset="0"/>
                <a:cs typeface="Roboto" panose="02000000000000000000" pitchFamily="2" charset="0"/>
              </a:rPr>
              <a:t> eventi di non compliance, </a:t>
            </a:r>
            <a:r>
              <a:rPr lang="it-IT" sz="1050" dirty="0">
                <a:latin typeface="Roboto Bold" panose="02000000000000000000" charset="0"/>
                <a:ea typeface="Roboto Bold" panose="02000000000000000000" charset="0"/>
                <a:cs typeface="Roboto" panose="02000000000000000000" pitchFamily="2" charset="0"/>
              </a:rPr>
              <a:t>gestione</a:t>
            </a:r>
            <a:r>
              <a:rPr lang="it-IT" sz="1050" dirty="0">
                <a:latin typeface="Roboto" panose="02000000000000000000" pitchFamily="2" charset="0"/>
                <a:ea typeface="Roboto" panose="02000000000000000000" pitchFamily="2" charset="0"/>
                <a:cs typeface="Roboto" panose="02000000000000000000" pitchFamily="2" charset="0"/>
              </a:rPr>
              <a:t> di storage e </a:t>
            </a:r>
            <a:r>
              <a:rPr lang="it-IT" sz="1050" dirty="0" err="1">
                <a:latin typeface="Roboto" panose="02000000000000000000" pitchFamily="2" charset="0"/>
                <a:ea typeface="Roboto" panose="02000000000000000000" pitchFamily="2" charset="0"/>
                <a:cs typeface="Roboto" panose="02000000000000000000" pitchFamily="2" charset="0"/>
              </a:rPr>
              <a:t>logging</a:t>
            </a:r>
            <a:r>
              <a:rPr lang="it-IT" sz="1050" dirty="0">
                <a:latin typeface="Roboto" panose="02000000000000000000" pitchFamily="2" charset="0"/>
                <a:ea typeface="Roboto" panose="02000000000000000000" pitchFamily="2" charset="0"/>
                <a:cs typeface="Roboto" panose="02000000000000000000" pitchFamily="2" charset="0"/>
              </a:rPr>
              <a:t> del sistema.</a:t>
            </a:r>
          </a:p>
        </p:txBody>
      </p:sp>
      <p:sp>
        <p:nvSpPr>
          <p:cNvPr id="2079" name="Rectangle 1">
            <a:extLst>
              <a:ext uri="{FF2B5EF4-FFF2-40B4-BE49-F238E27FC236}">
                <a16:creationId xmlns:a16="http://schemas.microsoft.com/office/drawing/2014/main" id="{96698AEE-9C7C-3618-C63D-62C4FF2CA1E3}"/>
              </a:ext>
            </a:extLst>
          </p:cNvPr>
          <p:cNvSpPr/>
          <p:nvPr/>
        </p:nvSpPr>
        <p:spPr>
          <a:xfrm>
            <a:off x="187433" y="4209828"/>
            <a:ext cx="2135692" cy="830997"/>
          </a:xfrm>
          <a:prstGeom prst="rect">
            <a:avLst/>
          </a:prstGeom>
          <a:noFill/>
          <a:ln>
            <a:solidFill>
              <a:schemeClr val="tx1"/>
            </a:solidFill>
            <a:prstDash val="sysDot"/>
          </a:ln>
          <a:effectLst/>
          <a:scene3d>
            <a:camera prst="orthographicFront">
              <a:rot lat="0" lon="0" rev="0"/>
            </a:camera>
            <a:lightRig rig="threePt" dir="t"/>
          </a:scene3d>
          <a:sp3d prstMaterial="matte"/>
        </p:spPr>
        <p:style>
          <a:lnRef idx="2">
            <a:schemeClr val="accent1">
              <a:shade val="15000"/>
            </a:schemeClr>
          </a:lnRef>
          <a:fillRef idx="1">
            <a:schemeClr val="accent1"/>
          </a:fillRef>
          <a:effectRef idx="0">
            <a:schemeClr val="accent1"/>
          </a:effectRef>
          <a:fontRef idx="minor">
            <a:schemeClr val="lt1"/>
          </a:fontRef>
        </p:style>
        <p:txBody>
          <a:bodyPr wrap="square" rtlCol="0" anchor="ctr">
            <a:spAutoFit/>
          </a:bodyPr>
          <a:lstStyle/>
          <a:p>
            <a:r>
              <a:rPr lang="it-IT" sz="1200" b="1" dirty="0">
                <a:solidFill>
                  <a:srgbClr val="EF7D00"/>
                </a:solidFill>
                <a:latin typeface="Roboto" panose="02000000000000000000" pitchFamily="2" charset="0"/>
                <a:ea typeface="Roboto" panose="02000000000000000000" pitchFamily="2" charset="0"/>
                <a:cs typeface="Roboto" panose="02000000000000000000" pitchFamily="2" charset="0"/>
              </a:rPr>
              <a:t>*Addestramento Rete DPI: </a:t>
            </a:r>
          </a:p>
          <a:p>
            <a:pPr marL="228600" indent="-228600">
              <a:buFont typeface="+mj-lt"/>
              <a:buAutoNum type="arabicPeriod"/>
            </a:pPr>
            <a:r>
              <a:rPr lang="it-IT" sz="1200" dirty="0">
                <a:solidFill>
                  <a:srgbClr val="EF7D00"/>
                </a:solidFill>
                <a:latin typeface="Roboto" panose="02000000000000000000" pitchFamily="2" charset="0"/>
                <a:ea typeface="Roboto" panose="02000000000000000000" pitchFamily="2" charset="0"/>
                <a:cs typeface="Roboto" panose="02000000000000000000" pitchFamily="2" charset="0"/>
              </a:rPr>
              <a:t>Dataset opensource</a:t>
            </a:r>
          </a:p>
          <a:p>
            <a:pPr marL="228600" indent="-228600">
              <a:buFont typeface="+mj-lt"/>
              <a:buAutoNum type="arabicPeriod"/>
            </a:pPr>
            <a:r>
              <a:rPr lang="it-IT" sz="1200" dirty="0">
                <a:solidFill>
                  <a:srgbClr val="EF7D00"/>
                </a:solidFill>
                <a:latin typeface="Roboto" panose="02000000000000000000" pitchFamily="2" charset="0"/>
                <a:ea typeface="Roboto" panose="02000000000000000000" pitchFamily="2" charset="0"/>
                <a:cs typeface="Roboto" panose="02000000000000000000" pitchFamily="2" charset="0"/>
              </a:rPr>
              <a:t>Dati acquisiti in loco dalle telecamere</a:t>
            </a:r>
          </a:p>
        </p:txBody>
      </p:sp>
      <p:pic>
        <p:nvPicPr>
          <p:cNvPr id="10" name="Picture 2" descr="Le reti neurali convoluzionali, un modo per vedere bene al minimo costo –  Intelligenza artificiale e umana. Il giusto mix tra uomo e macchina.">
            <a:extLst>
              <a:ext uri="{FF2B5EF4-FFF2-40B4-BE49-F238E27FC236}">
                <a16:creationId xmlns:a16="http://schemas.microsoft.com/office/drawing/2014/main" id="{5818AB3B-20B9-EB46-3800-A53CEDCEFBBB}"/>
              </a:ext>
            </a:extLst>
          </p:cNvPr>
          <p:cNvPicPr>
            <a:picLocks noChangeAspect="1" noChangeArrowheads="1"/>
          </p:cNvPicPr>
          <p:nvPr/>
        </p:nvPicPr>
        <p:blipFill>
          <a:blip r:embed="rId6">
            <a:clrChange>
              <a:clrFrom>
                <a:srgbClr val="FFFFFF"/>
              </a:clrFrom>
              <a:clrTo>
                <a:srgbClr val="FFFFFF">
                  <a:alpha val="0"/>
                </a:srgbClr>
              </a:clrTo>
            </a:clrChange>
            <a:biLevel thresh="75000"/>
            <a:extLst>
              <a:ext uri="{28A0092B-C50C-407E-A947-70E740481C1C}">
                <a14:useLocalDpi xmlns:a14="http://schemas.microsoft.com/office/drawing/2010/main" val="0"/>
              </a:ext>
            </a:extLst>
          </a:blip>
          <a:srcRect/>
          <a:stretch>
            <a:fillRect/>
          </a:stretch>
        </p:blipFill>
        <p:spPr bwMode="auto">
          <a:xfrm>
            <a:off x="4529653" y="1819812"/>
            <a:ext cx="902180" cy="9021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3">
            <a:extLst>
              <a:ext uri="{FF2B5EF4-FFF2-40B4-BE49-F238E27FC236}">
                <a16:creationId xmlns:a16="http://schemas.microsoft.com/office/drawing/2014/main" id="{D37FC440-44DC-BEB6-4877-44042A005CDC}"/>
              </a:ext>
            </a:extLst>
          </p:cNvPr>
          <p:cNvPicPr>
            <a:picLocks noChangeAspect="1"/>
          </p:cNvPicPr>
          <p:nvPr/>
        </p:nvPicPr>
        <p:blipFill>
          <a:blip r:embed="rId7">
            <a:clrChange>
              <a:clrFrom>
                <a:srgbClr val="FFFFFF"/>
              </a:clrFrom>
              <a:clrTo>
                <a:srgbClr val="FFFFFF">
                  <a:alpha val="0"/>
                </a:srgbClr>
              </a:clrTo>
            </a:clrChange>
            <a:biLevel thresh="25000"/>
          </a:blip>
          <a:srcRect l="1096" r="8640" b="5646"/>
          <a:stretch/>
        </p:blipFill>
        <p:spPr>
          <a:xfrm>
            <a:off x="3267132" y="1772424"/>
            <a:ext cx="493363" cy="902180"/>
          </a:xfrm>
          <a:prstGeom prst="rect">
            <a:avLst/>
          </a:prstGeom>
        </p:spPr>
      </p:pic>
      <p:grpSp>
        <p:nvGrpSpPr>
          <p:cNvPr id="12" name="Group 11">
            <a:extLst>
              <a:ext uri="{FF2B5EF4-FFF2-40B4-BE49-F238E27FC236}">
                <a16:creationId xmlns:a16="http://schemas.microsoft.com/office/drawing/2014/main" id="{8662831A-4261-8A78-DA81-AA96A2AD4930}"/>
              </a:ext>
            </a:extLst>
          </p:cNvPr>
          <p:cNvGrpSpPr/>
          <p:nvPr/>
        </p:nvGrpSpPr>
        <p:grpSpPr>
          <a:xfrm>
            <a:off x="5394563" y="4209828"/>
            <a:ext cx="1383051" cy="707886"/>
            <a:chOff x="5697199" y="4494470"/>
            <a:chExt cx="1383051" cy="707886"/>
          </a:xfrm>
        </p:grpSpPr>
        <p:sp>
          <p:nvSpPr>
            <p:cNvPr id="15" name="TextBox 14">
              <a:extLst>
                <a:ext uri="{FF2B5EF4-FFF2-40B4-BE49-F238E27FC236}">
                  <a16:creationId xmlns:a16="http://schemas.microsoft.com/office/drawing/2014/main" id="{30651612-3567-444A-7A53-07137FF367EC}"/>
                </a:ext>
              </a:extLst>
            </p:cNvPr>
            <p:cNvSpPr txBox="1"/>
            <p:nvPr/>
          </p:nvSpPr>
          <p:spPr>
            <a:xfrm>
              <a:off x="5697199" y="4494470"/>
              <a:ext cx="1383051"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800" b="0" i="0" u="none" strike="noStrike" kern="1200" cap="none" spc="0" normalizeH="0" baseline="0" noProof="0" dirty="0">
                  <a:ln>
                    <a:noFill/>
                  </a:ln>
                  <a:solidFill>
                    <a:srgbClr val="808080"/>
                  </a:solidFill>
                  <a:effectLst/>
                  <a:uLnTx/>
                  <a:uFillTx/>
                  <a:latin typeface="Roboto" panose="02000000000000000000" pitchFamily="2" charset="0"/>
                  <a:ea typeface="Roboto" panose="02000000000000000000" pitchFamily="2" charset="0"/>
                  <a:cs typeface="Roboto" panose="02000000000000000000" pitchFamily="2" charset="0"/>
                </a:rPr>
                <a:t>Testa      Caschetto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800" b="0" i="0" u="none" strike="noStrike" kern="1200" cap="none" spc="0" normalizeH="0" baseline="0" noProof="0" dirty="0">
                  <a:ln>
                    <a:noFill/>
                  </a:ln>
                  <a:solidFill>
                    <a:srgbClr val="808080"/>
                  </a:solidFill>
                  <a:effectLst/>
                  <a:uLnTx/>
                  <a:uFillTx/>
                  <a:latin typeface="Roboto" panose="02000000000000000000" pitchFamily="2" charset="0"/>
                  <a:ea typeface="Roboto" panose="02000000000000000000" pitchFamily="2" charset="0"/>
                  <a:cs typeface="Roboto" panose="02000000000000000000" pitchFamily="2" charset="0"/>
                </a:rPr>
                <a:t>Occhi      Occhiali</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800" b="0" i="0" u="none" strike="noStrike" kern="1200" cap="none" spc="0" normalizeH="0" baseline="0" noProof="0" dirty="0">
                  <a:ln>
                    <a:noFill/>
                  </a:ln>
                  <a:solidFill>
                    <a:srgbClr val="808080"/>
                  </a:solidFill>
                  <a:effectLst/>
                  <a:uLnTx/>
                  <a:uFillTx/>
                  <a:latin typeface="Roboto" panose="02000000000000000000" pitchFamily="2" charset="0"/>
                  <a:ea typeface="Roboto" panose="02000000000000000000" pitchFamily="2" charset="0"/>
                  <a:cs typeface="Roboto" panose="02000000000000000000" pitchFamily="2" charset="0"/>
                </a:rPr>
                <a:t>Naso/Bocca      Maschera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800" b="0" i="0" u="none" strike="noStrike" kern="1200" cap="none" spc="0" normalizeH="0" baseline="0" noProof="0" dirty="0">
                  <a:ln>
                    <a:noFill/>
                  </a:ln>
                  <a:solidFill>
                    <a:srgbClr val="808080"/>
                  </a:solidFill>
                  <a:effectLst/>
                  <a:uLnTx/>
                  <a:uFillTx/>
                  <a:latin typeface="Roboto" panose="02000000000000000000" pitchFamily="2" charset="0"/>
                  <a:ea typeface="Roboto" panose="02000000000000000000" pitchFamily="2" charset="0"/>
                  <a:cs typeface="Roboto" panose="02000000000000000000" pitchFamily="2" charset="0"/>
                </a:rPr>
                <a:t>Mani          Guanti</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800" b="0" i="0" u="none" strike="noStrike" kern="1200" cap="none" spc="0" normalizeH="0" baseline="0" noProof="0" dirty="0">
                  <a:ln>
                    <a:noFill/>
                  </a:ln>
                  <a:solidFill>
                    <a:srgbClr val="808080"/>
                  </a:solidFill>
                  <a:effectLst/>
                  <a:uLnTx/>
                  <a:uFillTx/>
                  <a:latin typeface="Roboto" panose="02000000000000000000" pitchFamily="2" charset="0"/>
                  <a:ea typeface="Roboto" panose="02000000000000000000" pitchFamily="2" charset="0"/>
                  <a:cs typeface="Roboto" panose="02000000000000000000" pitchFamily="2" charset="0"/>
                </a:rPr>
                <a:t>Torace       Gilet</a:t>
              </a:r>
            </a:p>
          </p:txBody>
        </p:sp>
        <p:sp>
          <p:nvSpPr>
            <p:cNvPr id="13" name="Arrow: Right 12">
              <a:extLst>
                <a:ext uri="{FF2B5EF4-FFF2-40B4-BE49-F238E27FC236}">
                  <a16:creationId xmlns:a16="http://schemas.microsoft.com/office/drawing/2014/main" id="{2C13A4D9-79CF-3B09-E670-436B9C9D254B}"/>
                </a:ext>
              </a:extLst>
            </p:cNvPr>
            <p:cNvSpPr/>
            <p:nvPr/>
          </p:nvSpPr>
          <p:spPr>
            <a:xfrm>
              <a:off x="6087074" y="4583613"/>
              <a:ext cx="67663" cy="45719"/>
            </a:xfrm>
            <a:prstGeom prst="rightArrow">
              <a:avLst/>
            </a:prstGeom>
            <a:solidFill>
              <a:srgbClr val="F4B183"/>
            </a:solidFill>
            <a:ln>
              <a:solidFill>
                <a:srgbClr val="F4B18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Arrow: Right 13">
              <a:extLst>
                <a:ext uri="{FF2B5EF4-FFF2-40B4-BE49-F238E27FC236}">
                  <a16:creationId xmlns:a16="http://schemas.microsoft.com/office/drawing/2014/main" id="{A7FFE3DB-3BA8-A708-384E-7E38A5724396}"/>
                </a:ext>
              </a:extLst>
            </p:cNvPr>
            <p:cNvSpPr/>
            <p:nvPr/>
          </p:nvSpPr>
          <p:spPr>
            <a:xfrm>
              <a:off x="6087074" y="4708079"/>
              <a:ext cx="67663" cy="45719"/>
            </a:xfrm>
            <a:prstGeom prst="rightArrow">
              <a:avLst/>
            </a:prstGeom>
            <a:solidFill>
              <a:srgbClr val="F4B183"/>
            </a:solidFill>
            <a:ln>
              <a:solidFill>
                <a:srgbClr val="F4B18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Arrow: Right 16">
              <a:extLst>
                <a:ext uri="{FF2B5EF4-FFF2-40B4-BE49-F238E27FC236}">
                  <a16:creationId xmlns:a16="http://schemas.microsoft.com/office/drawing/2014/main" id="{9F697F97-2CDF-94FA-B3ED-27F71CFA0156}"/>
                </a:ext>
              </a:extLst>
            </p:cNvPr>
            <p:cNvSpPr/>
            <p:nvPr/>
          </p:nvSpPr>
          <p:spPr>
            <a:xfrm>
              <a:off x="6392152" y="4825554"/>
              <a:ext cx="67663" cy="45719"/>
            </a:xfrm>
            <a:prstGeom prst="rightArrow">
              <a:avLst/>
            </a:prstGeom>
            <a:solidFill>
              <a:srgbClr val="F4B183"/>
            </a:solidFill>
            <a:ln>
              <a:solidFill>
                <a:srgbClr val="F4B18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Arrow: Right 17">
              <a:extLst>
                <a:ext uri="{FF2B5EF4-FFF2-40B4-BE49-F238E27FC236}">
                  <a16:creationId xmlns:a16="http://schemas.microsoft.com/office/drawing/2014/main" id="{4FC312CB-19A8-3101-34F6-F6373CB07390}"/>
                </a:ext>
              </a:extLst>
            </p:cNvPr>
            <p:cNvSpPr/>
            <p:nvPr/>
          </p:nvSpPr>
          <p:spPr>
            <a:xfrm>
              <a:off x="6084992" y="4956154"/>
              <a:ext cx="67663" cy="45719"/>
            </a:xfrm>
            <a:prstGeom prst="rightArrow">
              <a:avLst/>
            </a:prstGeom>
            <a:solidFill>
              <a:srgbClr val="F4B183"/>
            </a:solidFill>
            <a:ln>
              <a:solidFill>
                <a:srgbClr val="F4B18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Arrow: Right 18">
              <a:extLst>
                <a:ext uri="{FF2B5EF4-FFF2-40B4-BE49-F238E27FC236}">
                  <a16:creationId xmlns:a16="http://schemas.microsoft.com/office/drawing/2014/main" id="{A52B959E-9690-7953-552D-6447EFC34E4C}"/>
                </a:ext>
              </a:extLst>
            </p:cNvPr>
            <p:cNvSpPr/>
            <p:nvPr/>
          </p:nvSpPr>
          <p:spPr>
            <a:xfrm>
              <a:off x="6152655" y="5074710"/>
              <a:ext cx="67663" cy="45719"/>
            </a:xfrm>
            <a:prstGeom prst="rightArrow">
              <a:avLst/>
            </a:prstGeom>
            <a:solidFill>
              <a:srgbClr val="F4B183"/>
            </a:solidFill>
            <a:ln>
              <a:solidFill>
                <a:srgbClr val="F4B18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3" name="Freeform 4">
            <a:extLst>
              <a:ext uri="{FF2B5EF4-FFF2-40B4-BE49-F238E27FC236}">
                <a16:creationId xmlns:a16="http://schemas.microsoft.com/office/drawing/2014/main" id="{205DB3A0-9497-4105-D2EE-D40B46714301}"/>
              </a:ext>
            </a:extLst>
          </p:cNvPr>
          <p:cNvSpPr/>
          <p:nvPr/>
        </p:nvSpPr>
        <p:spPr>
          <a:xfrm>
            <a:off x="7696123" y="2053485"/>
            <a:ext cx="587966" cy="584291"/>
          </a:xfrm>
          <a:custGeom>
            <a:avLst/>
            <a:gdLst/>
            <a:ahLst/>
            <a:cxnLst/>
            <a:rect l="l" t="t" r="r" b="b"/>
            <a:pathLst>
              <a:path w="3024000" h="3005100">
                <a:moveTo>
                  <a:pt x="0" y="0"/>
                </a:moveTo>
                <a:lnTo>
                  <a:pt x="3024000" y="0"/>
                </a:lnTo>
                <a:lnTo>
                  <a:pt x="3024000" y="3005100"/>
                </a:lnTo>
                <a:lnTo>
                  <a:pt x="0" y="30051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it-IT"/>
          </a:p>
        </p:txBody>
      </p:sp>
    </p:spTree>
    <p:extLst>
      <p:ext uri="{BB962C8B-B14F-4D97-AF65-F5344CB8AC3E}">
        <p14:creationId xmlns:p14="http://schemas.microsoft.com/office/powerpoint/2010/main" val="37089217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CE38D-987B-8F6B-A6E1-3743F0F56797}"/>
            </a:ext>
          </a:extLst>
        </p:cNvPr>
        <p:cNvGrpSpPr/>
        <p:nvPr/>
      </p:nvGrpSpPr>
      <p:grpSpPr>
        <a:xfrm>
          <a:off x="0" y="0"/>
          <a:ext cx="0" cy="0"/>
          <a:chOff x="0" y="0"/>
          <a:chExt cx="0" cy="0"/>
        </a:xfrm>
      </p:grpSpPr>
      <p:sp>
        <p:nvSpPr>
          <p:cNvPr id="5" name="Segnaposto testo 4">
            <a:extLst>
              <a:ext uri="{FF2B5EF4-FFF2-40B4-BE49-F238E27FC236}">
                <a16:creationId xmlns:a16="http://schemas.microsoft.com/office/drawing/2014/main" id="{D144FC1B-55F0-407D-EDFE-BCEC2D926360}"/>
              </a:ext>
            </a:extLst>
          </p:cNvPr>
          <p:cNvSpPr>
            <a:spLocks noGrp="1"/>
          </p:cNvSpPr>
          <p:nvPr>
            <p:ph type="body" sz="quarter" idx="35"/>
          </p:nvPr>
        </p:nvSpPr>
        <p:spPr/>
        <p:txBody>
          <a:bodyPr/>
          <a:lstStyle/>
          <a:p>
            <a:r>
              <a:rPr lang="it-IT" dirty="0" err="1"/>
              <a:t>IS</a:t>
            </a:r>
            <a:r>
              <a:rPr lang="it-IT" cap="none" dirty="0" err="1"/>
              <a:t>a</a:t>
            </a:r>
            <a:r>
              <a:rPr lang="it-IT" dirty="0" err="1"/>
              <a:t>AC</a:t>
            </a:r>
            <a:r>
              <a:rPr lang="it-IT" dirty="0"/>
              <a:t> |</a:t>
            </a:r>
            <a:r>
              <a:rPr lang="it-IT" cap="none" dirty="0"/>
              <a:t> Demo Video</a:t>
            </a:r>
          </a:p>
        </p:txBody>
      </p:sp>
      <p:pic>
        <p:nvPicPr>
          <p:cNvPr id="9" name="video_demo_ISaAC">
            <a:hlinkClick r:id="" action="ppaction://media"/>
            <a:extLst>
              <a:ext uri="{FF2B5EF4-FFF2-40B4-BE49-F238E27FC236}">
                <a16:creationId xmlns:a16="http://schemas.microsoft.com/office/drawing/2014/main" id="{9D91F32F-B0B4-5A42-1806-488ABFF75E7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91268" y="768359"/>
            <a:ext cx="7361464" cy="41574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14799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70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5A3A8B4-46E0-8E30-1BE0-C3DF31CDB303}"/>
              </a:ext>
            </a:extLst>
          </p:cNvPr>
          <p:cNvSpPr txBox="1"/>
          <p:nvPr/>
        </p:nvSpPr>
        <p:spPr>
          <a:xfrm>
            <a:off x="410710" y="4304086"/>
            <a:ext cx="8660719" cy="646331"/>
          </a:xfrm>
          <a:prstGeom prst="rect">
            <a:avLst/>
          </a:prstGeom>
          <a:noFill/>
        </p:spPr>
        <p:txBody>
          <a:bodyPr wrap="square">
            <a:spAutoFit/>
          </a:bodyPr>
          <a:lstStyle/>
          <a:p>
            <a:r>
              <a:rPr lang="it-IT" sz="1200" dirty="0"/>
              <a:t>La persona conforme è evidenziata da un riquadro verde, mentre la persona non conforme è delimitata in rosso con la dicitura «Not compliant – Missing helmet». I DPI rilevati (</a:t>
            </a:r>
            <a:r>
              <a:rPr lang="it-IT" sz="1200" dirty="0" err="1"/>
              <a:t>helmet</a:t>
            </a:r>
            <a:r>
              <a:rPr lang="it-IT" sz="1200" dirty="0"/>
              <a:t>, </a:t>
            </a:r>
            <a:r>
              <a:rPr lang="it-IT" sz="1200" dirty="0" err="1"/>
              <a:t>vest</a:t>
            </a:r>
            <a:r>
              <a:rPr lang="it-IT" sz="1200" dirty="0"/>
              <a:t>) sono marcati con riquadri a colorazione codificata e relativa soglia di confidenza; il volto dell’operatore è automaticamente sfocato per garantire la privacy.</a:t>
            </a:r>
          </a:p>
        </p:txBody>
      </p:sp>
      <p:pic>
        <p:nvPicPr>
          <p:cNvPr id="7" name="Picture 6" descr="A group of people wearing safety vests&#10;&#10;Description automatically generated">
            <a:extLst>
              <a:ext uri="{FF2B5EF4-FFF2-40B4-BE49-F238E27FC236}">
                <a16:creationId xmlns:a16="http://schemas.microsoft.com/office/drawing/2014/main" id="{F9F79C35-5A7E-ED6B-9618-CD1EDA31C8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1875" y="821767"/>
            <a:ext cx="5993122" cy="33708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Segnaposto testo 4">
            <a:extLst>
              <a:ext uri="{FF2B5EF4-FFF2-40B4-BE49-F238E27FC236}">
                <a16:creationId xmlns:a16="http://schemas.microsoft.com/office/drawing/2014/main" id="{992D5EC0-C1B8-8F6D-7B8E-C44BA29C7F82}"/>
              </a:ext>
            </a:extLst>
          </p:cNvPr>
          <p:cNvSpPr>
            <a:spLocks noGrp="1"/>
          </p:cNvSpPr>
          <p:nvPr>
            <p:ph type="body" sz="quarter" idx="35"/>
          </p:nvPr>
        </p:nvSpPr>
        <p:spPr>
          <a:xfrm>
            <a:off x="294997" y="33319"/>
            <a:ext cx="7200000" cy="648000"/>
          </a:xfrm>
        </p:spPr>
        <p:txBody>
          <a:bodyPr/>
          <a:lstStyle/>
          <a:p>
            <a:r>
              <a:rPr lang="it-IT" dirty="0" err="1"/>
              <a:t>IS</a:t>
            </a:r>
            <a:r>
              <a:rPr lang="it-IT" cap="none" dirty="0" err="1"/>
              <a:t>a</a:t>
            </a:r>
            <a:r>
              <a:rPr lang="it-IT" dirty="0" err="1"/>
              <a:t>AC</a:t>
            </a:r>
            <a:r>
              <a:rPr lang="it-IT" dirty="0"/>
              <a:t> |</a:t>
            </a:r>
            <a:r>
              <a:rPr lang="it-IT" cap="none" dirty="0"/>
              <a:t> Esempio snapshot</a:t>
            </a:r>
          </a:p>
        </p:txBody>
      </p:sp>
    </p:spTree>
    <p:extLst>
      <p:ext uri="{BB962C8B-B14F-4D97-AF65-F5344CB8AC3E}">
        <p14:creationId xmlns:p14="http://schemas.microsoft.com/office/powerpoint/2010/main" val="17868241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testo 4">
            <a:extLst>
              <a:ext uri="{FF2B5EF4-FFF2-40B4-BE49-F238E27FC236}">
                <a16:creationId xmlns:a16="http://schemas.microsoft.com/office/drawing/2014/main" id="{AB234679-54F0-E11B-D8D2-AB8BB5FC1A1B}"/>
              </a:ext>
            </a:extLst>
          </p:cNvPr>
          <p:cNvSpPr>
            <a:spLocks noGrp="1"/>
          </p:cNvSpPr>
          <p:nvPr>
            <p:ph type="body" sz="quarter" idx="35"/>
          </p:nvPr>
        </p:nvSpPr>
        <p:spPr/>
        <p:txBody>
          <a:bodyPr/>
          <a:lstStyle/>
          <a:p>
            <a:r>
              <a:rPr lang="it-IT" dirty="0" err="1"/>
              <a:t>IS</a:t>
            </a:r>
            <a:r>
              <a:rPr lang="it-IT" cap="none" dirty="0" err="1"/>
              <a:t>a</a:t>
            </a:r>
            <a:r>
              <a:rPr lang="it-IT" dirty="0" err="1"/>
              <a:t>AC</a:t>
            </a:r>
            <a:r>
              <a:rPr lang="it-IT" dirty="0"/>
              <a:t> |</a:t>
            </a:r>
            <a:r>
              <a:rPr lang="it-IT" cap="none" dirty="0"/>
              <a:t> Architettura</a:t>
            </a:r>
          </a:p>
        </p:txBody>
      </p:sp>
      <p:pic>
        <p:nvPicPr>
          <p:cNvPr id="4" name="Immagine 2" descr="Immagine che contiene testo, schermata, diagramma, Carattere&#10;&#10;Descrizione generata automaticamente">
            <a:extLst>
              <a:ext uri="{FF2B5EF4-FFF2-40B4-BE49-F238E27FC236}">
                <a16:creationId xmlns:a16="http://schemas.microsoft.com/office/drawing/2014/main" id="{B1ECB985-7C04-6A0F-89F7-F84F774778F6}"/>
              </a:ext>
            </a:extLst>
          </p:cNvPr>
          <p:cNvPicPr>
            <a:picLocks noChangeAspect="1"/>
          </p:cNvPicPr>
          <p:nvPr/>
        </p:nvPicPr>
        <p:blipFill>
          <a:blip r:embed="rId2"/>
          <a:stretch>
            <a:fillRect/>
          </a:stretch>
        </p:blipFill>
        <p:spPr>
          <a:xfrm>
            <a:off x="4859338" y="1157473"/>
            <a:ext cx="4095976" cy="3247111"/>
          </a:xfrm>
          <a:prstGeom prst="rect">
            <a:avLst/>
          </a:prstGeom>
        </p:spPr>
      </p:pic>
      <p:sp>
        <p:nvSpPr>
          <p:cNvPr id="13" name="CasellaDiTesto 6">
            <a:extLst>
              <a:ext uri="{FF2B5EF4-FFF2-40B4-BE49-F238E27FC236}">
                <a16:creationId xmlns:a16="http://schemas.microsoft.com/office/drawing/2014/main" id="{872530C1-942A-6D2A-7195-2D1626F3A31B}"/>
              </a:ext>
            </a:extLst>
          </p:cNvPr>
          <p:cNvSpPr txBox="1"/>
          <p:nvPr/>
        </p:nvSpPr>
        <p:spPr>
          <a:xfrm>
            <a:off x="287338" y="840477"/>
            <a:ext cx="4284662" cy="3985706"/>
          </a:xfrm>
          <a:prstGeom prst="rect">
            <a:avLst/>
          </a:prstGeom>
          <a:noFill/>
        </p:spPr>
        <p:txBody>
          <a:bodyPr wrap="square" lIns="91440" tIns="45720" rIns="91440" bIns="45720" anchor="t">
            <a:spAutoFit/>
          </a:bodyPr>
          <a:lstStyle/>
          <a:p>
            <a:pPr defTabSz="609570">
              <a:spcAft>
                <a:spcPts val="600"/>
              </a:spcAft>
            </a:pPr>
            <a:r>
              <a:rPr lang="it-IT" sz="1100" dirty="0">
                <a:solidFill>
                  <a:srgbClr val="808080"/>
                </a:solidFill>
                <a:ea typeface="Calibri"/>
                <a:cs typeface="Times New Roman"/>
              </a:rPr>
              <a:t>ISaAC adotta un’architettura «</a:t>
            </a:r>
            <a:r>
              <a:rPr lang="it-IT" sz="1100" dirty="0">
                <a:solidFill>
                  <a:srgbClr val="EF7D00"/>
                </a:solidFill>
                <a:latin typeface="Roboto Bold" panose="02000000000000000000" charset="0"/>
                <a:ea typeface="Roboto Bold" panose="02000000000000000000" charset="0"/>
                <a:cs typeface="Times New Roman"/>
              </a:rPr>
              <a:t>Edge + Core</a:t>
            </a:r>
            <a:r>
              <a:rPr lang="it-IT" sz="1100" dirty="0">
                <a:solidFill>
                  <a:srgbClr val="808080"/>
                </a:solidFill>
                <a:ea typeface="Calibri"/>
                <a:cs typeface="Times New Roman"/>
              </a:rPr>
              <a:t>» interamente on-premises:</a:t>
            </a:r>
          </a:p>
          <a:p>
            <a:pPr defTabSz="609570">
              <a:spcAft>
                <a:spcPts val="600"/>
              </a:spcAft>
            </a:pPr>
            <a:endParaRPr lang="it-IT" sz="1400" dirty="0">
              <a:solidFill>
                <a:srgbClr val="808080"/>
              </a:solidFill>
              <a:ea typeface="Calibri"/>
              <a:cs typeface="Times New Roman"/>
            </a:endParaRPr>
          </a:p>
          <a:p>
            <a:pPr marL="171450" indent="-171450" defTabSz="609570">
              <a:spcAft>
                <a:spcPts val="600"/>
              </a:spcAft>
              <a:buFont typeface="Arial" panose="020B0604020202020204" pitchFamily="34" charset="0"/>
              <a:buChar char="•"/>
            </a:pPr>
            <a:r>
              <a:rPr lang="it-IT" sz="1100" dirty="0">
                <a:solidFill>
                  <a:srgbClr val="808080"/>
                </a:solidFill>
                <a:latin typeface="Roboto Bold" panose="02000000000000000000" charset="0"/>
                <a:ea typeface="Roboto Bold" panose="02000000000000000000" charset="0"/>
                <a:cs typeface="Times New Roman"/>
              </a:rPr>
              <a:t>Modulo Edge</a:t>
            </a:r>
            <a:r>
              <a:rPr lang="it-IT" sz="1100" dirty="0">
                <a:solidFill>
                  <a:srgbClr val="808080"/>
                </a:solidFill>
                <a:ea typeface="Calibri"/>
                <a:cs typeface="Times New Roman"/>
              </a:rPr>
              <a:t>: un Raspberry Pi dotato di acceleratore per calcolo parallelo elabora tramite algoritmi di Computer Vision e modeli di Deep Learning il flusso RTSP della telecamera, minimizzando la latenza e isolando il flusso video dalla rete.</a:t>
            </a:r>
          </a:p>
          <a:p>
            <a:pPr marL="171450" indent="-171450" defTabSz="609570">
              <a:spcAft>
                <a:spcPts val="600"/>
              </a:spcAft>
              <a:buFont typeface="Arial" panose="020B0604020202020204" pitchFamily="34" charset="0"/>
              <a:buChar char="•"/>
            </a:pPr>
            <a:r>
              <a:rPr lang="it-IT" sz="1100" dirty="0">
                <a:solidFill>
                  <a:srgbClr val="808080"/>
                </a:solidFill>
                <a:latin typeface="Roboto Bold" panose="02000000000000000000" charset="0"/>
                <a:ea typeface="Roboto Bold" panose="02000000000000000000" charset="0"/>
                <a:cs typeface="Times New Roman"/>
              </a:rPr>
              <a:t>Core</a:t>
            </a:r>
            <a:r>
              <a:rPr lang="it-IT" sz="1100" dirty="0">
                <a:solidFill>
                  <a:srgbClr val="808080"/>
                </a:solidFill>
                <a:ea typeface="Calibri"/>
                <a:cs typeface="Times New Roman"/>
              </a:rPr>
              <a:t>: un server nella rete locale riceve gli eventi dal modulo edge via HTTPS, applica le logiche di decisione e, se necessario, archivia immagini e log cifrati e invia le notifiche all’indirizzo e-mail del responsabile designato.</a:t>
            </a:r>
          </a:p>
          <a:p>
            <a:pPr marL="171450" indent="-171450" defTabSz="609570">
              <a:spcAft>
                <a:spcPts val="600"/>
              </a:spcAft>
              <a:buFont typeface="Arial" panose="020B0604020202020204" pitchFamily="34" charset="0"/>
              <a:buChar char="•"/>
            </a:pPr>
            <a:r>
              <a:rPr lang="it-IT" sz="1100" dirty="0">
                <a:solidFill>
                  <a:srgbClr val="808080"/>
                </a:solidFill>
                <a:latin typeface="Roboto Bold" panose="02000000000000000000" charset="0"/>
                <a:ea typeface="Roboto Bold" panose="02000000000000000000" charset="0"/>
                <a:cs typeface="Times New Roman"/>
              </a:rPr>
              <a:t>Key Manager</a:t>
            </a:r>
            <a:r>
              <a:rPr lang="it-IT" sz="1100" dirty="0">
                <a:solidFill>
                  <a:srgbClr val="808080"/>
                </a:solidFill>
                <a:ea typeface="Calibri"/>
                <a:cs typeface="Times New Roman"/>
              </a:rPr>
              <a:t>: micro-VM che custodisce le chiavi di cifratura. Gestisce in modo centralizzato e sicuro le chiavi, garantendo un avvio del sistema e una comunicazione sicuri fra i dispositivi di rete autorizzati.</a:t>
            </a:r>
          </a:p>
          <a:p>
            <a:pPr defTabSz="609570">
              <a:spcAft>
                <a:spcPts val="600"/>
              </a:spcAft>
            </a:pPr>
            <a:endParaRPr lang="it-IT" sz="1100" dirty="0">
              <a:solidFill>
                <a:srgbClr val="808080"/>
              </a:solidFill>
              <a:ea typeface="Calibri"/>
              <a:cs typeface="Times New Roman"/>
            </a:endParaRPr>
          </a:p>
          <a:p>
            <a:pPr defTabSz="609570">
              <a:spcAft>
                <a:spcPts val="600"/>
              </a:spcAft>
            </a:pPr>
            <a:r>
              <a:rPr lang="it-IT" sz="1100" dirty="0">
                <a:solidFill>
                  <a:srgbClr val="808080"/>
                </a:solidFill>
                <a:ea typeface="Calibri"/>
                <a:cs typeface="Times New Roman"/>
              </a:rPr>
              <a:t>Il design </a:t>
            </a:r>
            <a:r>
              <a:rPr lang="it-IT" sz="1100" dirty="0" err="1">
                <a:solidFill>
                  <a:srgbClr val="808080"/>
                </a:solidFill>
                <a:ea typeface="Calibri"/>
                <a:cs typeface="Times New Roman"/>
              </a:rPr>
              <a:t>edge</a:t>
            </a:r>
            <a:r>
              <a:rPr lang="it-IT" sz="1100" dirty="0">
                <a:solidFill>
                  <a:srgbClr val="808080"/>
                </a:solidFill>
                <a:ea typeface="Calibri"/>
                <a:cs typeface="Times New Roman"/>
              </a:rPr>
              <a:t> riduce il traffico verso l’esterno e i rischi GDPR, poiché i dati rimangono all’interno della rete aziendale. Ogni telecamera è logicamente isolata e governata dal modulo edge associato ad essa.</a:t>
            </a:r>
            <a:endParaRPr lang="it-IT" sz="1400" dirty="0">
              <a:solidFill>
                <a:srgbClr val="808080"/>
              </a:solidFill>
              <a:ea typeface="Calibri"/>
              <a:cs typeface="Times New Roman"/>
            </a:endParaRPr>
          </a:p>
        </p:txBody>
      </p:sp>
    </p:spTree>
    <p:extLst>
      <p:ext uri="{BB962C8B-B14F-4D97-AF65-F5344CB8AC3E}">
        <p14:creationId xmlns:p14="http://schemas.microsoft.com/office/powerpoint/2010/main" val="10941944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testo 4">
            <a:extLst>
              <a:ext uri="{FF2B5EF4-FFF2-40B4-BE49-F238E27FC236}">
                <a16:creationId xmlns:a16="http://schemas.microsoft.com/office/drawing/2014/main" id="{AB234679-54F0-E11B-D8D2-AB8BB5FC1A1B}"/>
              </a:ext>
            </a:extLst>
          </p:cNvPr>
          <p:cNvSpPr>
            <a:spLocks noGrp="1"/>
          </p:cNvSpPr>
          <p:nvPr>
            <p:ph type="body" sz="quarter" idx="35"/>
          </p:nvPr>
        </p:nvSpPr>
        <p:spPr>
          <a:xfrm>
            <a:off x="294997" y="33319"/>
            <a:ext cx="7669132" cy="648000"/>
          </a:xfrm>
        </p:spPr>
        <p:txBody>
          <a:bodyPr/>
          <a:lstStyle/>
          <a:p>
            <a:r>
              <a:rPr lang="it-IT" dirty="0" err="1"/>
              <a:t>IS</a:t>
            </a:r>
            <a:r>
              <a:rPr lang="it-IT" cap="none" dirty="0" err="1"/>
              <a:t>a</a:t>
            </a:r>
            <a:r>
              <a:rPr lang="it-IT" dirty="0" err="1"/>
              <a:t>AC</a:t>
            </a:r>
            <a:r>
              <a:rPr lang="it-IT" dirty="0"/>
              <a:t> |</a:t>
            </a:r>
            <a:r>
              <a:rPr lang="it-IT" cap="none" dirty="0"/>
              <a:t> Trattamento dati di addestramento</a:t>
            </a:r>
          </a:p>
        </p:txBody>
      </p:sp>
      <p:sp>
        <p:nvSpPr>
          <p:cNvPr id="14" name="Content Placeholder 2">
            <a:extLst>
              <a:ext uri="{FF2B5EF4-FFF2-40B4-BE49-F238E27FC236}">
                <a16:creationId xmlns:a16="http://schemas.microsoft.com/office/drawing/2014/main" id="{01AB2C06-721F-AA41-9EA9-7B80BDD7FBE5}"/>
              </a:ext>
            </a:extLst>
          </p:cNvPr>
          <p:cNvSpPr txBox="1">
            <a:spLocks/>
          </p:cNvSpPr>
          <p:nvPr/>
        </p:nvSpPr>
        <p:spPr>
          <a:xfrm>
            <a:off x="2006443" y="994308"/>
            <a:ext cx="4584140" cy="7893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5113" lvl="1" indent="0">
              <a:lnSpc>
                <a:spcPct val="100000"/>
              </a:lnSpc>
              <a:spcBef>
                <a:spcPts val="0"/>
              </a:spcBef>
              <a:buNone/>
            </a:pPr>
            <a:r>
              <a:rPr kumimoji="0" lang="it-IT" sz="1200" i="0" u="none" strike="noStrike" kern="1200" cap="none" spc="0" normalizeH="0" baseline="0" noProof="0" dirty="0">
                <a:ln>
                  <a:noFill/>
                </a:ln>
                <a:solidFill>
                  <a:srgbClr val="E8E8E8">
                    <a:lumMod val="50000"/>
                  </a:srgbClr>
                </a:solidFill>
                <a:effectLst/>
                <a:uLnTx/>
                <a:uFillTx/>
                <a:latin typeface="Roboto Bold" panose="02000000000000000000" pitchFamily="2" charset="0"/>
                <a:ea typeface="Roboto Bold" panose="02000000000000000000" pitchFamily="2" charset="0"/>
                <a:cs typeface="Roboto" panose="02000000000000000000" pitchFamily="2" charset="0"/>
              </a:rPr>
              <a:t>Open data source</a:t>
            </a:r>
            <a:r>
              <a:rPr lang="it-IT" sz="1200" dirty="0">
                <a:solidFill>
                  <a:srgbClr val="E8E8E8">
                    <a:lumMod val="50000"/>
                  </a:srgbClr>
                </a:solidFill>
                <a:latin typeface="Roboto Bold" panose="02000000000000000000" pitchFamily="2" charset="0"/>
                <a:ea typeface="Roboto Bold" panose="02000000000000000000" pitchFamily="2" charset="0"/>
                <a:cs typeface="Roboto" panose="02000000000000000000" pitchFamily="2" charset="0"/>
              </a:rPr>
              <a:t> </a:t>
            </a:r>
            <a:r>
              <a:rPr kumimoji="0" lang="it-IT" sz="1200" b="0" i="0" u="none" strike="noStrike" kern="1200" cap="none" spc="0" normalizeH="0" baseline="0" noProof="0" dirty="0">
                <a:ln>
                  <a:noFill/>
                </a:ln>
                <a:solidFill>
                  <a:srgbClr val="E8E8E8">
                    <a:lumMod val="50000"/>
                  </a:srgbClr>
                </a:solidFill>
                <a:effectLst/>
                <a:uLnTx/>
                <a:uFillTx/>
                <a:latin typeface="Roboto" panose="02000000000000000000" pitchFamily="2" charset="0"/>
                <a:ea typeface="Roboto" panose="02000000000000000000" pitchFamily="2" charset="0"/>
                <a:cs typeface="Roboto" panose="02000000000000000000" pitchFamily="2" charset="0"/>
              </a:rPr>
              <a:t>specifici per la </a:t>
            </a:r>
            <a:r>
              <a:rPr kumimoji="0" lang="it-IT" sz="1200" b="0" i="0" u="none" strike="noStrike" kern="1200" cap="none" spc="0" normalizeH="0" baseline="0" noProof="0" dirty="0" err="1">
                <a:ln>
                  <a:noFill/>
                </a:ln>
                <a:solidFill>
                  <a:srgbClr val="E8E8E8">
                    <a:lumMod val="50000"/>
                  </a:srgbClr>
                </a:solidFill>
                <a:effectLst/>
                <a:uLnTx/>
                <a:uFillTx/>
                <a:latin typeface="Roboto" panose="02000000000000000000" pitchFamily="2" charset="0"/>
                <a:ea typeface="Roboto" panose="02000000000000000000" pitchFamily="2" charset="0"/>
                <a:cs typeface="Roboto" panose="02000000000000000000" pitchFamily="2" charset="0"/>
              </a:rPr>
              <a:t>detection</a:t>
            </a:r>
            <a:r>
              <a:rPr kumimoji="0" lang="it-IT" sz="1200" b="0" i="0" u="none" strike="noStrike" kern="1200" cap="none" spc="0" normalizeH="0" baseline="0" noProof="0" dirty="0">
                <a:ln>
                  <a:noFill/>
                </a:ln>
                <a:solidFill>
                  <a:srgbClr val="E8E8E8">
                    <a:lumMod val="50000"/>
                  </a:srgbClr>
                </a:solidFill>
                <a:effectLst/>
                <a:uLnTx/>
                <a:uFillTx/>
                <a:latin typeface="Roboto" panose="02000000000000000000" pitchFamily="2" charset="0"/>
                <a:ea typeface="Roboto" panose="02000000000000000000" pitchFamily="2" charset="0"/>
                <a:cs typeface="Roboto" panose="02000000000000000000" pitchFamily="2" charset="0"/>
              </a:rPr>
              <a:t> di persone</a:t>
            </a:r>
            <a:r>
              <a:rPr lang="it-IT" sz="1200" dirty="0">
                <a:solidFill>
                  <a:srgbClr val="E8E8E8">
                    <a:lumMod val="50000"/>
                  </a:srgbClr>
                </a:solidFill>
                <a:latin typeface="Roboto" panose="02000000000000000000" pitchFamily="2" charset="0"/>
                <a:ea typeface="Roboto" panose="02000000000000000000" pitchFamily="2" charset="0"/>
                <a:cs typeface="Roboto" panose="02000000000000000000" pitchFamily="2" charset="0"/>
              </a:rPr>
              <a:t> e DPI.</a:t>
            </a:r>
            <a:endParaRPr kumimoji="0" lang="it-IT" sz="1200" b="0" i="0" u="none" strike="noStrike" kern="1200" cap="none" spc="0" normalizeH="0" baseline="0" noProof="0" dirty="0">
              <a:ln>
                <a:noFill/>
              </a:ln>
              <a:solidFill>
                <a:srgbClr val="E8E8E8">
                  <a:lumMod val="50000"/>
                </a:srgbClr>
              </a:solidFill>
              <a:effectLst/>
              <a:uLnTx/>
              <a:uFillTx/>
              <a:latin typeface="Roboto" panose="02000000000000000000" pitchFamily="2" charset="0"/>
              <a:ea typeface="Roboto" panose="02000000000000000000" pitchFamily="2" charset="0"/>
              <a:cs typeface="Roboto" panose="02000000000000000000" pitchFamily="2" charset="0"/>
            </a:endParaRPr>
          </a:p>
          <a:p>
            <a:pPr marL="265113" lvl="1" indent="0">
              <a:lnSpc>
                <a:spcPct val="100000"/>
              </a:lnSpc>
              <a:buNone/>
            </a:pPr>
            <a:r>
              <a:rPr kumimoji="0" lang="it-IT" sz="1200" i="0" u="none" strike="noStrike" kern="1200" cap="none" spc="0" normalizeH="0" baseline="0" noProof="0" dirty="0">
                <a:ln>
                  <a:noFill/>
                </a:ln>
                <a:solidFill>
                  <a:srgbClr val="E8E8E8">
                    <a:lumMod val="50000"/>
                  </a:srgbClr>
                </a:solidFill>
                <a:effectLst/>
                <a:uLnTx/>
                <a:uFillTx/>
                <a:latin typeface="Roboto Bold" panose="02000000000000000000" pitchFamily="2" charset="0"/>
                <a:ea typeface="Roboto Bold" panose="02000000000000000000" pitchFamily="2" charset="0"/>
                <a:cs typeface="Roboto" panose="02000000000000000000" pitchFamily="2" charset="0"/>
              </a:rPr>
              <a:t>Dati custom</a:t>
            </a:r>
            <a:r>
              <a:rPr kumimoji="0" lang="it-IT" sz="1200" b="0" i="0" u="none" strike="noStrike" kern="1200" cap="none" spc="0" normalizeH="0" baseline="0" noProof="0" dirty="0">
                <a:ln>
                  <a:noFill/>
                </a:ln>
                <a:solidFill>
                  <a:srgbClr val="E8E8E8">
                    <a:lumMod val="50000"/>
                  </a:srgbClr>
                </a:solidFill>
                <a:effectLst/>
                <a:uLnTx/>
                <a:uFillTx/>
                <a:latin typeface="Roboto" panose="02000000000000000000" pitchFamily="2" charset="0"/>
                <a:ea typeface="Roboto" panose="02000000000000000000" pitchFamily="2" charset="0"/>
                <a:cs typeface="Roboto" panose="02000000000000000000" pitchFamily="2" charset="0"/>
              </a:rPr>
              <a:t>: da video e immagini catturate con le telecamere IP installate nelle aree operative</a:t>
            </a:r>
            <a:r>
              <a:rPr lang="it-IT" sz="1200" dirty="0">
                <a:solidFill>
                  <a:srgbClr val="E8E8E8">
                    <a:lumMod val="50000"/>
                  </a:srgbClr>
                </a:solidFill>
                <a:latin typeface="Roboto" panose="02000000000000000000" pitchFamily="2" charset="0"/>
                <a:ea typeface="Roboto" panose="02000000000000000000" pitchFamily="2" charset="0"/>
                <a:cs typeface="Roboto" panose="02000000000000000000" pitchFamily="2" charset="0"/>
              </a:rPr>
              <a:t> (es. </a:t>
            </a:r>
            <a:r>
              <a:rPr kumimoji="0" lang="it-IT" sz="1200" b="0" i="0" u="none" strike="noStrike" kern="1200" cap="none" spc="0" normalizeH="0" baseline="0" noProof="0" dirty="0">
                <a:ln>
                  <a:noFill/>
                </a:ln>
                <a:solidFill>
                  <a:srgbClr val="E8E8E8">
                    <a:lumMod val="50000"/>
                  </a:srgbClr>
                </a:solidFill>
                <a:effectLst/>
                <a:uLnTx/>
                <a:uFillTx/>
                <a:latin typeface="Roboto" panose="02000000000000000000" pitchFamily="2" charset="0"/>
                <a:ea typeface="Roboto" panose="02000000000000000000" pitchFamily="2" charset="0"/>
                <a:cs typeface="Roboto" panose="02000000000000000000" pitchFamily="2" charset="0"/>
              </a:rPr>
              <a:t>persone con e senza DPI).</a:t>
            </a:r>
          </a:p>
        </p:txBody>
      </p:sp>
      <p:sp>
        <p:nvSpPr>
          <p:cNvPr id="17" name="TextBox 13">
            <a:extLst>
              <a:ext uri="{FF2B5EF4-FFF2-40B4-BE49-F238E27FC236}">
                <a16:creationId xmlns:a16="http://schemas.microsoft.com/office/drawing/2014/main" id="{8628BD22-19ED-5982-1F78-3745DD427CB0}"/>
              </a:ext>
            </a:extLst>
          </p:cNvPr>
          <p:cNvSpPr txBox="1"/>
          <p:nvPr/>
        </p:nvSpPr>
        <p:spPr>
          <a:xfrm>
            <a:off x="2006442" y="2319182"/>
            <a:ext cx="4584140" cy="1200329"/>
          </a:xfrm>
          <a:prstGeom prst="rect">
            <a:avLst/>
          </a:prstGeom>
          <a:noFill/>
        </p:spPr>
        <p:txBody>
          <a:bodyPr wrap="square">
            <a:spAutoFit/>
          </a:bodyPr>
          <a:lstStyle/>
          <a:p>
            <a:pPr marL="265113" lvl="1" defTabSz="914400"/>
            <a:r>
              <a:rPr lang="it-IT" sz="1200" dirty="0">
                <a:solidFill>
                  <a:srgbClr val="E8E8E8">
                    <a:lumMod val="50000"/>
                  </a:srgbClr>
                </a:solidFill>
                <a:latin typeface="Roboto Bold" panose="02000000000000000000" pitchFamily="2" charset="0"/>
                <a:ea typeface="Roboto Bold" panose="02000000000000000000" pitchFamily="2" charset="0"/>
                <a:cs typeface="Roboto" panose="02000000000000000000" pitchFamily="2" charset="0"/>
              </a:rPr>
              <a:t>Strumenti di annotazione </a:t>
            </a:r>
            <a:r>
              <a:rPr lang="it-IT" sz="1200" dirty="0">
                <a:solidFill>
                  <a:srgbClr val="E8E8E8">
                    <a:lumMod val="50000"/>
                  </a:srgbClr>
                </a:solidFill>
                <a:latin typeface="Roboto "/>
                <a:ea typeface="Roboto Bold" panose="02000000000000000000" pitchFamily="2" charset="0"/>
                <a:cs typeface="Roboto" panose="02000000000000000000" pitchFamily="2" charset="0"/>
              </a:rPr>
              <a:t>semi-automatici</a:t>
            </a:r>
            <a:r>
              <a:rPr lang="it-IT" sz="1200" dirty="0">
                <a:solidFill>
                  <a:srgbClr val="E8E8E8">
                    <a:lumMod val="50000"/>
                  </a:srgbClr>
                </a:solidFill>
                <a:latin typeface="Roboto Bold" panose="02000000000000000000" pitchFamily="2" charset="0"/>
                <a:ea typeface="Roboto Bold" panose="02000000000000000000" pitchFamily="2" charset="0"/>
                <a:cs typeface="Roboto" panose="02000000000000000000" pitchFamily="2" charset="0"/>
              </a:rPr>
              <a:t> </a:t>
            </a:r>
            <a:r>
              <a:rPr lang="it-IT" sz="1200" dirty="0">
                <a:solidFill>
                  <a:srgbClr val="E8E8E8">
                    <a:lumMod val="50000"/>
                  </a:srgbClr>
                </a:solidFill>
                <a:latin typeface="Roboto" panose="02000000000000000000" pitchFamily="2" charset="0"/>
                <a:ea typeface="Roboto" panose="02000000000000000000" pitchFamily="2" charset="0"/>
                <a:cs typeface="Roboto" panose="02000000000000000000" pitchFamily="2" charset="0"/>
              </a:rPr>
              <a:t>per </a:t>
            </a:r>
            <a:r>
              <a:rPr lang="it-IT" sz="1200" dirty="0">
                <a:solidFill>
                  <a:srgbClr val="E8E8E8">
                    <a:lumMod val="50000"/>
                  </a:srgbClr>
                </a:solidFill>
                <a:latin typeface="Roboto Bold" panose="02000000000000000000" pitchFamily="2" charset="0"/>
                <a:ea typeface="Roboto Bold" panose="02000000000000000000" pitchFamily="2" charset="0"/>
                <a:cs typeface="Roboto" panose="02000000000000000000" pitchFamily="2" charset="0"/>
              </a:rPr>
              <a:t>etichettare ogni oggetto </a:t>
            </a:r>
            <a:r>
              <a:rPr lang="it-IT" sz="1200" dirty="0">
                <a:solidFill>
                  <a:srgbClr val="E8E8E8">
                    <a:lumMod val="50000"/>
                  </a:srgbClr>
                </a:solidFill>
                <a:latin typeface="Roboto" panose="02000000000000000000" pitchFamily="2" charset="0"/>
                <a:ea typeface="Roboto" panose="02000000000000000000" pitchFamily="2" charset="0"/>
                <a:cs typeface="Roboto" panose="02000000000000000000" pitchFamily="2" charset="0"/>
              </a:rPr>
              <a:t>(caschi, giacche, occhiali, guanti) e creare una </a:t>
            </a:r>
            <a:r>
              <a:rPr lang="it-IT" sz="1200" dirty="0">
                <a:solidFill>
                  <a:srgbClr val="E8E8E8">
                    <a:lumMod val="50000"/>
                  </a:srgbClr>
                </a:solidFill>
                <a:latin typeface="Roboto Bold" panose="02000000000000000000" pitchFamily="2" charset="0"/>
                <a:ea typeface="Roboto Bold" panose="02000000000000000000" pitchFamily="2" charset="0"/>
                <a:cs typeface="Roboto" panose="02000000000000000000" pitchFamily="2" charset="0"/>
              </a:rPr>
              <a:t>ground truth</a:t>
            </a:r>
            <a:r>
              <a:rPr lang="it-IT" sz="1200" dirty="0">
                <a:solidFill>
                  <a:srgbClr val="E8E8E8">
                    <a:lumMod val="50000"/>
                  </a:srgbClr>
                </a:solidFill>
                <a:latin typeface="Roboto" panose="02000000000000000000" pitchFamily="2" charset="0"/>
                <a:ea typeface="Roboto" panose="02000000000000000000" pitchFamily="2" charset="0"/>
                <a:cs typeface="Roboto" panose="02000000000000000000" pitchFamily="2" charset="0"/>
              </a:rPr>
              <a:t> accurata.</a:t>
            </a:r>
          </a:p>
          <a:p>
            <a:pPr marL="265113" lvl="1" defTabSz="914400"/>
            <a:r>
              <a:rPr lang="it-IT" sz="1200" dirty="0">
                <a:solidFill>
                  <a:srgbClr val="E8E8E8">
                    <a:lumMod val="50000"/>
                  </a:srgbClr>
                </a:solidFill>
                <a:latin typeface="Roboto" panose="02000000000000000000" pitchFamily="2" charset="0"/>
                <a:ea typeface="Roboto" panose="02000000000000000000" pitchFamily="2" charset="0"/>
                <a:cs typeface="Roboto" panose="02000000000000000000" pitchFamily="2" charset="0"/>
              </a:rPr>
              <a:t>Impostazione di una struttura di </a:t>
            </a:r>
            <a:r>
              <a:rPr lang="it-IT" sz="1200" dirty="0" err="1">
                <a:solidFill>
                  <a:srgbClr val="E8E8E8">
                    <a:lumMod val="50000"/>
                  </a:srgbClr>
                </a:solidFill>
                <a:latin typeface="Roboto Bold" panose="02000000000000000000" pitchFamily="2" charset="0"/>
                <a:ea typeface="Roboto Bold" panose="02000000000000000000" pitchFamily="2" charset="0"/>
                <a:cs typeface="Roboto" panose="02000000000000000000" pitchFamily="2" charset="0"/>
              </a:rPr>
              <a:t>labeling</a:t>
            </a:r>
            <a:r>
              <a:rPr lang="it-IT" sz="1200" dirty="0">
                <a:solidFill>
                  <a:srgbClr val="E8E8E8">
                    <a:lumMod val="50000"/>
                  </a:srgbClr>
                </a:solidFill>
                <a:latin typeface="Roboto" panose="02000000000000000000" pitchFamily="2" charset="0"/>
                <a:ea typeface="Roboto" panose="02000000000000000000" pitchFamily="2" charset="0"/>
                <a:cs typeface="Roboto" panose="02000000000000000000" pitchFamily="2" charset="0"/>
              </a:rPr>
              <a:t> che preveda categorie ben definite e standard per ciascun DPI normalizzando i dati provenienti da fonti eterogenee.</a:t>
            </a:r>
          </a:p>
        </p:txBody>
      </p:sp>
      <p:sp>
        <p:nvSpPr>
          <p:cNvPr id="19" name="TextBox 15">
            <a:extLst>
              <a:ext uri="{FF2B5EF4-FFF2-40B4-BE49-F238E27FC236}">
                <a16:creationId xmlns:a16="http://schemas.microsoft.com/office/drawing/2014/main" id="{B272EE63-D3C8-D68E-1A6F-3C01304E42CC}"/>
              </a:ext>
            </a:extLst>
          </p:cNvPr>
          <p:cNvSpPr txBox="1"/>
          <p:nvPr/>
        </p:nvSpPr>
        <p:spPr>
          <a:xfrm>
            <a:off x="1976844" y="3888624"/>
            <a:ext cx="4584141" cy="646331"/>
          </a:xfrm>
          <a:prstGeom prst="rect">
            <a:avLst/>
          </a:prstGeom>
          <a:noFill/>
        </p:spPr>
        <p:txBody>
          <a:bodyPr wrap="square">
            <a:spAutoFit/>
          </a:bodyPr>
          <a:lstStyle>
            <a:defPPr>
              <a:defRPr lang="en-US"/>
            </a:defPPr>
            <a:lvl2pPr marL="265113" lvl="1" defTabSz="914400">
              <a:defRPr sz="1200" b="1">
                <a:solidFill>
                  <a:srgbClr val="E8E8E8">
                    <a:lumMod val="50000"/>
                  </a:srgbClr>
                </a:solidFill>
                <a:latin typeface="Roboto" panose="02000000000000000000" pitchFamily="2" charset="0"/>
                <a:ea typeface="Roboto" panose="02000000000000000000" pitchFamily="2" charset="0"/>
                <a:cs typeface="Roboto" panose="02000000000000000000" pitchFamily="2" charset="0"/>
              </a:defRPr>
            </a:lvl2pPr>
          </a:lstStyle>
          <a:p>
            <a:pPr lvl="1"/>
            <a:r>
              <a:rPr lang="it-IT" b="0" dirty="0"/>
              <a:t>Rotazioni, </a:t>
            </a:r>
            <a:r>
              <a:rPr lang="it-IT" b="0" dirty="0" err="1"/>
              <a:t>resizing</a:t>
            </a:r>
            <a:r>
              <a:rPr lang="it-IT" b="0" dirty="0"/>
              <a:t>, variazioni di luminosità e occlusioni per </a:t>
            </a:r>
            <a:r>
              <a:rPr lang="it-IT" b="0" dirty="0">
                <a:latin typeface="Roboto Bold" panose="02000000000000000000" pitchFamily="2" charset="0"/>
                <a:ea typeface="Roboto Bold" panose="02000000000000000000" pitchFamily="2" charset="0"/>
              </a:rPr>
              <a:t>arricchire i dati </a:t>
            </a:r>
            <a:r>
              <a:rPr lang="it-IT" b="0" dirty="0"/>
              <a:t>e la varianza del dataset senza la necessità di acquisire nuovi dati.</a:t>
            </a:r>
          </a:p>
        </p:txBody>
      </p:sp>
      <p:pic>
        <p:nvPicPr>
          <p:cNvPr id="21" name="Picture 20" descr="A group of men wearing face masks and a helmet&#10;&#10;Description automatically generated">
            <a:extLst>
              <a:ext uri="{FF2B5EF4-FFF2-40B4-BE49-F238E27FC236}">
                <a16:creationId xmlns:a16="http://schemas.microsoft.com/office/drawing/2014/main" id="{1562FE64-2D09-0C99-2AF5-640557D139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0893" y="1160419"/>
            <a:ext cx="2165847" cy="983091"/>
          </a:xfrm>
          <a:prstGeom prst="rect">
            <a:avLst/>
          </a:prstGeom>
          <a:ln>
            <a:noFill/>
          </a:ln>
          <a:effectLst/>
        </p:spPr>
      </p:pic>
      <p:pic>
        <p:nvPicPr>
          <p:cNvPr id="24" name="Picture 26">
            <a:extLst>
              <a:ext uri="{FF2B5EF4-FFF2-40B4-BE49-F238E27FC236}">
                <a16:creationId xmlns:a16="http://schemas.microsoft.com/office/drawing/2014/main" id="{8257BAF4-9472-E820-DD84-73BBD442561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720893" y="2927642"/>
            <a:ext cx="2165847" cy="1616952"/>
          </a:xfrm>
          <a:prstGeom prst="rect">
            <a:avLst/>
          </a:prstGeom>
          <a:ln>
            <a:noFill/>
          </a:ln>
          <a:effectLst/>
        </p:spPr>
      </p:pic>
      <p:pic>
        <p:nvPicPr>
          <p:cNvPr id="30" name="Immagine 29">
            <a:extLst>
              <a:ext uri="{FF2B5EF4-FFF2-40B4-BE49-F238E27FC236}">
                <a16:creationId xmlns:a16="http://schemas.microsoft.com/office/drawing/2014/main" id="{6EB72DC6-C2CD-056A-6EC5-4737C028E1DE}"/>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tretch>
            <a:fillRect/>
          </a:stretch>
        </p:blipFill>
        <p:spPr>
          <a:xfrm>
            <a:off x="840594" y="890190"/>
            <a:ext cx="396000" cy="396000"/>
          </a:xfrm>
          <a:prstGeom prst="rect">
            <a:avLst/>
          </a:prstGeom>
        </p:spPr>
      </p:pic>
      <p:sp>
        <p:nvSpPr>
          <p:cNvPr id="6" name="CasellaDiTesto 5">
            <a:extLst>
              <a:ext uri="{FF2B5EF4-FFF2-40B4-BE49-F238E27FC236}">
                <a16:creationId xmlns:a16="http://schemas.microsoft.com/office/drawing/2014/main" id="{B121FDD2-1985-1B75-FC94-6A808D329E0B}"/>
              </a:ext>
            </a:extLst>
          </p:cNvPr>
          <p:cNvSpPr txBox="1"/>
          <p:nvPr/>
        </p:nvSpPr>
        <p:spPr>
          <a:xfrm>
            <a:off x="489031" y="1316081"/>
            <a:ext cx="1099126" cy="400110"/>
          </a:xfrm>
          <a:prstGeom prst="rect">
            <a:avLst/>
          </a:prstGeom>
          <a:noFill/>
        </p:spPr>
        <p:txBody>
          <a:bodyPr wrap="square" anchor="ctr" anchorCtr="0">
            <a:spAutoFit/>
          </a:bodyPr>
          <a:lstStyle/>
          <a:p>
            <a:pPr algn="ctr"/>
            <a:r>
              <a:rPr lang="it-IT" sz="1000" cap="all" dirty="0">
                <a:latin typeface="Roboto Black" panose="02000000000000000000" pitchFamily="2" charset="0"/>
                <a:ea typeface="Roboto Black" panose="02000000000000000000" pitchFamily="2" charset="0"/>
              </a:rPr>
              <a:t>Raccolta</a:t>
            </a:r>
          </a:p>
          <a:p>
            <a:pPr algn="ctr"/>
            <a:r>
              <a:rPr lang="it-IT" sz="1000" cap="all" dirty="0">
                <a:latin typeface="Roboto Black" panose="02000000000000000000" pitchFamily="2" charset="0"/>
                <a:ea typeface="Roboto Black" panose="02000000000000000000" pitchFamily="2" charset="0"/>
              </a:rPr>
              <a:t>dati</a:t>
            </a:r>
          </a:p>
        </p:txBody>
      </p:sp>
      <p:pic>
        <p:nvPicPr>
          <p:cNvPr id="9" name="Immagine 8">
            <a:extLst>
              <a:ext uri="{FF2B5EF4-FFF2-40B4-BE49-F238E27FC236}">
                <a16:creationId xmlns:a16="http://schemas.microsoft.com/office/drawing/2014/main" id="{1B180CC6-1A89-E8E5-9AB5-8AA86D2C3472}"/>
              </a:ext>
            </a:extLst>
          </p:cNvPr>
          <p:cNvPicPr>
            <a:picLocks noChangeAspect="1"/>
          </p:cNvPicPr>
          <p:nvPr/>
        </p:nvPicPr>
        <p:blipFill>
          <a:blip r:embed="rId7">
            <a:duotone>
              <a:schemeClr val="accent2">
                <a:shade val="45000"/>
                <a:satMod val="135000"/>
              </a:schemeClr>
              <a:prstClr val="white"/>
            </a:duotone>
            <a:extLst>
              <a:ext uri="{BEBA8EAE-BF5A-486C-A8C5-ECC9F3942E4B}">
                <a14:imgProps xmlns:a14="http://schemas.microsoft.com/office/drawing/2010/main">
                  <a14:imgLayer r:embed="rId8">
                    <a14:imgEffect>
                      <a14:brightnessContrast bright="-20000"/>
                    </a14:imgEffect>
                  </a14:imgLayer>
                </a14:imgProps>
              </a:ext>
            </a:extLst>
          </a:blip>
          <a:stretch>
            <a:fillRect/>
          </a:stretch>
        </p:blipFill>
        <p:spPr>
          <a:xfrm>
            <a:off x="1657165" y="1101144"/>
            <a:ext cx="576000" cy="576000"/>
          </a:xfrm>
          <a:prstGeom prst="rect">
            <a:avLst/>
          </a:prstGeom>
        </p:spPr>
      </p:pic>
      <p:pic>
        <p:nvPicPr>
          <p:cNvPr id="18" name="Immagine 17">
            <a:extLst>
              <a:ext uri="{FF2B5EF4-FFF2-40B4-BE49-F238E27FC236}">
                <a16:creationId xmlns:a16="http://schemas.microsoft.com/office/drawing/2014/main" id="{02B52C13-8270-4604-AF3C-23B179D9F7E0}"/>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20000" contrast="-40000"/>
                    </a14:imgEffect>
                  </a14:imgLayer>
                </a14:imgProps>
              </a:ext>
            </a:extLst>
          </a:blip>
          <a:stretch>
            <a:fillRect/>
          </a:stretch>
        </p:blipFill>
        <p:spPr>
          <a:xfrm>
            <a:off x="824679" y="2211668"/>
            <a:ext cx="396000" cy="396000"/>
          </a:xfrm>
          <a:prstGeom prst="rect">
            <a:avLst/>
          </a:prstGeom>
        </p:spPr>
      </p:pic>
      <p:sp>
        <p:nvSpPr>
          <p:cNvPr id="22" name="CasellaDiTesto 21">
            <a:extLst>
              <a:ext uri="{FF2B5EF4-FFF2-40B4-BE49-F238E27FC236}">
                <a16:creationId xmlns:a16="http://schemas.microsoft.com/office/drawing/2014/main" id="{9A8C2161-C50E-BD66-9021-AD54E1D626D7}"/>
              </a:ext>
            </a:extLst>
          </p:cNvPr>
          <p:cNvSpPr txBox="1"/>
          <p:nvPr/>
        </p:nvSpPr>
        <p:spPr>
          <a:xfrm>
            <a:off x="404388" y="2592365"/>
            <a:ext cx="1257577" cy="400110"/>
          </a:xfrm>
          <a:prstGeom prst="rect">
            <a:avLst/>
          </a:prstGeom>
          <a:noFill/>
        </p:spPr>
        <p:txBody>
          <a:bodyPr wrap="square" anchor="ctr" anchorCtr="0">
            <a:spAutoFit/>
          </a:bodyPr>
          <a:lstStyle>
            <a:defPPr>
              <a:defRPr lang="en-US"/>
            </a:defPPr>
            <a:lvl1pPr algn="ctr">
              <a:defRPr sz="1000" cap="all">
                <a:latin typeface="Roboto Black" panose="02000000000000000000" pitchFamily="2" charset="0"/>
                <a:ea typeface="Roboto Black" panose="02000000000000000000" pitchFamily="2" charset="0"/>
              </a:defRPr>
            </a:lvl1pPr>
          </a:lstStyle>
          <a:p>
            <a:r>
              <a:rPr lang="it-IT" dirty="0"/>
              <a:t>Annotazione e Ground Truth</a:t>
            </a:r>
          </a:p>
        </p:txBody>
      </p:sp>
      <p:pic>
        <p:nvPicPr>
          <p:cNvPr id="23" name="Immagine 22">
            <a:extLst>
              <a:ext uri="{FF2B5EF4-FFF2-40B4-BE49-F238E27FC236}">
                <a16:creationId xmlns:a16="http://schemas.microsoft.com/office/drawing/2014/main" id="{8AE67940-6CB3-FC65-013C-882188BEF6E8}"/>
              </a:ext>
            </a:extLst>
          </p:cNvPr>
          <p:cNvPicPr>
            <a:picLocks noChangeAspect="1"/>
          </p:cNvPicPr>
          <p:nvPr/>
        </p:nvPicPr>
        <p:blipFill>
          <a:blip r:embed="rId7">
            <a:duotone>
              <a:schemeClr val="accent2">
                <a:shade val="45000"/>
                <a:satMod val="135000"/>
              </a:schemeClr>
              <a:prstClr val="white"/>
            </a:duotone>
            <a:extLst>
              <a:ext uri="{BEBA8EAE-BF5A-486C-A8C5-ECC9F3942E4B}">
                <a14:imgProps xmlns:a14="http://schemas.microsoft.com/office/drawing/2010/main">
                  <a14:imgLayer r:embed="rId8">
                    <a14:imgEffect>
                      <a14:brightnessContrast bright="-20000"/>
                    </a14:imgEffect>
                  </a14:imgLayer>
                </a14:imgProps>
              </a:ext>
            </a:extLst>
          </a:blip>
          <a:stretch>
            <a:fillRect/>
          </a:stretch>
        </p:blipFill>
        <p:spPr>
          <a:xfrm>
            <a:off x="1657165" y="2425833"/>
            <a:ext cx="576000" cy="576000"/>
          </a:xfrm>
          <a:prstGeom prst="rect">
            <a:avLst/>
          </a:prstGeom>
        </p:spPr>
      </p:pic>
      <p:pic>
        <p:nvPicPr>
          <p:cNvPr id="11" name="Immagine 10">
            <a:extLst>
              <a:ext uri="{FF2B5EF4-FFF2-40B4-BE49-F238E27FC236}">
                <a16:creationId xmlns:a16="http://schemas.microsoft.com/office/drawing/2014/main" id="{3575589F-43C9-6010-681B-3B8C5186F7A2}"/>
              </a:ext>
            </a:extLst>
          </p:cNvPr>
          <p:cNvPicPr>
            <a:picLocks noChangeAspect="1"/>
          </p:cNvPicPr>
          <p:nvPr/>
        </p:nvPicPr>
        <p:blipFill>
          <a:blip r:embed="rId11"/>
          <a:stretch>
            <a:fillRect/>
          </a:stretch>
        </p:blipFill>
        <p:spPr>
          <a:xfrm>
            <a:off x="832616" y="3631813"/>
            <a:ext cx="356196" cy="396000"/>
          </a:xfrm>
          <a:prstGeom prst="rect">
            <a:avLst/>
          </a:prstGeom>
        </p:spPr>
      </p:pic>
      <p:sp>
        <p:nvSpPr>
          <p:cNvPr id="27" name="CasellaDiTesto 26">
            <a:extLst>
              <a:ext uri="{FF2B5EF4-FFF2-40B4-BE49-F238E27FC236}">
                <a16:creationId xmlns:a16="http://schemas.microsoft.com/office/drawing/2014/main" id="{213568A0-436C-14DB-04CD-08B3C7CE9B98}"/>
              </a:ext>
            </a:extLst>
          </p:cNvPr>
          <p:cNvSpPr txBox="1"/>
          <p:nvPr/>
        </p:nvSpPr>
        <p:spPr>
          <a:xfrm>
            <a:off x="294997" y="4049799"/>
            <a:ext cx="1349561" cy="553998"/>
          </a:xfrm>
          <a:prstGeom prst="rect">
            <a:avLst/>
          </a:prstGeom>
          <a:noFill/>
        </p:spPr>
        <p:txBody>
          <a:bodyPr wrap="square" anchor="ctr" anchorCtr="0">
            <a:spAutoFit/>
          </a:bodyPr>
          <a:lstStyle>
            <a:defPPr>
              <a:defRPr lang="en-US"/>
            </a:defPPr>
            <a:lvl1pPr algn="ctr">
              <a:defRPr sz="1000" cap="all">
                <a:latin typeface="Roboto Black" panose="02000000000000000000" pitchFamily="2" charset="0"/>
                <a:ea typeface="Roboto Black" panose="02000000000000000000" pitchFamily="2" charset="0"/>
              </a:defRPr>
            </a:lvl1pPr>
          </a:lstStyle>
          <a:p>
            <a:r>
              <a:rPr lang="it-IT" dirty="0"/>
              <a:t>Pre-processing e data augmentation</a:t>
            </a:r>
          </a:p>
        </p:txBody>
      </p:sp>
      <p:pic>
        <p:nvPicPr>
          <p:cNvPr id="31" name="Immagine 30">
            <a:extLst>
              <a:ext uri="{FF2B5EF4-FFF2-40B4-BE49-F238E27FC236}">
                <a16:creationId xmlns:a16="http://schemas.microsoft.com/office/drawing/2014/main" id="{3E81B2AA-D5FB-62F0-392D-1C164F1983D1}"/>
              </a:ext>
            </a:extLst>
          </p:cNvPr>
          <p:cNvPicPr>
            <a:picLocks noChangeAspect="1"/>
          </p:cNvPicPr>
          <p:nvPr/>
        </p:nvPicPr>
        <p:blipFill>
          <a:blip r:embed="rId7">
            <a:duotone>
              <a:schemeClr val="accent2">
                <a:shade val="45000"/>
                <a:satMod val="135000"/>
              </a:schemeClr>
              <a:prstClr val="white"/>
            </a:duotone>
            <a:extLst>
              <a:ext uri="{BEBA8EAE-BF5A-486C-A8C5-ECC9F3942E4B}">
                <a14:imgProps xmlns:a14="http://schemas.microsoft.com/office/drawing/2010/main">
                  <a14:imgLayer r:embed="rId8">
                    <a14:imgEffect>
                      <a14:brightnessContrast bright="-20000"/>
                    </a14:imgEffect>
                  </a14:imgLayer>
                </a14:imgProps>
              </a:ext>
            </a:extLst>
          </a:blip>
          <a:stretch>
            <a:fillRect/>
          </a:stretch>
        </p:blipFill>
        <p:spPr>
          <a:xfrm>
            <a:off x="1657165" y="3939706"/>
            <a:ext cx="576000" cy="576000"/>
          </a:xfrm>
          <a:prstGeom prst="rect">
            <a:avLst/>
          </a:prstGeom>
        </p:spPr>
      </p:pic>
    </p:spTree>
    <p:extLst>
      <p:ext uri="{BB962C8B-B14F-4D97-AF65-F5344CB8AC3E}">
        <p14:creationId xmlns:p14="http://schemas.microsoft.com/office/powerpoint/2010/main" val="12677856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DB2593-9EED-279C-182A-253E1063063C}"/>
            </a:ext>
          </a:extLst>
        </p:cNvPr>
        <p:cNvGrpSpPr/>
        <p:nvPr/>
      </p:nvGrpSpPr>
      <p:grpSpPr>
        <a:xfrm>
          <a:off x="0" y="0"/>
          <a:ext cx="0" cy="0"/>
          <a:chOff x="0" y="0"/>
          <a:chExt cx="0" cy="0"/>
        </a:xfrm>
      </p:grpSpPr>
      <p:sp>
        <p:nvSpPr>
          <p:cNvPr id="3" name="Segnaposto testo 2">
            <a:extLst>
              <a:ext uri="{FF2B5EF4-FFF2-40B4-BE49-F238E27FC236}">
                <a16:creationId xmlns:a16="http://schemas.microsoft.com/office/drawing/2014/main" id="{31A36580-5354-BD51-4F64-22FABE4D99C9}"/>
              </a:ext>
            </a:extLst>
          </p:cNvPr>
          <p:cNvSpPr>
            <a:spLocks noGrp="1"/>
          </p:cNvSpPr>
          <p:nvPr>
            <p:ph type="body" sz="quarter" idx="35"/>
          </p:nvPr>
        </p:nvSpPr>
        <p:spPr/>
        <p:txBody>
          <a:bodyPr/>
          <a:lstStyle/>
          <a:p>
            <a:pPr defTabSz="914378">
              <a:spcBef>
                <a:spcPts val="1000"/>
              </a:spcBef>
              <a:defRPr/>
            </a:pPr>
            <a:r>
              <a:rPr lang="it-IT" sz="2000" dirty="0" err="1">
                <a:solidFill>
                  <a:srgbClr val="FFFFFF"/>
                </a:solidFill>
              </a:rPr>
              <a:t>IS</a:t>
            </a:r>
            <a:r>
              <a:rPr lang="it-IT" sz="2000" cap="none" dirty="0" err="1">
                <a:solidFill>
                  <a:srgbClr val="FFFFFF"/>
                </a:solidFill>
              </a:rPr>
              <a:t>a</a:t>
            </a:r>
            <a:r>
              <a:rPr lang="it-IT" sz="2000" dirty="0" err="1">
                <a:solidFill>
                  <a:srgbClr val="FFFFFF"/>
                </a:solidFill>
              </a:rPr>
              <a:t>AC</a:t>
            </a:r>
            <a:r>
              <a:rPr lang="it-IT" sz="2000" dirty="0">
                <a:solidFill>
                  <a:srgbClr val="FFFFFF"/>
                </a:solidFill>
              </a:rPr>
              <a:t> | </a:t>
            </a:r>
            <a:r>
              <a:rPr lang="it-IT" sz="2000" cap="none" dirty="0">
                <a:solidFill>
                  <a:srgbClr val="FFFFFF"/>
                </a:solidFill>
              </a:rPr>
              <a:t>Monitoraggio e Manutenzione</a:t>
            </a:r>
            <a:endParaRPr lang="it-IT" sz="2000" spc="300" dirty="0">
              <a:solidFill>
                <a:srgbClr val="FFFFFF"/>
              </a:solidFill>
            </a:endParaRPr>
          </a:p>
        </p:txBody>
      </p:sp>
      <p:sp>
        <p:nvSpPr>
          <p:cNvPr id="8" name="TextBox 26">
            <a:extLst>
              <a:ext uri="{FF2B5EF4-FFF2-40B4-BE49-F238E27FC236}">
                <a16:creationId xmlns:a16="http://schemas.microsoft.com/office/drawing/2014/main" id="{8F069B23-2EFD-C873-1FEA-F66B8A99DD3F}"/>
              </a:ext>
            </a:extLst>
          </p:cNvPr>
          <p:cNvSpPr txBox="1"/>
          <p:nvPr/>
        </p:nvSpPr>
        <p:spPr>
          <a:xfrm>
            <a:off x="2211519" y="2725570"/>
            <a:ext cx="6121343" cy="646331"/>
          </a:xfrm>
          <a:prstGeom prst="rect">
            <a:avLst/>
          </a:prstGeom>
          <a:noFill/>
        </p:spPr>
        <p:txBody>
          <a:bodyPr wrap="square">
            <a:spAutoFit/>
          </a:bodyPr>
          <a:lstStyle>
            <a:defPPr>
              <a:defRPr lang="en-US"/>
            </a:defPPr>
            <a:lvl2pPr marL="0" lvl="1" indent="0">
              <a:buNone/>
              <a:defRPr sz="1200">
                <a:latin typeface="Roboto Bold" panose="02000000000000000000" pitchFamily="2" charset="0"/>
                <a:ea typeface="Roboto Bold" panose="02000000000000000000" pitchFamily="2" charset="0"/>
              </a:defRPr>
            </a:lvl2pPr>
          </a:lstStyle>
          <a:p>
            <a:pPr lvl="1"/>
            <a:r>
              <a:rPr lang="it-IT" dirty="0" err="1"/>
              <a:t>Retraining</a:t>
            </a:r>
            <a:r>
              <a:rPr lang="it-IT" dirty="0"/>
              <a:t>:</a:t>
            </a:r>
            <a:r>
              <a:rPr lang="it-IT" dirty="0">
                <a:latin typeface="Roboto" panose="02000000000000000000" pitchFamily="2" charset="0"/>
                <a:ea typeface="Roboto" panose="02000000000000000000" pitchFamily="2" charset="0"/>
              </a:rPr>
              <a:t> raccolta e annotazione di nuovi dati per </a:t>
            </a:r>
            <a:r>
              <a:rPr lang="it-IT" dirty="0"/>
              <a:t>addestramenti incrementali</a:t>
            </a:r>
            <a:r>
              <a:rPr lang="it-IT" dirty="0">
                <a:latin typeface="Roboto" panose="02000000000000000000" pitchFamily="2" charset="0"/>
                <a:ea typeface="Roboto" panose="02000000000000000000" pitchFamily="2" charset="0"/>
              </a:rPr>
              <a:t>, con continui aggiustamenti dei parametri per rispondere ai cambiamenti sul campo o alle problematiche rilevate in fase di analisi.</a:t>
            </a:r>
          </a:p>
        </p:txBody>
      </p:sp>
      <p:sp>
        <p:nvSpPr>
          <p:cNvPr id="9" name="TextBox 29">
            <a:extLst>
              <a:ext uri="{FF2B5EF4-FFF2-40B4-BE49-F238E27FC236}">
                <a16:creationId xmlns:a16="http://schemas.microsoft.com/office/drawing/2014/main" id="{D2C3E371-2DCD-B13C-6C60-B1084073E8E3}"/>
              </a:ext>
            </a:extLst>
          </p:cNvPr>
          <p:cNvSpPr txBox="1"/>
          <p:nvPr/>
        </p:nvSpPr>
        <p:spPr>
          <a:xfrm>
            <a:off x="2211519" y="4138284"/>
            <a:ext cx="6121343" cy="461665"/>
          </a:xfrm>
          <a:prstGeom prst="rect">
            <a:avLst/>
          </a:prstGeom>
          <a:noFill/>
        </p:spPr>
        <p:txBody>
          <a:bodyPr wrap="square">
            <a:spAutoFit/>
          </a:bodyPr>
          <a:lstStyle>
            <a:defPPr>
              <a:defRPr lang="en-US"/>
            </a:defPPr>
            <a:lvl2pPr marL="0" lvl="1" indent="0">
              <a:buNone/>
              <a:defRPr sz="1200">
                <a:latin typeface="Roboto Bold" panose="02000000000000000000" pitchFamily="2" charset="0"/>
                <a:ea typeface="Roboto Bold" panose="02000000000000000000" pitchFamily="2" charset="0"/>
              </a:defRPr>
            </a:lvl2pPr>
          </a:lstStyle>
          <a:p>
            <a:pPr lvl="1"/>
            <a:r>
              <a:rPr lang="it-IT" dirty="0"/>
              <a:t>Monitoraggio della Compliance:  </a:t>
            </a:r>
            <a:r>
              <a:rPr lang="it-IT" dirty="0">
                <a:latin typeface="Roboto" panose="02000000000000000000" pitchFamily="2" charset="0"/>
                <a:ea typeface="Roboto" panose="02000000000000000000" pitchFamily="2" charset="0"/>
              </a:rPr>
              <a:t>garantire che i sistemi di gestione dei dati e della privacy siano continuamente aggiornati per rispettare le normative.</a:t>
            </a:r>
          </a:p>
        </p:txBody>
      </p:sp>
      <p:grpSp>
        <p:nvGrpSpPr>
          <p:cNvPr id="5" name="Group 4">
            <a:extLst>
              <a:ext uri="{FF2B5EF4-FFF2-40B4-BE49-F238E27FC236}">
                <a16:creationId xmlns:a16="http://schemas.microsoft.com/office/drawing/2014/main" id="{9EB020C5-56DC-C72E-3790-0E68B8FD9982}"/>
              </a:ext>
            </a:extLst>
          </p:cNvPr>
          <p:cNvGrpSpPr/>
          <p:nvPr/>
        </p:nvGrpSpPr>
        <p:grpSpPr>
          <a:xfrm>
            <a:off x="292278" y="1225121"/>
            <a:ext cx="1433721" cy="617432"/>
            <a:chOff x="292277" y="1225121"/>
            <a:chExt cx="1433721" cy="617432"/>
          </a:xfrm>
        </p:grpSpPr>
        <p:pic>
          <p:nvPicPr>
            <p:cNvPr id="22" name="Elemento grafico 21" descr="Appunti con riempimento a tinta unita">
              <a:extLst>
                <a:ext uri="{FF2B5EF4-FFF2-40B4-BE49-F238E27FC236}">
                  <a16:creationId xmlns:a16="http://schemas.microsoft.com/office/drawing/2014/main" id="{779E0AC5-300E-3E83-A29F-59639DE679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1137" y="1225121"/>
              <a:ext cx="396000" cy="396000"/>
            </a:xfrm>
            <a:prstGeom prst="rect">
              <a:avLst/>
            </a:prstGeom>
          </p:spPr>
        </p:pic>
        <p:sp>
          <p:nvSpPr>
            <p:cNvPr id="11" name="CasellaDiTesto 10">
              <a:extLst>
                <a:ext uri="{FF2B5EF4-FFF2-40B4-BE49-F238E27FC236}">
                  <a16:creationId xmlns:a16="http://schemas.microsoft.com/office/drawing/2014/main" id="{AC4A761D-F8B7-BB5A-A2E6-DC2C056A235F}"/>
                </a:ext>
              </a:extLst>
            </p:cNvPr>
            <p:cNvSpPr txBox="1"/>
            <p:nvPr/>
          </p:nvSpPr>
          <p:spPr>
            <a:xfrm>
              <a:off x="292277" y="1596332"/>
              <a:ext cx="1433721" cy="246221"/>
            </a:xfrm>
            <a:prstGeom prst="rect">
              <a:avLst/>
            </a:prstGeom>
            <a:noFill/>
          </p:spPr>
          <p:txBody>
            <a:bodyPr wrap="square" anchor="ctr" anchorCtr="0">
              <a:spAutoFit/>
            </a:bodyPr>
            <a:lstStyle>
              <a:defPPr>
                <a:defRPr lang="en-US"/>
              </a:defPPr>
              <a:lvl1pPr algn="ctr">
                <a:defRPr sz="1000" cap="all">
                  <a:latin typeface="Roboto Black" panose="02000000000000000000" pitchFamily="2" charset="0"/>
                  <a:ea typeface="Roboto Black" panose="02000000000000000000" pitchFamily="2" charset="0"/>
                </a:defRPr>
              </a:lvl1pPr>
            </a:lstStyle>
            <a:p>
              <a:r>
                <a:rPr lang="it-IT" dirty="0"/>
                <a:t>MONITORAGGIO</a:t>
              </a:r>
            </a:p>
          </p:txBody>
        </p:sp>
      </p:grpSp>
      <p:pic>
        <p:nvPicPr>
          <p:cNvPr id="13" name="Immagine 12">
            <a:extLst>
              <a:ext uri="{FF2B5EF4-FFF2-40B4-BE49-F238E27FC236}">
                <a16:creationId xmlns:a16="http://schemas.microsoft.com/office/drawing/2014/main" id="{367810C4-A64B-480E-D783-C0E958C7DEC1}"/>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20000"/>
                    </a14:imgEffect>
                  </a14:imgLayer>
                </a14:imgProps>
              </a:ext>
            </a:extLst>
          </a:blip>
          <a:stretch>
            <a:fillRect/>
          </a:stretch>
        </p:blipFill>
        <p:spPr>
          <a:xfrm>
            <a:off x="1594980" y="1388561"/>
            <a:ext cx="576000" cy="576000"/>
          </a:xfrm>
          <a:prstGeom prst="rect">
            <a:avLst/>
          </a:prstGeom>
        </p:spPr>
      </p:pic>
      <p:sp>
        <p:nvSpPr>
          <p:cNvPr id="14" name="TextBox 5">
            <a:extLst>
              <a:ext uri="{FF2B5EF4-FFF2-40B4-BE49-F238E27FC236}">
                <a16:creationId xmlns:a16="http://schemas.microsoft.com/office/drawing/2014/main" id="{ACAAC6D3-C594-D7C6-08C4-F058BC31DD24}"/>
              </a:ext>
            </a:extLst>
          </p:cNvPr>
          <p:cNvSpPr txBox="1"/>
          <p:nvPr/>
        </p:nvSpPr>
        <p:spPr>
          <a:xfrm>
            <a:off x="2211518" y="1076396"/>
            <a:ext cx="6121344" cy="1200329"/>
          </a:xfrm>
          <a:prstGeom prst="rect">
            <a:avLst/>
          </a:prstGeom>
          <a:noFill/>
        </p:spPr>
        <p:txBody>
          <a:bodyPr wrap="square">
            <a:spAutoFit/>
          </a:bodyPr>
          <a:lstStyle/>
          <a:p>
            <a:pPr marL="0" lvl="1" indent="0" defTabSz="457200">
              <a:buNone/>
            </a:pPr>
            <a:r>
              <a:rPr lang="it-IT" sz="1200" dirty="0">
                <a:latin typeface="Roboto Bold" panose="02000000000000000000" pitchFamily="2" charset="0"/>
                <a:ea typeface="Roboto Bold" panose="02000000000000000000" pitchFamily="2" charset="0"/>
              </a:rPr>
              <a:t>Monitoraggio costante</a:t>
            </a:r>
            <a:r>
              <a:rPr lang="it-IT" sz="1200" dirty="0"/>
              <a:t>: dopo il deployment per assicurare l’affidabilità e la correttezza del sistema: feedback utenti per falsi positivi e testing periodico per rilevare anche eventuali falsi negativi.</a:t>
            </a:r>
          </a:p>
          <a:p>
            <a:pPr marL="0" lvl="1"/>
            <a:r>
              <a:rPr lang="it-IT" sz="1200" dirty="0">
                <a:latin typeface="Roboto Bold" panose="02000000000000000000" pitchFamily="2" charset="0"/>
                <a:ea typeface="Roboto Bold" panose="02000000000000000000" pitchFamily="2" charset="0"/>
              </a:rPr>
              <a:t>Log e Analisi dei Risultati</a:t>
            </a:r>
            <a:r>
              <a:rPr lang="it-IT" sz="1200" dirty="0"/>
              <a:t>: valutazione falsi positivi/negativi. Rilevare eventuali problemi di training come </a:t>
            </a:r>
            <a:r>
              <a:rPr lang="it-IT" sz="1200" dirty="0" err="1"/>
              <a:t>bias</a:t>
            </a:r>
            <a:r>
              <a:rPr lang="it-IT" sz="1200" dirty="0"/>
              <a:t> (errore sistematico), </a:t>
            </a:r>
            <a:r>
              <a:rPr lang="it-IT" sz="1200" dirty="0" err="1"/>
              <a:t>overfitting</a:t>
            </a:r>
            <a:r>
              <a:rPr lang="it-IT" sz="1200" dirty="0"/>
              <a:t> e </a:t>
            </a:r>
            <a:r>
              <a:rPr lang="it-IT" sz="1200" dirty="0" err="1"/>
              <a:t>underfitting</a:t>
            </a:r>
            <a:r>
              <a:rPr lang="it-IT" sz="1200" dirty="0"/>
              <a:t> attraverso l’analisi continua delle performance.</a:t>
            </a:r>
          </a:p>
        </p:txBody>
      </p:sp>
      <p:grpSp>
        <p:nvGrpSpPr>
          <p:cNvPr id="4" name="Group 3">
            <a:extLst>
              <a:ext uri="{FF2B5EF4-FFF2-40B4-BE49-F238E27FC236}">
                <a16:creationId xmlns:a16="http://schemas.microsoft.com/office/drawing/2014/main" id="{7B9A6D35-373B-1E5A-61DA-907A3FC258C3}"/>
              </a:ext>
            </a:extLst>
          </p:cNvPr>
          <p:cNvGrpSpPr/>
          <p:nvPr/>
        </p:nvGrpSpPr>
        <p:grpSpPr>
          <a:xfrm>
            <a:off x="292278" y="2559042"/>
            <a:ext cx="1433721" cy="774498"/>
            <a:chOff x="300904" y="2567668"/>
            <a:chExt cx="1433721" cy="774498"/>
          </a:xfrm>
        </p:grpSpPr>
        <p:pic>
          <p:nvPicPr>
            <p:cNvPr id="24" name="Elemento grafico 23" descr="Professoressa con riempimento a tinta unita">
              <a:extLst>
                <a:ext uri="{FF2B5EF4-FFF2-40B4-BE49-F238E27FC236}">
                  <a16:creationId xmlns:a16="http://schemas.microsoft.com/office/drawing/2014/main" id="{DB891AF6-805E-BCCC-E068-A386D9BCE29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19764" y="2567668"/>
              <a:ext cx="396000" cy="396000"/>
            </a:xfrm>
            <a:prstGeom prst="rect">
              <a:avLst/>
            </a:prstGeom>
          </p:spPr>
        </p:pic>
        <p:sp>
          <p:nvSpPr>
            <p:cNvPr id="16" name="CasellaDiTesto 15">
              <a:extLst>
                <a:ext uri="{FF2B5EF4-FFF2-40B4-BE49-F238E27FC236}">
                  <a16:creationId xmlns:a16="http://schemas.microsoft.com/office/drawing/2014/main" id="{239B026D-B74C-98D9-7575-D31EBB5E9CE2}"/>
                </a:ext>
              </a:extLst>
            </p:cNvPr>
            <p:cNvSpPr txBox="1"/>
            <p:nvPr/>
          </p:nvSpPr>
          <p:spPr>
            <a:xfrm>
              <a:off x="300904" y="2942056"/>
              <a:ext cx="1433721" cy="400110"/>
            </a:xfrm>
            <a:prstGeom prst="rect">
              <a:avLst/>
            </a:prstGeom>
            <a:noFill/>
          </p:spPr>
          <p:txBody>
            <a:bodyPr wrap="square" anchor="ctr" anchorCtr="0">
              <a:spAutoFit/>
            </a:bodyPr>
            <a:lstStyle>
              <a:defPPr>
                <a:defRPr lang="en-US"/>
              </a:defPPr>
              <a:lvl1pPr algn="ctr">
                <a:defRPr sz="1000" cap="all">
                  <a:latin typeface="Roboto Black" panose="02000000000000000000" pitchFamily="2" charset="0"/>
                  <a:ea typeface="Roboto Black" panose="02000000000000000000" pitchFamily="2" charset="0"/>
                </a:defRPr>
              </a:lvl1pPr>
            </a:lstStyle>
            <a:p>
              <a:r>
                <a:rPr lang="it-IT" dirty="0"/>
                <a:t>RETRAINING PERIODICO</a:t>
              </a:r>
            </a:p>
          </p:txBody>
        </p:sp>
      </p:grpSp>
      <p:pic>
        <p:nvPicPr>
          <p:cNvPr id="17" name="Immagine 16">
            <a:extLst>
              <a:ext uri="{FF2B5EF4-FFF2-40B4-BE49-F238E27FC236}">
                <a16:creationId xmlns:a16="http://schemas.microsoft.com/office/drawing/2014/main" id="{4D030D8E-24A2-0475-1C67-14EA2563D374}"/>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20000"/>
                    </a14:imgEffect>
                  </a14:imgLayer>
                </a14:imgProps>
              </a:ext>
            </a:extLst>
          </a:blip>
          <a:stretch>
            <a:fillRect/>
          </a:stretch>
        </p:blipFill>
        <p:spPr>
          <a:xfrm>
            <a:off x="1594980" y="2760736"/>
            <a:ext cx="576000" cy="576000"/>
          </a:xfrm>
          <a:prstGeom prst="rect">
            <a:avLst/>
          </a:prstGeom>
        </p:spPr>
      </p:pic>
      <p:grpSp>
        <p:nvGrpSpPr>
          <p:cNvPr id="2" name="Group 1">
            <a:extLst>
              <a:ext uri="{FF2B5EF4-FFF2-40B4-BE49-F238E27FC236}">
                <a16:creationId xmlns:a16="http://schemas.microsoft.com/office/drawing/2014/main" id="{857B6A37-2F3E-D713-0358-9FD074F19B33}"/>
              </a:ext>
            </a:extLst>
          </p:cNvPr>
          <p:cNvGrpSpPr/>
          <p:nvPr/>
        </p:nvGrpSpPr>
        <p:grpSpPr>
          <a:xfrm>
            <a:off x="292278" y="3894566"/>
            <a:ext cx="1433721" cy="781460"/>
            <a:chOff x="283651" y="3911818"/>
            <a:chExt cx="1433721" cy="781460"/>
          </a:xfrm>
        </p:grpSpPr>
        <p:pic>
          <p:nvPicPr>
            <p:cNvPr id="18" name="Elemento grafico 17" descr="Appunti mischiati con riempimento a tinta unita">
              <a:extLst>
                <a:ext uri="{FF2B5EF4-FFF2-40B4-BE49-F238E27FC236}">
                  <a16:creationId xmlns:a16="http://schemas.microsoft.com/office/drawing/2014/main" id="{1667DE60-DE48-EF6F-77D4-E39DD388A3D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02511" y="3911818"/>
              <a:ext cx="396000" cy="396000"/>
            </a:xfrm>
            <a:prstGeom prst="rect">
              <a:avLst/>
            </a:prstGeom>
          </p:spPr>
        </p:pic>
        <p:sp>
          <p:nvSpPr>
            <p:cNvPr id="19" name="CasellaDiTesto 18">
              <a:extLst>
                <a:ext uri="{FF2B5EF4-FFF2-40B4-BE49-F238E27FC236}">
                  <a16:creationId xmlns:a16="http://schemas.microsoft.com/office/drawing/2014/main" id="{B00633EA-4844-E0DA-438F-4779B7C8519C}"/>
                </a:ext>
              </a:extLst>
            </p:cNvPr>
            <p:cNvSpPr txBox="1"/>
            <p:nvPr/>
          </p:nvSpPr>
          <p:spPr>
            <a:xfrm>
              <a:off x="283651" y="4293168"/>
              <a:ext cx="1433721" cy="400110"/>
            </a:xfrm>
            <a:prstGeom prst="rect">
              <a:avLst/>
            </a:prstGeom>
            <a:noFill/>
          </p:spPr>
          <p:txBody>
            <a:bodyPr wrap="square" anchor="ctr" anchorCtr="0">
              <a:spAutoFit/>
            </a:bodyPr>
            <a:lstStyle>
              <a:defPPr>
                <a:defRPr lang="en-US"/>
              </a:defPPr>
              <a:lvl1pPr algn="ctr">
                <a:defRPr sz="1000" cap="all">
                  <a:latin typeface="Roboto Black" panose="02000000000000000000" pitchFamily="2" charset="0"/>
                  <a:ea typeface="Roboto Black" panose="02000000000000000000" pitchFamily="2" charset="0"/>
                </a:defRPr>
              </a:lvl1pPr>
            </a:lstStyle>
            <a:p>
              <a:r>
                <a:rPr lang="it-IT" dirty="0"/>
                <a:t>VERIFICA COMPLIANCE</a:t>
              </a:r>
            </a:p>
          </p:txBody>
        </p:sp>
      </p:grpSp>
      <p:pic>
        <p:nvPicPr>
          <p:cNvPr id="20" name="Immagine 19">
            <a:extLst>
              <a:ext uri="{FF2B5EF4-FFF2-40B4-BE49-F238E27FC236}">
                <a16:creationId xmlns:a16="http://schemas.microsoft.com/office/drawing/2014/main" id="{C88FF09B-FAE3-2E90-1C29-70CAAEA3DA1D}"/>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20000"/>
                    </a14:imgEffect>
                  </a14:imgLayer>
                </a14:imgProps>
              </a:ext>
            </a:extLst>
          </a:blip>
          <a:stretch>
            <a:fillRect/>
          </a:stretch>
        </p:blipFill>
        <p:spPr>
          <a:xfrm>
            <a:off x="1594980" y="4081117"/>
            <a:ext cx="576000" cy="576000"/>
          </a:xfrm>
          <a:prstGeom prst="rect">
            <a:avLst/>
          </a:prstGeom>
        </p:spPr>
      </p:pic>
    </p:spTree>
    <p:extLst>
      <p:ext uri="{BB962C8B-B14F-4D97-AF65-F5344CB8AC3E}">
        <p14:creationId xmlns:p14="http://schemas.microsoft.com/office/powerpoint/2010/main" val="8165979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AE3ABA-21DF-9C6E-7D64-90C2A63A8987}"/>
            </a:ext>
          </a:extLst>
        </p:cNvPr>
        <p:cNvGrpSpPr/>
        <p:nvPr/>
      </p:nvGrpSpPr>
      <p:grpSpPr>
        <a:xfrm>
          <a:off x="0" y="0"/>
          <a:ext cx="0" cy="0"/>
          <a:chOff x="0" y="0"/>
          <a:chExt cx="0" cy="0"/>
        </a:xfrm>
      </p:grpSpPr>
      <p:pic>
        <p:nvPicPr>
          <p:cNvPr id="44" name="Elemento grafico 43" descr="Poliziotta con riempimento a tinta unita">
            <a:extLst>
              <a:ext uri="{FF2B5EF4-FFF2-40B4-BE49-F238E27FC236}">
                <a16:creationId xmlns:a16="http://schemas.microsoft.com/office/drawing/2014/main" id="{102E5B3E-B507-692F-86E0-34E51822C97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7119" y="3799362"/>
            <a:ext cx="396000" cy="396000"/>
          </a:xfrm>
          <a:prstGeom prst="rect">
            <a:avLst/>
          </a:prstGeom>
        </p:spPr>
      </p:pic>
      <p:pic>
        <p:nvPicPr>
          <p:cNvPr id="38" name="Elemento grafico 37" descr="Lavoratore edile con riempimento a tinta unita">
            <a:extLst>
              <a:ext uri="{FF2B5EF4-FFF2-40B4-BE49-F238E27FC236}">
                <a16:creationId xmlns:a16="http://schemas.microsoft.com/office/drawing/2014/main" id="{3CA53E0B-90F1-557D-7D38-4F88D69A074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7119" y="2583657"/>
            <a:ext cx="396000" cy="396000"/>
          </a:xfrm>
          <a:prstGeom prst="rect">
            <a:avLst/>
          </a:prstGeom>
        </p:spPr>
      </p:pic>
      <p:grpSp>
        <p:nvGrpSpPr>
          <p:cNvPr id="36" name="Gruppo 35">
            <a:extLst>
              <a:ext uri="{FF2B5EF4-FFF2-40B4-BE49-F238E27FC236}">
                <a16:creationId xmlns:a16="http://schemas.microsoft.com/office/drawing/2014/main" id="{2E6680DA-D9EE-4717-DE80-6793FF1B87F1}"/>
              </a:ext>
            </a:extLst>
          </p:cNvPr>
          <p:cNvGrpSpPr/>
          <p:nvPr/>
        </p:nvGrpSpPr>
        <p:grpSpPr>
          <a:xfrm>
            <a:off x="768008" y="1154173"/>
            <a:ext cx="432000" cy="624767"/>
            <a:chOff x="5123765" y="3136315"/>
            <a:chExt cx="432000" cy="624767"/>
          </a:xfrm>
        </p:grpSpPr>
        <p:pic>
          <p:nvPicPr>
            <p:cNvPr id="33" name="Elemento grafico 32" descr="Blocca con riempimento a tinta unita">
              <a:extLst>
                <a:ext uri="{FF2B5EF4-FFF2-40B4-BE49-F238E27FC236}">
                  <a16:creationId xmlns:a16="http://schemas.microsoft.com/office/drawing/2014/main" id="{B29F2DFE-B2BE-9FE6-B2AD-60391D750B6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41478" y="3136315"/>
              <a:ext cx="396000" cy="396000"/>
            </a:xfrm>
            <a:prstGeom prst="rect">
              <a:avLst/>
            </a:prstGeom>
          </p:spPr>
        </p:pic>
        <p:pic>
          <p:nvPicPr>
            <p:cNvPr id="35" name="Elemento grafico 34" descr="Freccia linea: diritta con riempimento a tinta unita">
              <a:extLst>
                <a:ext uri="{FF2B5EF4-FFF2-40B4-BE49-F238E27FC236}">
                  <a16:creationId xmlns:a16="http://schemas.microsoft.com/office/drawing/2014/main" id="{BD61A617-A864-457C-1491-016C4DDEE37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0800000">
              <a:off x="5123765" y="3329082"/>
              <a:ext cx="432000" cy="432000"/>
            </a:xfrm>
            <a:prstGeom prst="rect">
              <a:avLst/>
            </a:prstGeom>
          </p:spPr>
        </p:pic>
      </p:grpSp>
      <p:pic>
        <p:nvPicPr>
          <p:cNvPr id="11" name="Picture 10" descr="A group of men wearing safety vests and gloves in a factory&#10;&#10;Description automatically generated">
            <a:extLst>
              <a:ext uri="{FF2B5EF4-FFF2-40B4-BE49-F238E27FC236}">
                <a16:creationId xmlns:a16="http://schemas.microsoft.com/office/drawing/2014/main" id="{82FB02C7-746A-E552-CF3F-0FCF137BD25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89767" y="2254914"/>
            <a:ext cx="1156200" cy="1156200"/>
          </a:xfrm>
          <a:prstGeom prst="rect">
            <a:avLst/>
          </a:prstGeom>
          <a:ln>
            <a:noFill/>
          </a:ln>
          <a:effectLst>
            <a:outerShdw blurRad="50800" dist="38100" dir="2700000" algn="tl" rotWithShape="0">
              <a:prstClr val="black">
                <a:alpha val="40000"/>
              </a:prstClr>
            </a:outerShdw>
          </a:effectLst>
        </p:spPr>
      </p:pic>
      <p:sp>
        <p:nvSpPr>
          <p:cNvPr id="22" name="TextBox 26">
            <a:extLst>
              <a:ext uri="{FF2B5EF4-FFF2-40B4-BE49-F238E27FC236}">
                <a16:creationId xmlns:a16="http://schemas.microsoft.com/office/drawing/2014/main" id="{E92DFDAC-628B-603E-46DB-DFA835CD72F8}"/>
              </a:ext>
            </a:extLst>
          </p:cNvPr>
          <p:cNvSpPr txBox="1"/>
          <p:nvPr/>
        </p:nvSpPr>
        <p:spPr>
          <a:xfrm>
            <a:off x="2211518" y="2608166"/>
            <a:ext cx="5283479" cy="461665"/>
          </a:xfrm>
          <a:prstGeom prst="rect">
            <a:avLst/>
          </a:prstGeom>
          <a:noFill/>
        </p:spPr>
        <p:txBody>
          <a:bodyPr wrap="square">
            <a:spAutoFit/>
          </a:bodyPr>
          <a:lstStyle>
            <a:defPPr>
              <a:defRPr lang="en-US"/>
            </a:defPPr>
            <a:lvl2pPr marL="0" lvl="1" indent="0">
              <a:buNone/>
              <a:defRPr sz="1200">
                <a:latin typeface="Roboto Bold" panose="02000000000000000000" pitchFamily="2" charset="0"/>
                <a:ea typeface="Roboto Bold" panose="02000000000000000000" pitchFamily="2" charset="0"/>
              </a:defRPr>
            </a:lvl2pPr>
          </a:lstStyle>
          <a:p>
            <a:pPr lvl="1"/>
            <a:r>
              <a:rPr lang="it-IT" dirty="0"/>
              <a:t>Anonimizzazione e storage cifrato:</a:t>
            </a:r>
            <a:r>
              <a:rPr lang="it-IT" dirty="0">
                <a:latin typeface="Roboto" panose="02000000000000000000" pitchFamily="2" charset="0"/>
                <a:ea typeface="Roboto" panose="02000000000000000000" pitchFamily="2" charset="0"/>
              </a:rPr>
              <a:t> per impedire il riconoscimento di volti e altre informazioni sensibili. </a:t>
            </a:r>
            <a:r>
              <a:rPr lang="it-IT" dirty="0" err="1">
                <a:latin typeface="Roboto" panose="02000000000000000000" pitchFamily="2" charset="0"/>
                <a:ea typeface="Roboto" panose="02000000000000000000" pitchFamily="2" charset="0"/>
              </a:rPr>
              <a:t>Retention</a:t>
            </a:r>
            <a:r>
              <a:rPr lang="it-IT" dirty="0">
                <a:latin typeface="Roboto" panose="02000000000000000000" pitchFamily="2" charset="0"/>
                <a:ea typeface="Roboto" panose="02000000000000000000" pitchFamily="2" charset="0"/>
              </a:rPr>
              <a:t> immagini per un periodo limitato</a:t>
            </a:r>
          </a:p>
        </p:txBody>
      </p:sp>
      <p:sp>
        <p:nvSpPr>
          <p:cNvPr id="23" name="TextBox 29">
            <a:extLst>
              <a:ext uri="{FF2B5EF4-FFF2-40B4-BE49-F238E27FC236}">
                <a16:creationId xmlns:a16="http://schemas.microsoft.com/office/drawing/2014/main" id="{E1DD4588-54A1-0532-4777-3CD9CA440729}"/>
              </a:ext>
            </a:extLst>
          </p:cNvPr>
          <p:cNvSpPr txBox="1"/>
          <p:nvPr/>
        </p:nvSpPr>
        <p:spPr>
          <a:xfrm>
            <a:off x="2211518" y="3883445"/>
            <a:ext cx="5283479" cy="461665"/>
          </a:xfrm>
          <a:prstGeom prst="rect">
            <a:avLst/>
          </a:prstGeom>
          <a:noFill/>
        </p:spPr>
        <p:txBody>
          <a:bodyPr wrap="square">
            <a:spAutoFit/>
          </a:bodyPr>
          <a:lstStyle>
            <a:defPPr>
              <a:defRPr lang="en-US"/>
            </a:defPPr>
            <a:lvl2pPr marL="0" lvl="1" indent="0">
              <a:buNone/>
              <a:defRPr sz="1200">
                <a:latin typeface="Roboto Bold" panose="02000000000000000000" pitchFamily="2" charset="0"/>
                <a:ea typeface="Roboto Bold" panose="02000000000000000000" pitchFamily="2" charset="0"/>
              </a:defRPr>
            </a:lvl2pPr>
          </a:lstStyle>
          <a:p>
            <a:pPr lvl="1"/>
            <a:r>
              <a:rPr lang="it-IT" dirty="0"/>
              <a:t>Monitoraggio delle autorizzazioni: </a:t>
            </a:r>
            <a:r>
              <a:rPr lang="it-IT" dirty="0">
                <a:latin typeface="Roboto" panose="02000000000000000000" pitchFamily="2" charset="0"/>
                <a:ea typeface="Roboto" panose="02000000000000000000" pitchFamily="2" charset="0"/>
              </a:rPr>
              <a:t>l’accesso alle API è protetto da un sistema di autenticazione degli utenti.</a:t>
            </a:r>
          </a:p>
        </p:txBody>
      </p:sp>
      <p:sp>
        <p:nvSpPr>
          <p:cNvPr id="24" name="CasellaDiTesto 23">
            <a:extLst>
              <a:ext uri="{FF2B5EF4-FFF2-40B4-BE49-F238E27FC236}">
                <a16:creationId xmlns:a16="http://schemas.microsoft.com/office/drawing/2014/main" id="{D47D1914-BD85-D543-DDB6-331A4BD67BD3}"/>
              </a:ext>
            </a:extLst>
          </p:cNvPr>
          <p:cNvSpPr txBox="1"/>
          <p:nvPr/>
        </p:nvSpPr>
        <p:spPr>
          <a:xfrm>
            <a:off x="249147" y="1603488"/>
            <a:ext cx="1433721" cy="400110"/>
          </a:xfrm>
          <a:prstGeom prst="rect">
            <a:avLst/>
          </a:prstGeom>
          <a:noFill/>
        </p:spPr>
        <p:txBody>
          <a:bodyPr wrap="square" anchor="ctr" anchorCtr="0">
            <a:spAutoFit/>
          </a:bodyPr>
          <a:lstStyle>
            <a:defPPr>
              <a:defRPr lang="en-US"/>
            </a:defPPr>
            <a:lvl1pPr algn="ctr">
              <a:defRPr sz="1000" cap="all">
                <a:latin typeface="Roboto Black" panose="02000000000000000000" pitchFamily="2" charset="0"/>
                <a:ea typeface="Roboto Black" panose="02000000000000000000" pitchFamily="2" charset="0"/>
              </a:defRPr>
            </a:lvl1pPr>
          </a:lstStyle>
          <a:p>
            <a:r>
              <a:rPr lang="it-IT" dirty="0"/>
              <a:t>COMUNICAZIONE SICURA</a:t>
            </a:r>
          </a:p>
        </p:txBody>
      </p:sp>
      <p:pic>
        <p:nvPicPr>
          <p:cNvPr id="25" name="Immagine 24">
            <a:extLst>
              <a:ext uri="{FF2B5EF4-FFF2-40B4-BE49-F238E27FC236}">
                <a16:creationId xmlns:a16="http://schemas.microsoft.com/office/drawing/2014/main" id="{3285B081-EE09-1D89-441E-323D8802B00B}"/>
              </a:ext>
            </a:extLst>
          </p:cNvPr>
          <p:cNvPicPr>
            <a:picLocks noChangeAspect="1"/>
          </p:cNvPicPr>
          <p:nvPr/>
        </p:nvPicPr>
        <p:blipFill>
          <a:blip r:embed="rId12">
            <a:duotone>
              <a:schemeClr val="accent2">
                <a:shade val="45000"/>
                <a:satMod val="135000"/>
              </a:schemeClr>
              <a:prstClr val="white"/>
            </a:duotone>
            <a:extLst>
              <a:ext uri="{BEBA8EAE-BF5A-486C-A8C5-ECC9F3942E4B}">
                <a14:imgProps xmlns:a14="http://schemas.microsoft.com/office/drawing/2010/main">
                  <a14:imgLayer r:embed="rId13">
                    <a14:imgEffect>
                      <a14:brightnessContrast bright="-20000"/>
                    </a14:imgEffect>
                  </a14:imgLayer>
                </a14:imgProps>
              </a:ext>
            </a:extLst>
          </a:blip>
          <a:stretch>
            <a:fillRect/>
          </a:stretch>
        </p:blipFill>
        <p:spPr>
          <a:xfrm>
            <a:off x="1577728" y="1145247"/>
            <a:ext cx="576000" cy="576000"/>
          </a:xfrm>
          <a:prstGeom prst="rect">
            <a:avLst/>
          </a:prstGeom>
        </p:spPr>
      </p:pic>
      <p:sp>
        <p:nvSpPr>
          <p:cNvPr id="26" name="TextBox 5">
            <a:extLst>
              <a:ext uri="{FF2B5EF4-FFF2-40B4-BE49-F238E27FC236}">
                <a16:creationId xmlns:a16="http://schemas.microsoft.com/office/drawing/2014/main" id="{9CD3EED1-303A-7F86-9319-07D4078C6190}"/>
              </a:ext>
            </a:extLst>
          </p:cNvPr>
          <p:cNvSpPr txBox="1"/>
          <p:nvPr/>
        </p:nvSpPr>
        <p:spPr>
          <a:xfrm>
            <a:off x="2211518" y="1202414"/>
            <a:ext cx="5283479" cy="461665"/>
          </a:xfrm>
          <a:prstGeom prst="rect">
            <a:avLst/>
          </a:prstGeom>
          <a:noFill/>
        </p:spPr>
        <p:txBody>
          <a:bodyPr wrap="square">
            <a:spAutoFit/>
          </a:bodyPr>
          <a:lstStyle/>
          <a:p>
            <a:pPr marL="0" lvl="1" indent="0" defTabSz="457200">
              <a:buNone/>
            </a:pPr>
            <a:r>
              <a:rPr lang="it-IT" sz="1200" dirty="0">
                <a:latin typeface="Roboto Bold" panose="02000000000000000000" pitchFamily="2" charset="0"/>
                <a:ea typeface="Roboto Bold" panose="02000000000000000000" pitchFamily="2" charset="0"/>
              </a:rPr>
              <a:t>Protocollo di comunicazione sicuro</a:t>
            </a:r>
            <a:r>
              <a:rPr lang="it-IT" sz="1200" dirty="0"/>
              <a:t>: telecamere IP isolate con VLAN e protocollo HTTPS con SSL Pinning fra i dispositivi di rete</a:t>
            </a:r>
          </a:p>
        </p:txBody>
      </p:sp>
      <p:sp>
        <p:nvSpPr>
          <p:cNvPr id="27" name="CasellaDiTesto 26">
            <a:extLst>
              <a:ext uri="{FF2B5EF4-FFF2-40B4-BE49-F238E27FC236}">
                <a16:creationId xmlns:a16="http://schemas.microsoft.com/office/drawing/2014/main" id="{171FD966-E6E1-BFCE-4907-88CD2D29E060}"/>
              </a:ext>
            </a:extLst>
          </p:cNvPr>
          <p:cNvSpPr txBox="1"/>
          <p:nvPr/>
        </p:nvSpPr>
        <p:spPr>
          <a:xfrm>
            <a:off x="249148" y="2995233"/>
            <a:ext cx="1433721" cy="246221"/>
          </a:xfrm>
          <a:prstGeom prst="rect">
            <a:avLst/>
          </a:prstGeom>
          <a:noFill/>
        </p:spPr>
        <p:txBody>
          <a:bodyPr wrap="square" anchor="ctr" anchorCtr="0">
            <a:spAutoFit/>
          </a:bodyPr>
          <a:lstStyle>
            <a:defPPr>
              <a:defRPr lang="en-US"/>
            </a:defPPr>
            <a:lvl1pPr algn="ctr">
              <a:defRPr sz="1000" cap="all">
                <a:latin typeface="Roboto Black" panose="02000000000000000000" pitchFamily="2" charset="0"/>
                <a:ea typeface="Roboto Black" panose="02000000000000000000" pitchFamily="2" charset="0"/>
              </a:defRPr>
            </a:lvl1pPr>
          </a:lstStyle>
          <a:p>
            <a:r>
              <a:rPr lang="it-IT" dirty="0"/>
              <a:t>Privacy</a:t>
            </a:r>
          </a:p>
        </p:txBody>
      </p:sp>
      <p:pic>
        <p:nvPicPr>
          <p:cNvPr id="28" name="Immagine 27">
            <a:extLst>
              <a:ext uri="{FF2B5EF4-FFF2-40B4-BE49-F238E27FC236}">
                <a16:creationId xmlns:a16="http://schemas.microsoft.com/office/drawing/2014/main" id="{8CDC15E2-1A4E-C52D-FD10-463C079EC205}"/>
              </a:ext>
            </a:extLst>
          </p:cNvPr>
          <p:cNvPicPr>
            <a:picLocks noChangeAspect="1"/>
          </p:cNvPicPr>
          <p:nvPr/>
        </p:nvPicPr>
        <p:blipFill>
          <a:blip r:embed="rId12">
            <a:duotone>
              <a:schemeClr val="accent2">
                <a:shade val="45000"/>
                <a:satMod val="135000"/>
              </a:schemeClr>
              <a:prstClr val="white"/>
            </a:duotone>
            <a:extLst>
              <a:ext uri="{BEBA8EAE-BF5A-486C-A8C5-ECC9F3942E4B}">
                <a14:imgProps xmlns:a14="http://schemas.microsoft.com/office/drawing/2010/main">
                  <a14:imgLayer r:embed="rId13">
                    <a14:imgEffect>
                      <a14:brightnessContrast bright="-20000"/>
                    </a14:imgEffect>
                  </a14:imgLayer>
                </a14:imgProps>
              </a:ext>
            </a:extLst>
          </a:blip>
          <a:stretch>
            <a:fillRect/>
          </a:stretch>
        </p:blipFill>
        <p:spPr>
          <a:xfrm>
            <a:off x="1577728" y="2562086"/>
            <a:ext cx="576000" cy="576000"/>
          </a:xfrm>
          <a:prstGeom prst="rect">
            <a:avLst/>
          </a:prstGeom>
        </p:spPr>
      </p:pic>
      <p:sp>
        <p:nvSpPr>
          <p:cNvPr id="30" name="CasellaDiTesto 29">
            <a:extLst>
              <a:ext uri="{FF2B5EF4-FFF2-40B4-BE49-F238E27FC236}">
                <a16:creationId xmlns:a16="http://schemas.microsoft.com/office/drawing/2014/main" id="{864B3A06-5B89-9650-6D82-B1075571070B}"/>
              </a:ext>
            </a:extLst>
          </p:cNvPr>
          <p:cNvSpPr txBox="1"/>
          <p:nvPr/>
        </p:nvSpPr>
        <p:spPr>
          <a:xfrm>
            <a:off x="249148" y="4188037"/>
            <a:ext cx="1433721" cy="400110"/>
          </a:xfrm>
          <a:prstGeom prst="rect">
            <a:avLst/>
          </a:prstGeom>
          <a:noFill/>
        </p:spPr>
        <p:txBody>
          <a:bodyPr wrap="square" anchor="ctr" anchorCtr="0">
            <a:spAutoFit/>
          </a:bodyPr>
          <a:lstStyle>
            <a:defPPr>
              <a:defRPr lang="en-US"/>
            </a:defPPr>
            <a:lvl1pPr algn="ctr">
              <a:defRPr sz="1000" cap="all">
                <a:latin typeface="Roboto Black" panose="02000000000000000000" pitchFamily="2" charset="0"/>
                <a:ea typeface="Roboto Black" panose="02000000000000000000" pitchFamily="2" charset="0"/>
              </a:defRPr>
            </a:lvl1pPr>
          </a:lstStyle>
          <a:p>
            <a:r>
              <a:rPr lang="it-IT" dirty="0"/>
              <a:t>VERIFICA AUTORIZZAZIONI</a:t>
            </a:r>
          </a:p>
        </p:txBody>
      </p:sp>
      <p:pic>
        <p:nvPicPr>
          <p:cNvPr id="31" name="Immagine 30">
            <a:extLst>
              <a:ext uri="{FF2B5EF4-FFF2-40B4-BE49-F238E27FC236}">
                <a16:creationId xmlns:a16="http://schemas.microsoft.com/office/drawing/2014/main" id="{27F7BBD8-8B84-60EA-764C-9EF0FF40E30E}"/>
              </a:ext>
            </a:extLst>
          </p:cNvPr>
          <p:cNvPicPr>
            <a:picLocks noChangeAspect="1"/>
          </p:cNvPicPr>
          <p:nvPr/>
        </p:nvPicPr>
        <p:blipFill>
          <a:blip r:embed="rId12">
            <a:duotone>
              <a:schemeClr val="accent2">
                <a:shade val="45000"/>
                <a:satMod val="135000"/>
              </a:schemeClr>
              <a:prstClr val="white"/>
            </a:duotone>
            <a:extLst>
              <a:ext uri="{BEBA8EAE-BF5A-486C-A8C5-ECC9F3942E4B}">
                <a14:imgProps xmlns:a14="http://schemas.microsoft.com/office/drawing/2010/main">
                  <a14:imgLayer r:embed="rId13">
                    <a14:imgEffect>
                      <a14:brightnessContrast bright="-20000"/>
                    </a14:imgEffect>
                  </a14:imgLayer>
                </a14:imgProps>
              </a:ext>
            </a:extLst>
          </a:blip>
          <a:stretch>
            <a:fillRect/>
          </a:stretch>
        </p:blipFill>
        <p:spPr>
          <a:xfrm>
            <a:off x="1577728" y="3785701"/>
            <a:ext cx="576000" cy="576000"/>
          </a:xfrm>
          <a:prstGeom prst="rect">
            <a:avLst/>
          </a:prstGeom>
        </p:spPr>
      </p:pic>
      <p:pic>
        <p:nvPicPr>
          <p:cNvPr id="42" name="Elemento grafico 41" descr="Database con riempimento a tinta unita">
            <a:extLst>
              <a:ext uri="{FF2B5EF4-FFF2-40B4-BE49-F238E27FC236}">
                <a16:creationId xmlns:a16="http://schemas.microsoft.com/office/drawing/2014/main" id="{FBF63F60-6014-0E75-E662-B3338B41370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13119" y="2596112"/>
            <a:ext cx="252000" cy="252000"/>
          </a:xfrm>
          <a:prstGeom prst="rect">
            <a:avLst/>
          </a:prstGeom>
        </p:spPr>
      </p:pic>
      <p:sp>
        <p:nvSpPr>
          <p:cNvPr id="8" name="Segnaposto testo 7">
            <a:extLst>
              <a:ext uri="{FF2B5EF4-FFF2-40B4-BE49-F238E27FC236}">
                <a16:creationId xmlns:a16="http://schemas.microsoft.com/office/drawing/2014/main" id="{C8A0FBB2-B93E-B726-BB8A-AA345B9CE843}"/>
              </a:ext>
            </a:extLst>
          </p:cNvPr>
          <p:cNvSpPr>
            <a:spLocks noGrp="1"/>
          </p:cNvSpPr>
          <p:nvPr>
            <p:ph type="body" sz="quarter" idx="35"/>
          </p:nvPr>
        </p:nvSpPr>
        <p:spPr/>
        <p:txBody>
          <a:bodyPr/>
          <a:lstStyle/>
          <a:p>
            <a:pPr defTabSz="914378">
              <a:spcBef>
                <a:spcPts val="1000"/>
              </a:spcBef>
              <a:defRPr/>
            </a:pPr>
            <a:r>
              <a:rPr lang="it-IT" sz="2000">
                <a:solidFill>
                  <a:srgbClr val="FFFFFF"/>
                </a:solidFill>
              </a:rPr>
              <a:t>AI APPLICATA | </a:t>
            </a:r>
            <a:r>
              <a:rPr lang="it-IT" sz="2000" cap="none">
                <a:solidFill>
                  <a:srgbClr val="FFFFFF"/>
                </a:solidFill>
              </a:rPr>
              <a:t>Gestione Privacy </a:t>
            </a:r>
            <a:endParaRPr lang="it-IT" sz="2000" cap="none" spc="300">
              <a:solidFill>
                <a:srgbClr val="FFFFFF"/>
              </a:solidFill>
            </a:endParaRPr>
          </a:p>
        </p:txBody>
      </p:sp>
    </p:spTree>
    <p:extLst>
      <p:ext uri="{BB962C8B-B14F-4D97-AF65-F5344CB8AC3E}">
        <p14:creationId xmlns:p14="http://schemas.microsoft.com/office/powerpoint/2010/main" val="1375708373"/>
      </p:ext>
    </p:extLst>
  </p:cSld>
  <p:clrMapOvr>
    <a:masterClrMapping/>
  </p:clrMapOvr>
</p:sld>
</file>

<file path=ppt/theme/theme1.xml><?xml version="1.0" encoding="utf-8"?>
<a:theme xmlns:a="http://schemas.openxmlformats.org/drawingml/2006/main" name="COPERTINA">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OPERTINA">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ersonalizza struttura">
  <a:themeElements>
    <a:clrScheme name="Personalizzato 2">
      <a:dk1>
        <a:srgbClr val="808080"/>
      </a:dk1>
      <a:lt1>
        <a:srgbClr val="FFFFFF"/>
      </a:lt1>
      <a:dk2>
        <a:srgbClr val="F78C2A"/>
      </a:dk2>
      <a:lt2>
        <a:srgbClr val="F5F1EA"/>
      </a:lt2>
      <a:accent1>
        <a:srgbClr val="808080"/>
      </a:accent1>
      <a:accent2>
        <a:srgbClr val="F78C2A"/>
      </a:accent2>
      <a:accent3>
        <a:srgbClr val="808080"/>
      </a:accent3>
      <a:accent4>
        <a:srgbClr val="F4B183"/>
      </a:accent4>
      <a:accent5>
        <a:srgbClr val="16406E"/>
      </a:accent5>
      <a:accent6>
        <a:srgbClr val="F5F1EA"/>
      </a:accent6>
      <a:hlink>
        <a:srgbClr val="954F72"/>
      </a:hlink>
      <a:folHlink>
        <a:srgbClr val="C490AA"/>
      </a:folHlink>
    </a:clrScheme>
    <a:fontScheme name="Teleconsys_Roboto">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Personalizza struttura">
  <a:themeElements>
    <a:clrScheme name="Personalizzato 2">
      <a:dk1>
        <a:srgbClr val="808080"/>
      </a:dk1>
      <a:lt1>
        <a:srgbClr val="FFFFFF"/>
      </a:lt1>
      <a:dk2>
        <a:srgbClr val="F78C2A"/>
      </a:dk2>
      <a:lt2>
        <a:srgbClr val="F5F1EA"/>
      </a:lt2>
      <a:accent1>
        <a:srgbClr val="808080"/>
      </a:accent1>
      <a:accent2>
        <a:srgbClr val="F78C2A"/>
      </a:accent2>
      <a:accent3>
        <a:srgbClr val="808080"/>
      </a:accent3>
      <a:accent4>
        <a:srgbClr val="F4B183"/>
      </a:accent4>
      <a:accent5>
        <a:srgbClr val="16406E"/>
      </a:accent5>
      <a:accent6>
        <a:srgbClr val="F5F1EA"/>
      </a:accent6>
      <a:hlink>
        <a:srgbClr val="954F72"/>
      </a:hlink>
      <a:folHlink>
        <a:srgbClr val="C490AA"/>
      </a:folHlink>
    </a:clrScheme>
    <a:fontScheme name="Teleconsys_Roboto">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EPARATOR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SEPARATOR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Personalizza struttura">
  <a:themeElements>
    <a:clrScheme name="Personalizzato 2">
      <a:dk1>
        <a:srgbClr val="808080"/>
      </a:dk1>
      <a:lt1>
        <a:srgbClr val="FFFFFF"/>
      </a:lt1>
      <a:dk2>
        <a:srgbClr val="F78C2A"/>
      </a:dk2>
      <a:lt2>
        <a:srgbClr val="F5F1EA"/>
      </a:lt2>
      <a:accent1>
        <a:srgbClr val="808080"/>
      </a:accent1>
      <a:accent2>
        <a:srgbClr val="F78C2A"/>
      </a:accent2>
      <a:accent3>
        <a:srgbClr val="808080"/>
      </a:accent3>
      <a:accent4>
        <a:srgbClr val="F4B183"/>
      </a:accent4>
      <a:accent5>
        <a:srgbClr val="16406E"/>
      </a:accent5>
      <a:accent6>
        <a:srgbClr val="F5F1EA"/>
      </a:accent6>
      <a:hlink>
        <a:srgbClr val="954F72"/>
      </a:hlink>
      <a:folHlink>
        <a:srgbClr val="C490AA"/>
      </a:folHlink>
    </a:clrScheme>
    <a:fontScheme name="Teleconsys_Roboto">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a18acca-1f35-4b49-9475-8ffe03806109">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956EFF32602D844B08BCEBA4971DA4E" ma:contentTypeVersion="10" ma:contentTypeDescription="Create a new document." ma:contentTypeScope="" ma:versionID="11669ebc65a37107a28fae7c9e896e3f">
  <xsd:schema xmlns:xsd="http://www.w3.org/2001/XMLSchema" xmlns:xs="http://www.w3.org/2001/XMLSchema" xmlns:p="http://schemas.microsoft.com/office/2006/metadata/properties" xmlns:ns2="8a18acca-1f35-4b49-9475-8ffe03806109" targetNamespace="http://schemas.microsoft.com/office/2006/metadata/properties" ma:root="true" ma:fieldsID="c27a1940c4f0973512bd4cdefb4cf361" ns2:_="">
    <xsd:import namespace="8a18acca-1f35-4b49-9475-8ffe0380610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18acca-1f35-4b49-9475-8ffe0380610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1236525-b976-4609-a1d2-2c06a491e055"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72BE431-1B42-4BF7-8842-FEC22CD79CA6}">
  <ds:schemaRefs>
    <ds:schemaRef ds:uri="http://www.w3.org/XML/1998/namespace"/>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http://purl.org/dc/elements/1.1/"/>
    <ds:schemaRef ds:uri="8a18acca-1f35-4b49-9475-8ffe03806109"/>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D24ECEF2-1163-461A-9FBD-0FD9D4FA39B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a18acca-1f35-4b49-9475-8ffe0380610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CE7FBF9-3890-4F49-BA20-9CD1F4E7CD1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758</TotalTime>
  <Words>1436</Words>
  <Application>Microsoft Office PowerPoint</Application>
  <PresentationFormat>On-screen Show (16:9)</PresentationFormat>
  <Paragraphs>93</Paragraphs>
  <Slides>11</Slides>
  <Notes>5</Notes>
  <HiddenSlides>0</HiddenSlides>
  <MMClips>1</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11</vt:i4>
      </vt:variant>
    </vt:vector>
  </HeadingPairs>
  <TitlesOfParts>
    <vt:vector size="28" baseType="lpstr">
      <vt:lpstr>Roboto Bold</vt:lpstr>
      <vt:lpstr>Century Gothic</vt:lpstr>
      <vt:lpstr>Roboto Light</vt:lpstr>
      <vt:lpstr>Calibri</vt:lpstr>
      <vt:lpstr>Roboto </vt:lpstr>
      <vt:lpstr>Segoe Sans</vt:lpstr>
      <vt:lpstr>Roboto (Body)</vt:lpstr>
      <vt:lpstr>Roboto</vt:lpstr>
      <vt:lpstr>Roboto Black</vt:lpstr>
      <vt:lpstr>Arial</vt:lpstr>
      <vt:lpstr>COPERTINA</vt:lpstr>
      <vt:lpstr>1_COPERTINA</vt:lpstr>
      <vt:lpstr>Personalizza struttura</vt:lpstr>
      <vt:lpstr>2_Personalizza struttura</vt:lpstr>
      <vt:lpstr>SEPARATORE</vt:lpstr>
      <vt:lpstr>2_SEPARATORE</vt:lpstr>
      <vt:lpstr>1_Personalizza struttura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Maria Acri</dc:creator>
  <cp:lastModifiedBy>Daniele Di Noto</cp:lastModifiedBy>
  <cp:revision>3</cp:revision>
  <dcterms:created xsi:type="dcterms:W3CDTF">2021-11-16T15:49:17Z</dcterms:created>
  <dcterms:modified xsi:type="dcterms:W3CDTF">2025-07-16T11:40:07Z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0x0101004956EFF32602D844B08BCEBA4971DA4E</vt:lpwstr>
  </property>
  <property fmtid="{D5CDD505-2E9C-101B-9397-08002B2CF9AE}" pid="3" name="MediaServiceImageTags">
    <vt:lpwstr/>
  </property>
</Properties>
</file>