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7" r:id="rId5"/>
  </p:sldMasterIdLst>
  <p:notesMasterIdLst>
    <p:notesMasterId r:id="rId20"/>
  </p:notesMasterIdLst>
  <p:sldIdLst>
    <p:sldId id="256" r:id="rId6"/>
    <p:sldId id="1184" r:id="rId7"/>
    <p:sldId id="1181" r:id="rId8"/>
    <p:sldId id="260" r:id="rId9"/>
    <p:sldId id="2147483497" r:id="rId10"/>
    <p:sldId id="259" r:id="rId11"/>
    <p:sldId id="2147377886" r:id="rId12"/>
    <p:sldId id="2147377882" r:id="rId13"/>
    <p:sldId id="2147377887" r:id="rId14"/>
    <p:sldId id="2147377891" r:id="rId15"/>
    <p:sldId id="2147377888" r:id="rId16"/>
    <p:sldId id="2147377889" r:id="rId17"/>
    <p:sldId id="2147377884" r:id="rId18"/>
    <p:sldId id="214737788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AFA82E-906A-4364-98E6-4B627A7A71DF}" v="25" dt="2025-09-19T13:58:06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e Barile" userId="492f354a-7fca-42ad-98ea-1e393199af2f" providerId="ADAL" clId="{265E653F-88A0-40B0-A87E-F1EF3BC5A4E8}"/>
    <pc:docChg chg="undo custSel addSld delSld modSld">
      <pc:chgData name="Michele Barile" userId="492f354a-7fca-42ad-98ea-1e393199af2f" providerId="ADAL" clId="{265E653F-88A0-40B0-A87E-F1EF3BC5A4E8}" dt="2025-09-19T14:14:28.400" v="1487" actId="2696"/>
      <pc:docMkLst>
        <pc:docMk/>
      </pc:docMkLst>
      <pc:sldChg chg="addSp delSp modSp mod">
        <pc:chgData name="Michele Barile" userId="492f354a-7fca-42ad-98ea-1e393199af2f" providerId="ADAL" clId="{265E653F-88A0-40B0-A87E-F1EF3BC5A4E8}" dt="2025-09-19T14:09:54.220" v="1486" actId="20577"/>
        <pc:sldMkLst>
          <pc:docMk/>
          <pc:sldMk cId="3534053472" sldId="260"/>
        </pc:sldMkLst>
        <pc:spChg chg="mod">
          <ac:chgData name="Michele Barile" userId="492f354a-7fca-42ad-98ea-1e393199af2f" providerId="ADAL" clId="{265E653F-88A0-40B0-A87E-F1EF3BC5A4E8}" dt="2025-09-19T14:09:54.220" v="1486" actId="20577"/>
          <ac:spMkLst>
            <pc:docMk/>
            <pc:sldMk cId="3534053472" sldId="260"/>
            <ac:spMk id="4" creationId="{4F32D775-F7CC-02B8-50C3-339658267078}"/>
          </ac:spMkLst>
        </pc:spChg>
        <pc:spChg chg="del">
          <ac:chgData name="Michele Barile" userId="492f354a-7fca-42ad-98ea-1e393199af2f" providerId="ADAL" clId="{265E653F-88A0-40B0-A87E-F1EF3BC5A4E8}" dt="2025-09-19T13:02:21.555" v="1058" actId="478"/>
          <ac:spMkLst>
            <pc:docMk/>
            <pc:sldMk cId="3534053472" sldId="260"/>
            <ac:spMk id="10" creationId="{4859F092-88D1-7B51-09E7-B89BC6BE4700}"/>
          </ac:spMkLst>
        </pc:spChg>
        <pc:spChg chg="add del mod">
          <ac:chgData name="Michele Barile" userId="492f354a-7fca-42ad-98ea-1e393199af2f" providerId="ADAL" clId="{265E653F-88A0-40B0-A87E-F1EF3BC5A4E8}" dt="2025-09-19T13:38:37.859" v="1218" actId="21"/>
          <ac:spMkLst>
            <pc:docMk/>
            <pc:sldMk cId="3534053472" sldId="260"/>
            <ac:spMk id="11" creationId="{78BB4D39-FC37-BD87-C20D-F80D93839B84}"/>
          </ac:spMkLst>
        </pc:spChg>
      </pc:sldChg>
      <pc:sldChg chg="addSp delSp modSp add del mod">
        <pc:chgData name="Michele Barile" userId="492f354a-7fca-42ad-98ea-1e393199af2f" providerId="ADAL" clId="{265E653F-88A0-40B0-A87E-F1EF3BC5A4E8}" dt="2025-09-19T14:14:28.400" v="1487" actId="2696"/>
        <pc:sldMkLst>
          <pc:docMk/>
          <pc:sldMk cId="4209555859" sldId="471"/>
        </pc:sldMkLst>
        <pc:spChg chg="add mod">
          <ac:chgData name="Michele Barile" userId="492f354a-7fca-42ad-98ea-1e393199af2f" providerId="ADAL" clId="{265E653F-88A0-40B0-A87E-F1EF3BC5A4E8}" dt="2025-09-19T13:58:40.834" v="1433" actId="14100"/>
          <ac:spMkLst>
            <pc:docMk/>
            <pc:sldMk cId="4209555859" sldId="471"/>
            <ac:spMk id="4" creationId="{933CDA4D-C2C3-3334-E7E4-478AB714AB15}"/>
          </ac:spMkLst>
        </pc:spChg>
        <pc:spChg chg="add del mod">
          <ac:chgData name="Michele Barile" userId="492f354a-7fca-42ad-98ea-1e393199af2f" providerId="ADAL" clId="{265E653F-88A0-40B0-A87E-F1EF3BC5A4E8}" dt="2025-09-19T08:59:15.715" v="482" actId="21"/>
          <ac:spMkLst>
            <pc:docMk/>
            <pc:sldMk cId="4209555859" sldId="471"/>
            <ac:spMk id="4" creationId="{C6964EBE-AF29-9849-9797-7785ACF5DDDA}"/>
          </ac:spMkLst>
        </pc:spChg>
      </pc:sldChg>
      <pc:sldChg chg="modSp del mod">
        <pc:chgData name="Michele Barile" userId="492f354a-7fca-42ad-98ea-1e393199af2f" providerId="ADAL" clId="{265E653F-88A0-40B0-A87E-F1EF3BC5A4E8}" dt="2025-09-19T08:43:46.516" v="5" actId="2696"/>
        <pc:sldMkLst>
          <pc:docMk/>
          <pc:sldMk cId="670346268" sldId="2147377881"/>
        </pc:sldMkLst>
        <pc:spChg chg="mod">
          <ac:chgData name="Michele Barile" userId="492f354a-7fca-42ad-98ea-1e393199af2f" providerId="ADAL" clId="{265E653F-88A0-40B0-A87E-F1EF3BC5A4E8}" dt="2025-09-19T08:42:07.043" v="2" actId="1076"/>
          <ac:spMkLst>
            <pc:docMk/>
            <pc:sldMk cId="670346268" sldId="2147377881"/>
            <ac:spMk id="4" creationId="{8B467388-27B8-0666-5B91-AC4A5CDD6959}"/>
          </ac:spMkLst>
        </pc:spChg>
        <pc:spChg chg="mod">
          <ac:chgData name="Michele Barile" userId="492f354a-7fca-42ad-98ea-1e393199af2f" providerId="ADAL" clId="{265E653F-88A0-40B0-A87E-F1EF3BC5A4E8}" dt="2025-09-19T08:41:51.026" v="0" actId="207"/>
          <ac:spMkLst>
            <pc:docMk/>
            <pc:sldMk cId="670346268" sldId="2147377881"/>
            <ac:spMk id="61" creationId="{2672D8CB-B946-4243-8173-250E7C29B3BE}"/>
          </ac:spMkLst>
        </pc:spChg>
        <pc:picChg chg="mod">
          <ac:chgData name="Michele Barile" userId="492f354a-7fca-42ad-98ea-1e393199af2f" providerId="ADAL" clId="{265E653F-88A0-40B0-A87E-F1EF3BC5A4E8}" dt="2025-09-19T08:42:40.910" v="3" actId="1076"/>
          <ac:picMkLst>
            <pc:docMk/>
            <pc:sldMk cId="670346268" sldId="2147377881"/>
            <ac:picMk id="3" creationId="{31A07EB5-0B9F-B79D-589D-A7BBBAC3C249}"/>
          </ac:picMkLst>
        </pc:picChg>
      </pc:sldChg>
      <pc:sldChg chg="delSp modSp mod">
        <pc:chgData name="Michele Barile" userId="492f354a-7fca-42ad-98ea-1e393199af2f" providerId="ADAL" clId="{265E653F-88A0-40B0-A87E-F1EF3BC5A4E8}" dt="2025-09-19T08:48:54.694" v="270" actId="21"/>
        <pc:sldMkLst>
          <pc:docMk/>
          <pc:sldMk cId="3670158546" sldId="2147377882"/>
        </pc:sldMkLst>
        <pc:spChg chg="del">
          <ac:chgData name="Michele Barile" userId="492f354a-7fca-42ad-98ea-1e393199af2f" providerId="ADAL" clId="{265E653F-88A0-40B0-A87E-F1EF3BC5A4E8}" dt="2025-09-19T08:48:54.694" v="270" actId="21"/>
          <ac:spMkLst>
            <pc:docMk/>
            <pc:sldMk cId="3670158546" sldId="2147377882"/>
            <ac:spMk id="8" creationId="{78BB4D39-FC37-BD87-C20D-F80D93839B84}"/>
          </ac:spMkLst>
        </pc:spChg>
        <pc:spChg chg="mod">
          <ac:chgData name="Michele Barile" userId="492f354a-7fca-42ad-98ea-1e393199af2f" providerId="ADAL" clId="{265E653F-88A0-40B0-A87E-F1EF3BC5A4E8}" dt="2025-09-19T08:48:45.355" v="269" actId="20577"/>
          <ac:spMkLst>
            <pc:docMk/>
            <pc:sldMk cId="3670158546" sldId="2147377882"/>
            <ac:spMk id="38" creationId="{C05C50E2-1516-B83B-7B1A-55452C203222}"/>
          </ac:spMkLst>
        </pc:spChg>
      </pc:sldChg>
      <pc:sldChg chg="addSp delSp modSp mod">
        <pc:chgData name="Michele Barile" userId="492f354a-7fca-42ad-98ea-1e393199af2f" providerId="ADAL" clId="{265E653F-88A0-40B0-A87E-F1EF3BC5A4E8}" dt="2025-09-19T13:59:03.313" v="1435" actId="20577"/>
        <pc:sldMkLst>
          <pc:docMk/>
          <pc:sldMk cId="371785170" sldId="2147377884"/>
        </pc:sldMkLst>
        <pc:spChg chg="mod">
          <ac:chgData name="Michele Barile" userId="492f354a-7fca-42ad-98ea-1e393199af2f" providerId="ADAL" clId="{265E653F-88A0-40B0-A87E-F1EF3BC5A4E8}" dt="2025-09-19T09:07:39.857" v="516" actId="207"/>
          <ac:spMkLst>
            <pc:docMk/>
            <pc:sldMk cId="371785170" sldId="2147377884"/>
            <ac:spMk id="8" creationId="{3792E464-F82C-F778-9569-7893168EA80C}"/>
          </ac:spMkLst>
        </pc:spChg>
        <pc:spChg chg="add mod">
          <ac:chgData name="Michele Barile" userId="492f354a-7fca-42ad-98ea-1e393199af2f" providerId="ADAL" clId="{265E653F-88A0-40B0-A87E-F1EF3BC5A4E8}" dt="2025-09-19T13:59:03.313" v="1435" actId="20577"/>
          <ac:spMkLst>
            <pc:docMk/>
            <pc:sldMk cId="371785170" sldId="2147377884"/>
            <ac:spMk id="11" creationId="{985212E5-FB7F-0DEE-C6F0-27A032B26009}"/>
          </ac:spMkLst>
        </pc:spChg>
        <pc:spChg chg="del mod">
          <ac:chgData name="Michele Barile" userId="492f354a-7fca-42ad-98ea-1e393199af2f" providerId="ADAL" clId="{265E653F-88A0-40B0-A87E-F1EF3BC5A4E8}" dt="2025-09-19T09:07:25.691" v="512" actId="478"/>
          <ac:spMkLst>
            <pc:docMk/>
            <pc:sldMk cId="371785170" sldId="2147377884"/>
            <ac:spMk id="15" creationId="{1AE6F9C2-D52D-DADD-546E-F1B86B59BCF7}"/>
          </ac:spMkLst>
        </pc:spChg>
        <pc:picChg chg="mod">
          <ac:chgData name="Michele Barile" userId="492f354a-7fca-42ad-98ea-1e393199af2f" providerId="ADAL" clId="{265E653F-88A0-40B0-A87E-F1EF3BC5A4E8}" dt="2025-09-19T09:02:36.133" v="504" actId="1076"/>
          <ac:picMkLst>
            <pc:docMk/>
            <pc:sldMk cId="371785170" sldId="2147377884"/>
            <ac:picMk id="5" creationId="{8550AE23-ACE0-CE31-48CB-445B00444AF7}"/>
          </ac:picMkLst>
        </pc:picChg>
        <pc:picChg chg="del">
          <ac:chgData name="Michele Barile" userId="492f354a-7fca-42ad-98ea-1e393199af2f" providerId="ADAL" clId="{265E653F-88A0-40B0-A87E-F1EF3BC5A4E8}" dt="2025-09-19T09:01:10.271" v="498" actId="478"/>
          <ac:picMkLst>
            <pc:docMk/>
            <pc:sldMk cId="371785170" sldId="2147377884"/>
            <ac:picMk id="18" creationId="{D2C1FA3C-BB2F-B158-99E7-D5D7C5A26960}"/>
          </ac:picMkLst>
        </pc:picChg>
        <pc:picChg chg="add mod">
          <ac:chgData name="Michele Barile" userId="492f354a-7fca-42ad-98ea-1e393199af2f" providerId="ADAL" clId="{265E653F-88A0-40B0-A87E-F1EF3BC5A4E8}" dt="2025-09-19T09:10:16.063" v="525" actId="14100"/>
          <ac:picMkLst>
            <pc:docMk/>
            <pc:sldMk cId="371785170" sldId="2147377884"/>
            <ac:picMk id="1026" creationId="{319B7996-DD3A-AC31-7623-00A1536FE41D}"/>
          </ac:picMkLst>
        </pc:picChg>
      </pc:sldChg>
      <pc:sldChg chg="modSp mod">
        <pc:chgData name="Michele Barile" userId="492f354a-7fca-42ad-98ea-1e393199af2f" providerId="ADAL" clId="{265E653F-88A0-40B0-A87E-F1EF3BC5A4E8}" dt="2025-09-19T13:57:55.616" v="1420" actId="20577"/>
        <pc:sldMkLst>
          <pc:docMk/>
          <pc:sldMk cId="4200878395" sldId="2147377885"/>
        </pc:sldMkLst>
        <pc:spChg chg="mod">
          <ac:chgData name="Michele Barile" userId="492f354a-7fca-42ad-98ea-1e393199af2f" providerId="ADAL" clId="{265E653F-88A0-40B0-A87E-F1EF3BC5A4E8}" dt="2025-09-19T09:15:14.933" v="873" actId="20577"/>
          <ac:spMkLst>
            <pc:docMk/>
            <pc:sldMk cId="4200878395" sldId="2147377885"/>
            <ac:spMk id="31" creationId="{6C044826-B588-1831-7700-80EC8802D009}"/>
          </ac:spMkLst>
        </pc:spChg>
        <pc:spChg chg="mod">
          <ac:chgData name="Michele Barile" userId="492f354a-7fca-42ad-98ea-1e393199af2f" providerId="ADAL" clId="{265E653F-88A0-40B0-A87E-F1EF3BC5A4E8}" dt="2025-09-19T13:57:55.616" v="1420" actId="20577"/>
          <ac:spMkLst>
            <pc:docMk/>
            <pc:sldMk cId="4200878395" sldId="2147377885"/>
            <ac:spMk id="32" creationId="{0F9D5F0F-4FFC-C5BD-81E0-9AAB0A7476FD}"/>
          </ac:spMkLst>
        </pc:spChg>
      </pc:sldChg>
      <pc:sldChg chg="modSp mod">
        <pc:chgData name="Michele Barile" userId="492f354a-7fca-42ad-98ea-1e393199af2f" providerId="ADAL" clId="{265E653F-88A0-40B0-A87E-F1EF3BC5A4E8}" dt="2025-09-19T08:58:08.837" v="455" actId="1076"/>
        <pc:sldMkLst>
          <pc:docMk/>
          <pc:sldMk cId="2721097041" sldId="2147377887"/>
        </pc:sldMkLst>
        <pc:spChg chg="mod">
          <ac:chgData name="Michele Barile" userId="492f354a-7fca-42ad-98ea-1e393199af2f" providerId="ADAL" clId="{265E653F-88A0-40B0-A87E-F1EF3BC5A4E8}" dt="2025-09-19T08:58:08.837" v="455" actId="1076"/>
          <ac:spMkLst>
            <pc:docMk/>
            <pc:sldMk cId="2721097041" sldId="2147377887"/>
            <ac:spMk id="4" creationId="{0F026A8E-4082-24C8-57B1-AF9B0BAA722F}"/>
          </ac:spMkLst>
        </pc:spChg>
        <pc:spChg chg="mod">
          <ac:chgData name="Michele Barile" userId="492f354a-7fca-42ad-98ea-1e393199af2f" providerId="ADAL" clId="{265E653F-88A0-40B0-A87E-F1EF3BC5A4E8}" dt="2025-09-19T08:56:52.867" v="415" actId="20577"/>
          <ac:spMkLst>
            <pc:docMk/>
            <pc:sldMk cId="2721097041" sldId="2147377887"/>
            <ac:spMk id="7" creationId="{3BF31F59-E78D-7DD1-D741-B701B56DF441}"/>
          </ac:spMkLst>
        </pc:spChg>
        <pc:picChg chg="mod">
          <ac:chgData name="Michele Barile" userId="492f354a-7fca-42ad-98ea-1e393199af2f" providerId="ADAL" clId="{265E653F-88A0-40B0-A87E-F1EF3BC5A4E8}" dt="2025-09-19T08:52:38.771" v="351" actId="14100"/>
          <ac:picMkLst>
            <pc:docMk/>
            <pc:sldMk cId="2721097041" sldId="2147377887"/>
            <ac:picMk id="9" creationId="{28894485-333D-5401-7BEA-41F7BC26F1A5}"/>
          </ac:picMkLst>
        </pc:picChg>
      </pc:sldChg>
      <pc:sldChg chg="modSp mod">
        <pc:chgData name="Michele Barile" userId="492f354a-7fca-42ad-98ea-1e393199af2f" providerId="ADAL" clId="{265E653F-88A0-40B0-A87E-F1EF3BC5A4E8}" dt="2025-09-19T08:58:42.332" v="480" actId="20577"/>
        <pc:sldMkLst>
          <pc:docMk/>
          <pc:sldMk cId="3861992946" sldId="2147377889"/>
        </pc:sldMkLst>
        <pc:spChg chg="mod">
          <ac:chgData name="Michele Barile" userId="492f354a-7fca-42ad-98ea-1e393199af2f" providerId="ADAL" clId="{265E653F-88A0-40B0-A87E-F1EF3BC5A4E8}" dt="2025-09-19T08:58:42.332" v="480" actId="20577"/>
          <ac:spMkLst>
            <pc:docMk/>
            <pc:sldMk cId="3861992946" sldId="2147377889"/>
            <ac:spMk id="5" creationId="{590D1683-A6D8-4DB8-F377-D3CB33E235EA}"/>
          </ac:spMkLst>
        </pc:spChg>
      </pc:sldChg>
      <pc:sldChg chg="modSp mod">
        <pc:chgData name="Michele Barile" userId="492f354a-7fca-42ad-98ea-1e393199af2f" providerId="ADAL" clId="{265E653F-88A0-40B0-A87E-F1EF3BC5A4E8}" dt="2025-09-19T08:58:23.102" v="479" actId="14100"/>
        <pc:sldMkLst>
          <pc:docMk/>
          <pc:sldMk cId="2664968470" sldId="2147377891"/>
        </pc:sldMkLst>
        <pc:spChg chg="mod">
          <ac:chgData name="Michele Barile" userId="492f354a-7fca-42ad-98ea-1e393199af2f" providerId="ADAL" clId="{265E653F-88A0-40B0-A87E-F1EF3BC5A4E8}" dt="2025-09-19T08:58:23.102" v="479" actId="14100"/>
          <ac:spMkLst>
            <pc:docMk/>
            <pc:sldMk cId="2664968470" sldId="2147377891"/>
            <ac:spMk id="2" creationId="{9947549E-2B99-2C7F-3D4B-F25522D09D14}"/>
          </ac:spMkLst>
        </pc:spChg>
        <pc:spChg chg="mod">
          <ac:chgData name="Michele Barile" userId="492f354a-7fca-42ad-98ea-1e393199af2f" providerId="ADAL" clId="{265E653F-88A0-40B0-A87E-F1EF3BC5A4E8}" dt="2025-09-19T08:57:11.599" v="418" actId="108"/>
          <ac:spMkLst>
            <pc:docMk/>
            <pc:sldMk cId="2664968470" sldId="2147377891"/>
            <ac:spMk id="4" creationId="{AF0CB1A6-3140-9BD1-5AF1-D4C281A448CC}"/>
          </ac:spMkLst>
        </pc:spChg>
      </pc:sldChg>
      <pc:sldChg chg="modSp add mod">
        <pc:chgData name="Michele Barile" userId="492f354a-7fca-42ad-98ea-1e393199af2f" providerId="ADAL" clId="{265E653F-88A0-40B0-A87E-F1EF3BC5A4E8}" dt="2025-09-19T08:49:39.664" v="295" actId="20577"/>
        <pc:sldMkLst>
          <pc:docMk/>
          <pc:sldMk cId="2597943211" sldId="2147483497"/>
        </pc:sldMkLst>
        <pc:spChg chg="mod">
          <ac:chgData name="Michele Barile" userId="492f354a-7fca-42ad-98ea-1e393199af2f" providerId="ADAL" clId="{265E653F-88A0-40B0-A87E-F1EF3BC5A4E8}" dt="2025-09-19T08:45:12.989" v="158" actId="1076"/>
          <ac:spMkLst>
            <pc:docMk/>
            <pc:sldMk cId="2597943211" sldId="2147483497"/>
            <ac:spMk id="4" creationId="{574A1F76-B665-5A86-61AA-68E99B5C76DA}"/>
          </ac:spMkLst>
        </pc:spChg>
        <pc:spChg chg="mod">
          <ac:chgData name="Michele Barile" userId="492f354a-7fca-42ad-98ea-1e393199af2f" providerId="ADAL" clId="{265E653F-88A0-40B0-A87E-F1EF3BC5A4E8}" dt="2025-09-19T08:49:39.664" v="295" actId="20577"/>
          <ac:spMkLst>
            <pc:docMk/>
            <pc:sldMk cId="2597943211" sldId="2147483497"/>
            <ac:spMk id="57" creationId="{F764A432-C21E-BD02-350C-C342459FFF63}"/>
          </ac:spMkLst>
        </pc:spChg>
      </pc:sldChg>
      <pc:sldMasterChg chg="addSldLayout delSldLayout">
        <pc:chgData name="Michele Barile" userId="492f354a-7fca-42ad-98ea-1e393199af2f" providerId="ADAL" clId="{265E653F-88A0-40B0-A87E-F1EF3BC5A4E8}" dt="2025-09-19T14:14:28.400" v="1487" actId="2696"/>
        <pc:sldMasterMkLst>
          <pc:docMk/>
          <pc:sldMasterMk cId="1972551604" sldId="2147483672"/>
        </pc:sldMasterMkLst>
        <pc:sldLayoutChg chg="del">
          <pc:chgData name="Michele Barile" userId="492f354a-7fca-42ad-98ea-1e393199af2f" providerId="ADAL" clId="{265E653F-88A0-40B0-A87E-F1EF3BC5A4E8}" dt="2025-09-19T08:43:46.516" v="5" actId="2696"/>
          <pc:sldLayoutMkLst>
            <pc:docMk/>
            <pc:sldMasterMk cId="1972551604" sldId="2147483672"/>
            <pc:sldLayoutMk cId="900694860" sldId="2147483685"/>
          </pc:sldLayoutMkLst>
        </pc:sldLayoutChg>
        <pc:sldLayoutChg chg="add del">
          <pc:chgData name="Michele Barile" userId="492f354a-7fca-42ad-98ea-1e393199af2f" providerId="ADAL" clId="{265E653F-88A0-40B0-A87E-F1EF3BC5A4E8}" dt="2025-09-19T14:14:28.400" v="1487" actId="2696"/>
          <pc:sldLayoutMkLst>
            <pc:docMk/>
            <pc:sldMasterMk cId="1972551604" sldId="2147483672"/>
            <pc:sldLayoutMk cId="220192639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7DA5E2-4A12-384E-B322-1D0700C7DAE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3B21B-0110-FA42-86E3-4B22945F119F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69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195A7-96DA-032D-C065-2E58D1AD7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319F7B7-FA05-7411-2BA6-F7AAFEA4C6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73FAE4B-9F6D-AE86-00DD-B18AA0609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Michele Barile</a:t>
            </a:r>
            <a:endParaRPr lang="en-US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1071B0F-46E2-F872-DAF1-5222976248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FB2291-9A42-4B99-B94F-A07D685CC81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6306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Relationship Id="rId4" Type="http://schemas.openxmlformats.org/officeDocument/2006/relationships/image" Target="../media/image1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98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97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179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192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53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98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2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685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809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71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38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NONE">
  <p:cSld name="NONE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sldNum" idx="12"/>
          </p:nvPr>
        </p:nvSpPr>
        <p:spPr>
          <a:xfrm>
            <a:off x="10138668" y="393808"/>
            <a:ext cx="1672400" cy="2435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9050" tIns="19050" rIns="19050" bIns="19050" anchor="b" anchorCtr="0">
            <a:spAutoFit/>
          </a:bodyPr>
          <a:lstStyle>
            <a:lvl1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1pPr>
            <a:lvl2pPr marL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2pPr>
            <a:lvl3pPr marL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3pPr>
            <a:lvl4pPr marL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4pPr>
            <a:lvl5pPr marL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5pPr>
            <a:lvl6pPr marL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6pPr>
            <a:lvl7pPr marL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7pPr>
            <a:lvl8pPr marL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8pPr>
            <a:lvl9pPr marL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00000"/>
                </a:solidFill>
              </a:defRPr>
            </a:lvl9pPr>
          </a:lstStyle>
          <a:p>
            <a:fld id="{00000000-1234-1234-1234-123412341234}" type="slidenum">
              <a:rPr lang="it-IT" smtClean="0"/>
              <a:pPr/>
              <a:t>‹N›</a:t>
            </a:fld>
            <a:endParaRPr lang="it-IT" sz="933"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7643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6C3207A-6C7C-C177-316B-5D463357B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C77028E0-FBF6-D63C-4158-41BB6DCB68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7B522EAB-ECAC-016C-7F45-DC32BE677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D8065B1-9E1C-C9D3-1BB2-3A20C4D83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BEF1D4F-E4E7-DA76-5C8D-F97639F42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560845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0D5F76A-F761-AE98-C8D7-20DBC3F75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3D9AFDA-43E1-4234-E842-8BAB8C867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6407954B-FCD4-9E72-68B1-FBB472A0F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1D9532F-C6BA-2516-2D16-C1A9C88E7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0F6A650-2C39-2EDD-A793-43528AEFE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19464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A594FA7-0088-CCA2-9C55-509A67299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0B708D9-4ABC-FBCE-888B-4AF9A06F57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892ECCD-4D66-0CDC-9F0B-9F3D37A34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29ABF89D-BA75-1193-B413-1BAA58892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197A6AA-F2EA-5FD2-86C2-F468E7EB8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00911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A680B59-85BE-E948-BFBA-1B9A20159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B3381104-C4E6-0A36-5AA4-15374CE665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213D29E6-3522-9235-ABE3-2079A94F0C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B91E796A-CF51-E89E-C02F-93495570E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219DE55-0538-FC76-45E3-95D251D2F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43596A11-A4EB-1CB7-3C96-B48239653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305210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E247F8A-A285-6753-E7D5-44013C7F4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EAFB0A9-576E-ECEA-3D6C-24471123B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01A7F788-011F-A33B-B82E-E69069898E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419F0625-47BD-03CD-B25E-B00BD175D4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FDE0A2E0-B93D-095C-4DA4-0A517EF5D7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B58733C5-D16B-DCD3-7F98-80E98BE77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68AC0E89-8261-6497-80E2-67479A9F8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30920B04-7786-8D57-37B7-4FA29359E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497616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849022C-7884-A28F-3C36-C0A0B5322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6B86363F-E3E5-49D7-9FD6-B969DECCB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F016D8BE-659A-3612-925A-FCAE635E2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36CC93AA-3DC8-A189-3FCC-01A44981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51508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4A826A51-4EC5-37D4-C791-526E691C4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22092ECC-B217-8DF1-DEA3-1F597E61D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8AE0872-67A9-12CB-FAA6-7F21167F4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447121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5A99005-02D3-D0DA-A30B-F2DD87ED6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3C57920-48B0-975E-A375-1152795F4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0996DBCE-FADC-E1D8-6EDC-61DE68CE2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59006366-CD59-DADC-2C8A-21776A28B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B148E060-D05C-165F-1F6D-27637DF7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A5536758-E62C-8FDC-B849-2FA7CF498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977749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37BD243-3A5A-C48C-D4D6-7F6893C70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651CBCDF-1B6B-DF22-B892-52429B61CE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89638DAE-9C4F-B4B6-2E1F-9B1D43CE2C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4D4C1530-92F1-A099-DE27-444DD7BCF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4D58BBEB-FEEC-EC35-0A90-F9D271BE5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D93F86B6-C93D-DA34-8A4D-F3F3C7627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532684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AB5BCD8-56AD-1775-CE5D-678E24E66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260DCE6C-16DF-D84B-28E7-F86D8DE6D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080D6E2-0FAE-9F9C-396D-633032F5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E191BD5C-3CC0-B702-2234-D48939480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F54C950-A48B-A557-49C8-F7A4B4DD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0210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41CDFE7C-268A-B749-E06A-5C216D0C13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1A3E6D88-0853-3DBD-7523-ED1F653CA2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F400313-1AF4-31FB-AE82-EBDBB0F51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4E09D65-416F-66B9-6154-B197F0DF5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15DE2C3-CB3B-4A10-B96B-F38A5DB0A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68321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ggetto 3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3" imgW="498" imgH="499" progId="TCLayout.ActiveDocument.1">
                  <p:embed/>
                </p:oleObj>
              </mc:Choice>
              <mc:Fallback>
                <p:oleObj name="Diapositiva think-cell" r:id="rId3" imgW="498" imgH="499" progId="TCLayout.ActiveDocument.1">
                  <p:embed/>
                  <p:pic>
                    <p:nvPicPr>
                      <p:cNvPr id="4" name="Oggetto 3" hidden="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0285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588BBE-5CC6-F248-BD5F-91DE801A6DAA}" type="datetimeFigureOut">
              <a:rPr lang="en-GB" smtClean="0"/>
              <a:t>19/09/2025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8921E0-6746-2140-A2B5-9551937D9D90}" type="slidenum">
              <a:rPr lang="en-GB" smtClean="0"/>
              <a:t>‹N›</a:t>
            </a:fld>
            <a:endParaRPr lang="en-GB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FAA2615-C66D-C9D8-482A-D7740EFF5A30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495088" y="63500"/>
            <a:ext cx="661987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it-IT" sz="10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AEI: Internal</a:t>
            </a:r>
          </a:p>
        </p:txBody>
      </p:sp>
    </p:spTree>
    <p:extLst>
      <p:ext uri="{BB962C8B-B14F-4D97-AF65-F5344CB8AC3E}">
        <p14:creationId xmlns:p14="http://schemas.microsoft.com/office/powerpoint/2010/main" val="1972551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4FDB7841-D604-878F-762F-9B19CF857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600E3465-6E6E-F822-6BEB-62C9E4190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D3C44B3-6E80-14EB-C781-E952DD302F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73681-03D7-4051-8391-B3F52F3C62AE}" type="datetimeFigureOut">
              <a:rPr lang="it-IT" smtClean="0"/>
              <a:t>19/09/2025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2C4D083-CDE7-F24A-2C92-D183FD5513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E1E2F4DD-3EFD-BE4D-CDEF-EDB27ADA6D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5CBEE3-DEDC-45AF-8DCC-F695D22D4012}" type="slidenum">
              <a:rPr lang="it-IT" smtClean="0"/>
              <a:t>‹N›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C3EA45F3-5E6C-33EE-379E-521ED4FC7AF6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495088" y="63500"/>
            <a:ext cx="661987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it-IT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AEI: Internal</a:t>
            </a:r>
          </a:p>
        </p:txBody>
      </p:sp>
    </p:spTree>
    <p:extLst>
      <p:ext uri="{BB962C8B-B14F-4D97-AF65-F5344CB8AC3E}">
        <p14:creationId xmlns:p14="http://schemas.microsoft.com/office/powerpoint/2010/main" val="1168013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jpeg"/><Relationship Id="rId3" Type="http://schemas.microsoft.com/office/2007/relationships/hdphoto" Target="../media/hdphoto2.wdp"/><Relationship Id="rId7" Type="http://schemas.openxmlformats.org/officeDocument/2006/relationships/image" Target="../media/image12.jpe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image" Target="../media/image8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jfif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.png"/><Relationship Id="rId7" Type="http://schemas.openxmlformats.org/officeDocument/2006/relationships/image" Target="../media/image41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jpeg"/><Relationship Id="rId5" Type="http://schemas.openxmlformats.org/officeDocument/2006/relationships/image" Target="../media/image5.png"/><Relationship Id="rId10" Type="http://schemas.openxmlformats.org/officeDocument/2006/relationships/image" Target="../media/image44.jpeg"/><Relationship Id="rId4" Type="http://schemas.openxmlformats.org/officeDocument/2006/relationships/image" Target="../media/image39.png"/><Relationship Id="rId9" Type="http://schemas.openxmlformats.org/officeDocument/2006/relationships/image" Target="../media/image4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3.png"/><Relationship Id="rId7" Type="http://schemas.openxmlformats.org/officeDocument/2006/relationships/image" Target="../media/image46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5" Type="http://schemas.openxmlformats.org/officeDocument/2006/relationships/image" Target="../media/image5.png"/><Relationship Id="rId4" Type="http://schemas.openxmlformats.org/officeDocument/2006/relationships/image" Target="../media/image39.png"/><Relationship Id="rId9" Type="http://schemas.openxmlformats.org/officeDocument/2006/relationships/image" Target="../media/image4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3.png"/><Relationship Id="rId7" Type="http://schemas.openxmlformats.org/officeDocument/2006/relationships/image" Target="../media/image50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openxmlformats.org/officeDocument/2006/relationships/image" Target="../media/image5.png"/><Relationship Id="rId10" Type="http://schemas.openxmlformats.org/officeDocument/2006/relationships/image" Target="../media/image53.jpeg"/><Relationship Id="rId4" Type="http://schemas.openxmlformats.org/officeDocument/2006/relationships/image" Target="../media/image39.png"/><Relationship Id="rId9" Type="http://schemas.openxmlformats.org/officeDocument/2006/relationships/image" Target="../media/image52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eg"/><Relationship Id="rId11" Type="http://schemas.openxmlformats.org/officeDocument/2006/relationships/image" Target="../media/image5.png"/><Relationship Id="rId5" Type="http://schemas.openxmlformats.org/officeDocument/2006/relationships/image" Target="../media/image56.jpeg"/><Relationship Id="rId10" Type="http://schemas.openxmlformats.org/officeDocument/2006/relationships/image" Target="../media/image39.png"/><Relationship Id="rId4" Type="http://schemas.openxmlformats.org/officeDocument/2006/relationships/image" Target="../media/image55.png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7" Type="http://schemas.openxmlformats.org/officeDocument/2006/relationships/image" Target="../media/image65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3" Type="http://schemas.openxmlformats.org/officeDocument/2006/relationships/image" Target="../media/image3.png"/><Relationship Id="rId7" Type="http://schemas.openxmlformats.org/officeDocument/2006/relationships/image" Target="../media/image67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jpeg"/><Relationship Id="rId5" Type="http://schemas.openxmlformats.org/officeDocument/2006/relationships/image" Target="../media/image5.png"/><Relationship Id="rId4" Type="http://schemas.openxmlformats.org/officeDocument/2006/relationships/image" Target="../media/image39.png"/><Relationship Id="rId9" Type="http://schemas.openxmlformats.org/officeDocument/2006/relationships/image" Target="../media/image6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0.png"/><Relationship Id="rId7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4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png"/><Relationship Id="rId5" Type="http://schemas.openxmlformats.org/officeDocument/2006/relationships/image" Target="../media/image5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0CDD-E508-C70F-3C18-42F127AB65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5663BC-4976-E2F8-38A0-BC27A15AA7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blue and yellow sun&#10;&#10;Description automatically generated">
            <a:extLst>
              <a:ext uri="{FF2B5EF4-FFF2-40B4-BE49-F238E27FC236}">
                <a16:creationId xmlns:a16="http://schemas.microsoft.com/office/drawing/2014/main" id="{F6AEC653-6166-DCDE-73BA-F00B7410F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14"/>
            <a:ext cx="12192000" cy="6858000"/>
          </a:xfrm>
          <a:prstGeom prst="rect">
            <a:avLst/>
          </a:prstGeom>
        </p:spPr>
      </p:pic>
      <p:pic>
        <p:nvPicPr>
          <p:cNvPr id="13" name="Picture 12" descr="A blue and yellow logo&#10;&#10;Description automatically generated">
            <a:extLst>
              <a:ext uri="{FF2B5EF4-FFF2-40B4-BE49-F238E27FC236}">
                <a16:creationId xmlns:a16="http://schemas.microsoft.com/office/drawing/2014/main" id="{07FA9623-1577-FB9B-6D11-2E6EEAC89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4857" y="5789369"/>
            <a:ext cx="1416045" cy="10751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36DE96-DBEE-B2DC-42D0-F6952A8583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1957" y="5978061"/>
            <a:ext cx="1812359" cy="697759"/>
          </a:xfrm>
          <a:prstGeom prst="rect">
            <a:avLst/>
          </a:prstGeom>
        </p:spPr>
      </p:pic>
      <p:pic>
        <p:nvPicPr>
          <p:cNvPr id="5" name="Picture 4" descr="A yellow circle with a white and blue circle with a heart and text&#10;&#10;AI-generated content may be incorrect.">
            <a:extLst>
              <a:ext uri="{FF2B5EF4-FFF2-40B4-BE49-F238E27FC236}">
                <a16:creationId xmlns:a16="http://schemas.microsoft.com/office/drawing/2014/main" id="{27251FE1-2E78-5E52-454C-4BFC164CC8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8282" y="-1844158"/>
            <a:ext cx="7678428" cy="656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30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indoor, floor, building, ceiling&#10;&#10;Description automatically generated">
            <a:extLst>
              <a:ext uri="{FF2B5EF4-FFF2-40B4-BE49-F238E27FC236}">
                <a16:creationId xmlns:a16="http://schemas.microsoft.com/office/drawing/2014/main" id="{3898E0BC-AB70-4751-91BF-3AB1A8BA03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265780" cy="6858000"/>
          </a:xfrm>
          <a:prstGeom prst="rect">
            <a:avLst/>
          </a:prstGeom>
        </p:spPr>
      </p:pic>
      <p:sp>
        <p:nvSpPr>
          <p:cNvPr id="29" name="Volný tvar 9">
            <a:extLst>
              <a:ext uri="{FF2B5EF4-FFF2-40B4-BE49-F238E27FC236}">
                <a16:creationId xmlns:a16="http://schemas.microsoft.com/office/drawing/2014/main" id="{1D15177A-4ADE-4204-B662-3D7DD3588E0E}"/>
              </a:ext>
            </a:extLst>
          </p:cNvPr>
          <p:cNvSpPr>
            <a:spLocks/>
          </p:cNvSpPr>
          <p:nvPr/>
        </p:nvSpPr>
        <p:spPr>
          <a:xfrm>
            <a:off x="7305762" y="2967517"/>
            <a:ext cx="2520000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Malt house</a:t>
            </a:r>
          </a:p>
          <a:p>
            <a:pPr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(</a:t>
            </a:r>
            <a:r>
              <a:rPr lang="en-US" sz="1600" err="1">
                <a:solidFill>
                  <a:schemeClr val="bg1"/>
                </a:solidFill>
                <a:latin typeface="Raleway" pitchFamily="2" charset="0"/>
              </a:rPr>
              <a:t>Pomezia</a:t>
            </a: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)</a:t>
            </a:r>
          </a:p>
        </p:txBody>
      </p:sp>
      <p:sp>
        <p:nvSpPr>
          <p:cNvPr id="30" name="Volný tvar 9">
            <a:extLst>
              <a:ext uri="{FF2B5EF4-FFF2-40B4-BE49-F238E27FC236}">
                <a16:creationId xmlns:a16="http://schemas.microsoft.com/office/drawing/2014/main" id="{63268179-7CA4-403C-A4E0-AE12BDC08C79}"/>
              </a:ext>
            </a:extLst>
          </p:cNvPr>
          <p:cNvSpPr>
            <a:spLocks/>
          </p:cNvSpPr>
          <p:nvPr/>
        </p:nvSpPr>
        <p:spPr>
          <a:xfrm>
            <a:off x="7534917" y="401733"/>
            <a:ext cx="2520000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algn="ctr"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people</a:t>
            </a:r>
          </a:p>
        </p:txBody>
      </p:sp>
      <p:sp>
        <p:nvSpPr>
          <p:cNvPr id="31" name="Volný tvar 10">
            <a:extLst>
              <a:ext uri="{FF2B5EF4-FFF2-40B4-BE49-F238E27FC236}">
                <a16:creationId xmlns:a16="http://schemas.microsoft.com/office/drawing/2014/main" id="{34D25013-5739-433D-AD0F-B1E2FB2B4CA6}"/>
              </a:ext>
            </a:extLst>
          </p:cNvPr>
          <p:cNvSpPr>
            <a:spLocks/>
          </p:cNvSpPr>
          <p:nvPr/>
        </p:nvSpPr>
        <p:spPr>
          <a:xfrm>
            <a:off x="4638539" y="4074911"/>
            <a:ext cx="6830602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algn="ctr"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8000" b="1">
                <a:solidFill>
                  <a:schemeClr val="bg1"/>
                </a:solidFill>
                <a:latin typeface="Raleway Black" pitchFamily="2" charset="0"/>
              </a:rPr>
              <a:t>+7 </a:t>
            </a:r>
            <a:r>
              <a:rPr lang="en-US" sz="8000" b="1" err="1">
                <a:solidFill>
                  <a:schemeClr val="bg1"/>
                </a:solidFill>
                <a:latin typeface="Raleway Black" pitchFamily="2" charset="0"/>
              </a:rPr>
              <a:t>mln</a:t>
            </a:r>
            <a:endParaRPr lang="en-US" sz="8000" b="1">
              <a:solidFill>
                <a:schemeClr val="bg1"/>
              </a:solidFill>
              <a:latin typeface="Raleway Black" pitchFamily="2" charset="0"/>
            </a:endParaRPr>
          </a:p>
        </p:txBody>
      </p:sp>
      <p:sp>
        <p:nvSpPr>
          <p:cNvPr id="33" name="Volný tvar 9">
            <a:extLst>
              <a:ext uri="{FF2B5EF4-FFF2-40B4-BE49-F238E27FC236}">
                <a16:creationId xmlns:a16="http://schemas.microsoft.com/office/drawing/2014/main" id="{842F719F-DE9A-4194-85B5-36A7D5DDCFCA}"/>
              </a:ext>
            </a:extLst>
          </p:cNvPr>
          <p:cNvSpPr>
            <a:spLocks/>
          </p:cNvSpPr>
          <p:nvPr/>
        </p:nvSpPr>
        <p:spPr>
          <a:xfrm>
            <a:off x="5713186" y="2951180"/>
            <a:ext cx="2520000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algn="ctr"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8000" b="1">
                <a:solidFill>
                  <a:schemeClr val="bg1"/>
                </a:solidFill>
                <a:latin typeface="Raleway Black" pitchFamily="2" charset="0"/>
              </a:rPr>
              <a:t>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2807A10-F550-4987-946A-E93E4339473B}"/>
              </a:ext>
            </a:extLst>
          </p:cNvPr>
          <p:cNvSpPr txBox="1"/>
          <p:nvPr/>
        </p:nvSpPr>
        <p:spPr>
          <a:xfrm>
            <a:off x="5892531" y="1539600"/>
            <a:ext cx="21613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8000" b="1">
                <a:solidFill>
                  <a:schemeClr val="bg1"/>
                </a:solidFill>
                <a:latin typeface="Raleway Black" pitchFamily="2" charset="0"/>
              </a:rPr>
              <a:t>3</a:t>
            </a:r>
            <a:endParaRPr lang="it-IT" sz="8000" b="1">
              <a:solidFill>
                <a:schemeClr val="bg1"/>
              </a:solidFill>
              <a:latin typeface="Raleway Black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9FB8B03-E4AF-4F15-A008-F758CAAD992E}"/>
              </a:ext>
            </a:extLst>
          </p:cNvPr>
          <p:cNvSpPr txBox="1"/>
          <p:nvPr/>
        </p:nvSpPr>
        <p:spPr>
          <a:xfrm>
            <a:off x="6021059" y="150371"/>
            <a:ext cx="353569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0" b="1">
                <a:solidFill>
                  <a:schemeClr val="bg1"/>
                </a:solidFill>
                <a:latin typeface="Raleway Black" pitchFamily="2" charset="0"/>
              </a:rPr>
              <a:t>+800 </a:t>
            </a:r>
            <a:endParaRPr lang="it-IT" sz="8000" b="1">
              <a:solidFill>
                <a:schemeClr val="bg1"/>
              </a:solidFill>
              <a:latin typeface="Raleway Black" pitchFamily="2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C196901-3C58-4CAF-8E9F-06B5F9781F72}"/>
              </a:ext>
            </a:extLst>
          </p:cNvPr>
          <p:cNvSpPr txBox="1"/>
          <p:nvPr/>
        </p:nvSpPr>
        <p:spPr>
          <a:xfrm>
            <a:off x="9672741" y="4326932"/>
            <a:ext cx="18528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HL of beer per year</a:t>
            </a:r>
            <a:endParaRPr lang="it-IT" sz="160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37" name="Volný tvar 7">
            <a:extLst>
              <a:ext uri="{FF2B5EF4-FFF2-40B4-BE49-F238E27FC236}">
                <a16:creationId xmlns:a16="http://schemas.microsoft.com/office/drawing/2014/main" id="{FDE3F378-285A-4D14-A4E9-F499596392E0}"/>
              </a:ext>
            </a:extLst>
          </p:cNvPr>
          <p:cNvSpPr>
            <a:spLocks/>
          </p:cNvSpPr>
          <p:nvPr/>
        </p:nvSpPr>
        <p:spPr>
          <a:xfrm>
            <a:off x="6450093" y="1702226"/>
            <a:ext cx="3794621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algn="ctr" defTabSz="1041944">
              <a:lnSpc>
                <a:spcPct val="90000"/>
              </a:lnSpc>
              <a:spcBef>
                <a:spcPct val="0"/>
              </a:spcBef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Production  facilities</a:t>
            </a:r>
          </a:p>
          <a:p>
            <a:pPr algn="ctr" defTabSz="1041944">
              <a:lnSpc>
                <a:spcPct val="90000"/>
              </a:lnSpc>
              <a:spcBef>
                <a:spcPct val="0"/>
              </a:spcBef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(Bari, Roma, Padova) </a:t>
            </a:r>
            <a:endParaRPr lang="cs-CZ" sz="160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A4D7826-F7FD-434A-AB2A-AB838B8DF364}"/>
              </a:ext>
            </a:extLst>
          </p:cNvPr>
          <p:cNvSpPr txBox="1"/>
          <p:nvPr/>
        </p:nvSpPr>
        <p:spPr>
          <a:xfrm>
            <a:off x="367170" y="5318400"/>
            <a:ext cx="5852347" cy="853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900"/>
              </a:lnSpc>
            </a:pPr>
            <a:r>
              <a:rPr lang="en-US" sz="3600" b="1" spc="-300">
                <a:solidFill>
                  <a:schemeClr val="bg1">
                    <a:alpha val="57000"/>
                  </a:schemeClr>
                </a:solidFill>
                <a:latin typeface="Raleway Black" pitchFamily="2" charset="0"/>
                <a:cs typeface="72 Black" panose="020B0A04030603020204" pitchFamily="34" charset="0"/>
              </a:rPr>
              <a:t>WE ARE </a:t>
            </a:r>
          </a:p>
          <a:p>
            <a:pPr>
              <a:lnSpc>
                <a:spcPts val="2900"/>
              </a:lnSpc>
            </a:pPr>
            <a:r>
              <a:rPr lang="en-US" sz="3600" b="1" spc="-300">
                <a:solidFill>
                  <a:schemeClr val="bg1"/>
                </a:solidFill>
                <a:latin typeface="Raleway Black" pitchFamily="2" charset="0"/>
                <a:cs typeface="72 Black" panose="020B0A04030603020204" pitchFamily="34" charset="0"/>
              </a:rPr>
              <a:t>BIRRA PERONI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DB8B401-3359-4ACC-84CD-CF25F6F5B65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5021" y="6226175"/>
            <a:ext cx="1092905" cy="238963"/>
          </a:xfrm>
          <a:prstGeom prst="rect">
            <a:avLst/>
          </a:prstGeom>
        </p:spPr>
      </p:pic>
      <p:sp>
        <p:nvSpPr>
          <p:cNvPr id="2" name="Volný tvar 9">
            <a:extLst>
              <a:ext uri="{FF2B5EF4-FFF2-40B4-BE49-F238E27FC236}">
                <a16:creationId xmlns:a16="http://schemas.microsoft.com/office/drawing/2014/main" id="{E8939DD5-A86B-346F-D6C2-572B7C329F4A}"/>
              </a:ext>
            </a:extLst>
          </p:cNvPr>
          <p:cNvSpPr>
            <a:spLocks/>
          </p:cNvSpPr>
          <p:nvPr/>
        </p:nvSpPr>
        <p:spPr>
          <a:xfrm>
            <a:off x="9023920" y="5356023"/>
            <a:ext cx="2875381" cy="975786"/>
          </a:xfrm>
          <a:custGeom>
            <a:avLst/>
            <a:gdLst>
              <a:gd name="connsiteX0" fmla="*/ 0 w 3466649"/>
              <a:gd name="connsiteY0" fmla="*/ 0 h 2079989"/>
              <a:gd name="connsiteX1" fmla="*/ 3466649 w 3466649"/>
              <a:gd name="connsiteY1" fmla="*/ 0 h 2079989"/>
              <a:gd name="connsiteX2" fmla="*/ 3466649 w 3466649"/>
              <a:gd name="connsiteY2" fmla="*/ 2079989 h 2079989"/>
              <a:gd name="connsiteX3" fmla="*/ 0 w 3466649"/>
              <a:gd name="connsiteY3" fmla="*/ 2079989 h 2079989"/>
              <a:gd name="connsiteX4" fmla="*/ 0 w 3466649"/>
              <a:gd name="connsiteY4" fmla="*/ 0 h 2079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6649" h="2079989">
                <a:moveTo>
                  <a:pt x="0" y="0"/>
                </a:moveTo>
                <a:lnTo>
                  <a:pt x="3466649" y="0"/>
                </a:lnTo>
                <a:lnTo>
                  <a:pt x="3466649" y="2079989"/>
                </a:lnTo>
                <a:lnTo>
                  <a:pt x="0" y="2079989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lt2">
              <a:hueOff val="0"/>
              <a:satOff val="0"/>
              <a:lumOff val="0"/>
              <a:alphaOff val="0"/>
            </a:schemeClr>
          </a:lnRef>
          <a:fillRef idx="1">
            <a:schemeClr val="dk2">
              <a:hueOff val="0"/>
              <a:satOff val="0"/>
              <a:lumOff val="0"/>
              <a:alphaOff val="0"/>
            </a:schemeClr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9311" tIns="89311" rIns="89311" bIns="89311" numCol="1" spcCol="1270" anchor="ctr" anchorCtr="0">
            <a:noAutofit/>
          </a:bodyPr>
          <a:lstStyle/>
          <a:p>
            <a:pPr defTabSz="104194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>
                <a:solidFill>
                  <a:schemeClr val="bg1"/>
                </a:solidFill>
                <a:latin typeface="Raleway" pitchFamily="2" charset="0"/>
              </a:rPr>
              <a:t>Farmers in our agricultural supply chain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D3C86-9E07-668C-C6C3-C9C6BF893313}"/>
              </a:ext>
            </a:extLst>
          </p:cNvPr>
          <p:cNvSpPr txBox="1"/>
          <p:nvPr/>
        </p:nvSpPr>
        <p:spPr>
          <a:xfrm>
            <a:off x="6219517" y="5111324"/>
            <a:ext cx="353569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0" b="1">
                <a:solidFill>
                  <a:schemeClr val="bg1"/>
                </a:solidFill>
                <a:latin typeface="Raleway Black" pitchFamily="2" charset="0"/>
              </a:rPr>
              <a:t>1.500</a:t>
            </a:r>
            <a:endParaRPr lang="it-IT" sz="8000" b="1">
              <a:solidFill>
                <a:schemeClr val="bg1"/>
              </a:solidFill>
              <a:latin typeface="Raleway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28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eer LED signboard">
            <a:extLst>
              <a:ext uri="{FF2B5EF4-FFF2-40B4-BE49-F238E27FC236}">
                <a16:creationId xmlns:a16="http://schemas.microsoft.com/office/drawing/2014/main" id="{C309AA72-FEC8-4D5F-B560-EB1D1727C8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1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AE88209A-A787-467D-9A5F-49E380AC99E9}"/>
              </a:ext>
            </a:extLst>
          </p:cNvPr>
          <p:cNvSpPr/>
          <p:nvPr/>
        </p:nvSpPr>
        <p:spPr>
          <a:xfrm>
            <a:off x="10507155" y="5007341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027ED91-31FF-4FC6-869F-CA832D4C6025}"/>
              </a:ext>
            </a:extLst>
          </p:cNvPr>
          <p:cNvSpPr/>
          <p:nvPr/>
        </p:nvSpPr>
        <p:spPr>
          <a:xfrm>
            <a:off x="8947926" y="5007341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48286BD6-B43E-49B4-A0F3-587EE039FE8B}"/>
              </a:ext>
            </a:extLst>
          </p:cNvPr>
          <p:cNvSpPr/>
          <p:nvPr/>
        </p:nvSpPr>
        <p:spPr>
          <a:xfrm>
            <a:off x="7388696" y="5007341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247E46B6-F2AD-4669-B384-A384D3347D9D}"/>
              </a:ext>
            </a:extLst>
          </p:cNvPr>
          <p:cNvSpPr/>
          <p:nvPr/>
        </p:nvSpPr>
        <p:spPr>
          <a:xfrm>
            <a:off x="5829466" y="5007341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C624394-75F5-4DDB-BF59-DD8878185964}"/>
              </a:ext>
            </a:extLst>
          </p:cNvPr>
          <p:cNvSpPr/>
          <p:nvPr/>
        </p:nvSpPr>
        <p:spPr>
          <a:xfrm>
            <a:off x="10507155" y="3505952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11425F5-55E6-4775-A957-F7EDE6932160}"/>
              </a:ext>
            </a:extLst>
          </p:cNvPr>
          <p:cNvSpPr/>
          <p:nvPr/>
        </p:nvSpPr>
        <p:spPr>
          <a:xfrm>
            <a:off x="8947926" y="3505952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30094A4-F328-47C1-88A3-E5D3B6063C30}"/>
              </a:ext>
            </a:extLst>
          </p:cNvPr>
          <p:cNvSpPr/>
          <p:nvPr/>
        </p:nvSpPr>
        <p:spPr>
          <a:xfrm>
            <a:off x="7388696" y="3505952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C65AC0D4-EBA4-4531-87FE-B88189C6E1AC}"/>
              </a:ext>
            </a:extLst>
          </p:cNvPr>
          <p:cNvSpPr/>
          <p:nvPr/>
        </p:nvSpPr>
        <p:spPr>
          <a:xfrm>
            <a:off x="5829466" y="3505952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AE7C94EC-7295-4E6B-9935-6CE370B2AACF}"/>
              </a:ext>
            </a:extLst>
          </p:cNvPr>
          <p:cNvSpPr/>
          <p:nvPr/>
        </p:nvSpPr>
        <p:spPr>
          <a:xfrm>
            <a:off x="10507155" y="2004563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E89CE5C4-3840-4269-AAC5-DA799F545CAB}"/>
              </a:ext>
            </a:extLst>
          </p:cNvPr>
          <p:cNvSpPr/>
          <p:nvPr/>
        </p:nvSpPr>
        <p:spPr>
          <a:xfrm>
            <a:off x="8947926" y="2004563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1B79416B-5685-4EBD-AA54-57B6F0A93D95}"/>
              </a:ext>
            </a:extLst>
          </p:cNvPr>
          <p:cNvSpPr/>
          <p:nvPr/>
        </p:nvSpPr>
        <p:spPr>
          <a:xfrm>
            <a:off x="7388696" y="2004563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7F0E27C9-949A-4E68-A86D-C0144BCC8300}"/>
              </a:ext>
            </a:extLst>
          </p:cNvPr>
          <p:cNvSpPr/>
          <p:nvPr/>
        </p:nvSpPr>
        <p:spPr>
          <a:xfrm>
            <a:off x="5829466" y="2004563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D2C69762-35E1-4D21-BFC3-14C7DC0B572F}"/>
              </a:ext>
            </a:extLst>
          </p:cNvPr>
          <p:cNvSpPr/>
          <p:nvPr/>
        </p:nvSpPr>
        <p:spPr>
          <a:xfrm>
            <a:off x="10507155" y="503174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B2094E6-3D2F-4B86-B6CB-ED14313A8BFF}"/>
              </a:ext>
            </a:extLst>
          </p:cNvPr>
          <p:cNvSpPr/>
          <p:nvPr/>
        </p:nvSpPr>
        <p:spPr>
          <a:xfrm>
            <a:off x="8947926" y="503174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9F9C853F-28FD-4920-BB39-AF69CC93D815}"/>
              </a:ext>
            </a:extLst>
          </p:cNvPr>
          <p:cNvSpPr/>
          <p:nvPr/>
        </p:nvSpPr>
        <p:spPr>
          <a:xfrm>
            <a:off x="7388696" y="503174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87E41EA1-D826-4FAE-8784-39657B9D939B}"/>
              </a:ext>
            </a:extLst>
          </p:cNvPr>
          <p:cNvSpPr/>
          <p:nvPr/>
        </p:nvSpPr>
        <p:spPr>
          <a:xfrm>
            <a:off x="5829466" y="503174"/>
            <a:ext cx="1332000" cy="1332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2052" name="Picture 4" descr="Peroni">
            <a:extLst>
              <a:ext uri="{FF2B5EF4-FFF2-40B4-BE49-F238E27FC236}">
                <a16:creationId xmlns:a16="http://schemas.microsoft.com/office/drawing/2014/main" id="{477F3CBD-003D-4D02-B266-DEB5631C7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25911" y="958604"/>
            <a:ext cx="1112756" cy="42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692EB05F-9702-4B86-A070-BF626325B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72231" y="992374"/>
            <a:ext cx="904790" cy="42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ozel">
            <a:extLst>
              <a:ext uri="{FF2B5EF4-FFF2-40B4-BE49-F238E27FC236}">
                <a16:creationId xmlns:a16="http://schemas.microsoft.com/office/drawing/2014/main" id="{B4EAD5E3-77AE-4357-8C6B-D89ECD28D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12126" y="770064"/>
            <a:ext cx="789290" cy="6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Asahi Super Dry 24x350ml cans (Japan import)">
            <a:extLst>
              <a:ext uri="{FF2B5EF4-FFF2-40B4-BE49-F238E27FC236}">
                <a16:creationId xmlns:a16="http://schemas.microsoft.com/office/drawing/2014/main" id="{C5CB8DA9-A8F8-43EE-AAFB-9C4CE178DA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114825" y="728027"/>
            <a:ext cx="998202" cy="65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Tourtel Cassa Birra Analcolica con 24 Bottiglie da 33 cl, 7.92 L, Birra  Analcolica Premium Lager dal Gusto Pieno e Deciso e dal Colore Giallo  Paglierino, Zero Alcol : Amazon.it: Alimentari e">
            <a:extLst>
              <a:ext uri="{FF2B5EF4-FFF2-40B4-BE49-F238E27FC236}">
                <a16:creationId xmlns:a16="http://schemas.microsoft.com/office/drawing/2014/main" id="{04844321-2A5E-4F3C-B303-B5D4A03806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789" t="-3228" r="12846" b="-1444"/>
          <a:stretch/>
        </p:blipFill>
        <p:spPr bwMode="auto">
          <a:xfrm>
            <a:off x="6020929" y="2312309"/>
            <a:ext cx="877973" cy="66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tala">
            <a:extLst>
              <a:ext uri="{FF2B5EF4-FFF2-40B4-BE49-F238E27FC236}">
                <a16:creationId xmlns:a16="http://schemas.microsoft.com/office/drawing/2014/main" id="{1B7CB490-4264-4BDF-B6DD-B27F4F219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25796" y="2275816"/>
            <a:ext cx="776260" cy="73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Raffo | Birra Peroni">
            <a:extLst>
              <a:ext uri="{FF2B5EF4-FFF2-40B4-BE49-F238E27FC236}">
                <a16:creationId xmlns:a16="http://schemas.microsoft.com/office/drawing/2014/main" id="{9493E016-0721-4877-8B98-C7BED1911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16737" y="2366965"/>
            <a:ext cx="697690" cy="65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Gullies Glasses">
            <a:extLst>
              <a:ext uri="{FF2B5EF4-FFF2-40B4-BE49-F238E27FC236}">
                <a16:creationId xmlns:a16="http://schemas.microsoft.com/office/drawing/2014/main" id="{1650F12B-AD05-44D6-B51E-2147F3004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39042" y="3866541"/>
            <a:ext cx="937979" cy="63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>
            <a:extLst>
              <a:ext uri="{FF2B5EF4-FFF2-40B4-BE49-F238E27FC236}">
                <a16:creationId xmlns:a16="http://schemas.microsoft.com/office/drawing/2014/main" id="{F121A058-36DA-40B6-A754-7AEEE8CA2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92165" y="2275816"/>
            <a:ext cx="946502" cy="74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GROLSCH WEIZEN FUSTO - Pg Bevande">
            <a:extLst>
              <a:ext uri="{FF2B5EF4-FFF2-40B4-BE49-F238E27FC236}">
                <a16:creationId xmlns:a16="http://schemas.microsoft.com/office/drawing/2014/main" id="{0AE624C7-BA88-4F0E-976A-A63323A2B6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477" t="19593" r="13760" b="16046"/>
          <a:stretch/>
        </p:blipFill>
        <p:spPr bwMode="auto">
          <a:xfrm>
            <a:off x="7594780" y="3792195"/>
            <a:ext cx="898902" cy="78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st-stefanus-logo-768 – Pasqualini Bevande">
            <a:extLst>
              <a:ext uri="{FF2B5EF4-FFF2-40B4-BE49-F238E27FC236}">
                <a16:creationId xmlns:a16="http://schemas.microsoft.com/office/drawing/2014/main" id="{3F73E0D7-AF8E-487C-89DD-8D7A3E8EB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72275" y="4007194"/>
            <a:ext cx="883302" cy="35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Pferden Bier | Birra Peroni">
            <a:extLst>
              <a:ext uri="{FF2B5EF4-FFF2-40B4-BE49-F238E27FC236}">
                <a16:creationId xmlns:a16="http://schemas.microsoft.com/office/drawing/2014/main" id="{67992264-C5D1-4B69-A41A-71D92A26C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04785" y="5271098"/>
            <a:ext cx="981362" cy="74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St Benoit | Birra Peroni">
            <a:extLst>
              <a:ext uri="{FF2B5EF4-FFF2-40B4-BE49-F238E27FC236}">
                <a16:creationId xmlns:a16="http://schemas.microsoft.com/office/drawing/2014/main" id="{A7452E93-A71E-405C-ADC9-18A41A4C3A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664195" y="3781544"/>
            <a:ext cx="1047442" cy="648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Fuller's Brewery - Wikipedia">
            <a:extLst>
              <a:ext uri="{FF2B5EF4-FFF2-40B4-BE49-F238E27FC236}">
                <a16:creationId xmlns:a16="http://schemas.microsoft.com/office/drawing/2014/main" id="{40F85B26-0642-4C2B-A54D-52BD88C38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30128" y="5296644"/>
            <a:ext cx="1219623" cy="700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London Pale Ale - Meantime Brewing Company - Untappd">
            <a:extLst>
              <a:ext uri="{FF2B5EF4-FFF2-40B4-BE49-F238E27FC236}">
                <a16:creationId xmlns:a16="http://schemas.microsoft.com/office/drawing/2014/main" id="{53BD9FD3-CC07-41DA-947F-6D8A764A8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6824" y="5357100"/>
            <a:ext cx="930637" cy="58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22CAF0-1A1A-81A1-4A34-6E01655AF3AF}"/>
              </a:ext>
            </a:extLst>
          </p:cNvPr>
          <p:cNvSpPr txBox="1"/>
          <p:nvPr/>
        </p:nvSpPr>
        <p:spPr>
          <a:xfrm>
            <a:off x="325252" y="5120192"/>
            <a:ext cx="6383555" cy="1225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900"/>
              </a:lnSpc>
            </a:pPr>
            <a:r>
              <a:rPr lang="en-US" sz="3600" b="1" spc="-300">
                <a:solidFill>
                  <a:schemeClr val="bg1">
                    <a:alpha val="57000"/>
                  </a:schemeClr>
                </a:solidFill>
                <a:latin typeface="Raleway Black" pitchFamily="2" charset="0"/>
                <a:cs typeface="72 Black" panose="020B0A04030603020204" pitchFamily="34" charset="0"/>
              </a:rPr>
              <a:t>OUR </a:t>
            </a:r>
          </a:p>
          <a:p>
            <a:pPr>
              <a:lnSpc>
                <a:spcPts val="2900"/>
              </a:lnSpc>
            </a:pPr>
            <a:r>
              <a:rPr lang="en-US" sz="3600" b="1" spc="-300">
                <a:solidFill>
                  <a:schemeClr val="bg1"/>
                </a:solidFill>
                <a:latin typeface="Raleway Black" pitchFamily="2" charset="0"/>
                <a:cs typeface="72 Black" panose="020B0A04030603020204" pitchFamily="34" charset="0"/>
              </a:rPr>
              <a:t>COMPREHENSIVE</a:t>
            </a:r>
          </a:p>
          <a:p>
            <a:pPr>
              <a:lnSpc>
                <a:spcPts val="2900"/>
              </a:lnSpc>
            </a:pPr>
            <a:r>
              <a:rPr lang="en-US" sz="3600" b="1" spc="-300">
                <a:solidFill>
                  <a:schemeClr val="bg1"/>
                </a:solidFill>
                <a:latin typeface="Raleway Black" pitchFamily="2" charset="0"/>
                <a:cs typeface="72 Black" panose="020B0A04030603020204" pitchFamily="34" charset="0"/>
              </a:rPr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B2D00-7555-3D2E-0FDE-D5BBDFAF1BAD}"/>
              </a:ext>
            </a:extLst>
          </p:cNvPr>
          <p:cNvPicPr>
            <a:picLocks noChangeAspect="1"/>
          </p:cNvPicPr>
          <p:nvPr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70937" y="5271098"/>
            <a:ext cx="816546" cy="86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36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0CDD-E508-C70F-3C18-42F127AB65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5663BC-4976-E2F8-38A0-BC27A15AA7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blue and white background&#10;&#10;Description automatically generated">
            <a:extLst>
              <a:ext uri="{FF2B5EF4-FFF2-40B4-BE49-F238E27FC236}">
                <a16:creationId xmlns:a16="http://schemas.microsoft.com/office/drawing/2014/main" id="{58035A6D-828B-AFD3-4456-8AE1E3B45E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pic>
        <p:nvPicPr>
          <p:cNvPr id="6" name="Picture 5" descr="A yellow circle with blue text and a white circle with a blue and yellow circle with a heart and a blue and yellow circle with a white circle with a blue and yellow circle with a white circle&#10;&#10;Description automatically generated">
            <a:extLst>
              <a:ext uri="{FF2B5EF4-FFF2-40B4-BE49-F238E27FC236}">
                <a16:creationId xmlns:a16="http://schemas.microsoft.com/office/drawing/2014/main" id="{DF13F71F-2B87-BF57-D426-C81846B6D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8950" y="4824638"/>
            <a:ext cx="3334101" cy="29911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A84563-D41A-7F66-E9A6-AB5A481850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1894" y="6031686"/>
            <a:ext cx="1498950" cy="577096"/>
          </a:xfrm>
          <a:prstGeom prst="rect">
            <a:avLst/>
          </a:prstGeom>
        </p:spPr>
      </p:pic>
      <p:pic>
        <p:nvPicPr>
          <p:cNvPr id="9" name="Picture 8" descr="A blue and yellow logo&#10;&#10;Description automatically generated">
            <a:extLst>
              <a:ext uri="{FF2B5EF4-FFF2-40B4-BE49-F238E27FC236}">
                <a16:creationId xmlns:a16="http://schemas.microsoft.com/office/drawing/2014/main" id="{73495F0E-92A4-6CBC-FE2A-D9B535EE12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944" y="5926935"/>
            <a:ext cx="1036006" cy="786597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4F32D775-F7CC-02B8-50C3-339658267078}"/>
              </a:ext>
            </a:extLst>
          </p:cNvPr>
          <p:cNvSpPr txBox="1"/>
          <p:nvPr/>
        </p:nvSpPr>
        <p:spPr>
          <a:xfrm>
            <a:off x="161826" y="1292675"/>
            <a:ext cx="1186834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In Birra Peroni le PERSONE sono al centro.  Nel prenderci cura delle nostre persone possiamo fare la differenza!  </a:t>
            </a:r>
          </a:p>
          <a:p>
            <a:pPr algn="just"/>
            <a:endParaRPr lang="it-IT" dirty="0">
              <a:solidFill>
                <a:schemeClr val="bg1"/>
              </a:solidFill>
              <a:latin typeface="Gotham Bold" pitchFamily="50" charset="0"/>
              <a:cs typeface="Gotham Bold" pitchFamily="50" charset="0"/>
            </a:endParaRPr>
          </a:p>
          <a:p>
            <a:pPr algn="just"/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Vogliamo creare un ambiente in cui ciascuno possa sentirsi sereno e protetto, e dove il lavoro diventa occasione di crescita e non motivo di rischio. </a:t>
            </a:r>
          </a:p>
          <a:p>
            <a:pPr algn="just"/>
            <a:endParaRPr lang="it-IT" dirty="0">
              <a:solidFill>
                <a:schemeClr val="bg1"/>
              </a:solidFill>
              <a:latin typeface="Gotham Bold" pitchFamily="50" charset="0"/>
              <a:cs typeface="Gotham Bold" pitchFamily="50" charset="0"/>
            </a:endParaRPr>
          </a:p>
          <a:p>
            <a:pPr algn="just"/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Ciò significa riconoscere che ogni lavoratore porta con sé non solo competenze e professionalità, ma anche una vita, una famiglia, un futuro che meritano protezione.</a:t>
            </a:r>
          </a:p>
          <a:p>
            <a:pPr algn="just"/>
            <a:endParaRPr lang="it-IT" dirty="0">
              <a:solidFill>
                <a:schemeClr val="bg1"/>
              </a:solidFill>
              <a:latin typeface="Gotham Bold" pitchFamily="50" charset="0"/>
              <a:cs typeface="Gotham Bold" pitchFamily="50" charset="0"/>
            </a:endParaRPr>
          </a:p>
          <a:p>
            <a:pPr algn="just"/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È una scelta che parte dalla consapevolezza e che diventa VALORE: un impegno condiviso, in cui ognuno di noi ha un ruolo attivo nel prendersi cura di sé stessi e degli altri. </a:t>
            </a:r>
          </a:p>
          <a:p>
            <a:pPr algn="just"/>
            <a:endParaRPr lang="it-IT" dirty="0">
              <a:solidFill>
                <a:schemeClr val="bg1"/>
              </a:solidFill>
              <a:latin typeface="Gotham Bold" pitchFamily="50" charset="0"/>
              <a:cs typeface="Gotham Bold" pitchFamily="50" charset="0"/>
            </a:endParaRPr>
          </a:p>
          <a:p>
            <a:pPr algn="just"/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Nelle slides che seguono sono sintetizzate le principali attività del nostro programma a partire dal 2023 e che mira  diffondere la </a:t>
            </a:r>
            <a:r>
              <a:rPr lang="it-IT" cap="all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cultura della Salute e Sicurezza dentro e fuori i nostri luoghi di lavoro</a:t>
            </a:r>
            <a:r>
              <a:rPr lang="it-IT" dirty="0">
                <a:solidFill>
                  <a:schemeClr val="bg1"/>
                </a:solidFill>
                <a:latin typeface="Gotham Bold" pitchFamily="50" charset="0"/>
                <a:cs typeface="Gotham Bold" pitchFamily="50" charset="0"/>
              </a:rPr>
              <a:t>!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ADDF7C-190E-86B1-DDB3-534F89C3EEF0}"/>
              </a:ext>
            </a:extLst>
          </p:cNvPr>
          <p:cNvSpPr txBox="1"/>
          <p:nvPr/>
        </p:nvSpPr>
        <p:spPr>
          <a:xfrm>
            <a:off x="1737179" y="601249"/>
            <a:ext cx="87176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rgbClr val="FFC000"/>
                </a:solidFill>
                <a:latin typeface="Gotham Bold" pitchFamily="50" charset="0"/>
                <a:cs typeface="Gotham Bold" pitchFamily="50" charset="0"/>
              </a:rPr>
              <a:t>Per noi di Birra Peroni la Sicurezza è un valore!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34053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FE8DF-EE2A-9C24-1856-6B2EF10F8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>
            <a:extLst>
              <a:ext uri="{FF2B5EF4-FFF2-40B4-BE49-F238E27FC236}">
                <a16:creationId xmlns:a16="http://schemas.microsoft.com/office/drawing/2014/main" id="{020A96E6-3BA7-B275-09B3-29B0DCB30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1"/>
            <a:ext cx="12191998" cy="6857999"/>
          </a:xfrm>
          <a:prstGeom prst="rect">
            <a:avLst/>
          </a:prstGeom>
        </p:spPr>
      </p:pic>
      <p:sp>
        <p:nvSpPr>
          <p:cNvPr id="28" name="Rettangolo 27">
            <a:extLst>
              <a:ext uri="{FF2B5EF4-FFF2-40B4-BE49-F238E27FC236}">
                <a16:creationId xmlns:a16="http://schemas.microsoft.com/office/drawing/2014/main" id="{CB9843DC-CAB3-78FF-D50D-436084419EB2}"/>
              </a:ext>
            </a:extLst>
          </p:cNvPr>
          <p:cNvSpPr/>
          <p:nvPr/>
        </p:nvSpPr>
        <p:spPr>
          <a:xfrm>
            <a:off x="6185749" y="582079"/>
            <a:ext cx="2866071" cy="565315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7E8182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093B33D0-677D-1A8E-D691-E646260672FF}"/>
              </a:ext>
            </a:extLst>
          </p:cNvPr>
          <p:cNvSpPr/>
          <p:nvPr/>
        </p:nvSpPr>
        <p:spPr>
          <a:xfrm>
            <a:off x="133657" y="574318"/>
            <a:ext cx="2933531" cy="565315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srgbClr val="7E8182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E0792359-9E04-FCD4-0426-B92926871201}"/>
              </a:ext>
            </a:extLst>
          </p:cNvPr>
          <p:cNvSpPr txBox="1"/>
          <p:nvPr/>
        </p:nvSpPr>
        <p:spPr>
          <a:xfrm>
            <a:off x="-169742" y="540066"/>
            <a:ext cx="3111358" cy="1015663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457200" marR="0" lvl="1" indent="0" algn="ctr" defTabSz="4572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200" cap="none" spc="0" normalizeH="0" baseline="0" noProof="0" dirty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ea typeface="Times New Roman" panose="02020603050405020304" pitchFamily="18" charset="0"/>
                <a:cs typeface="Gotham Bold" pitchFamily="2" charset="0"/>
              </a:rPr>
              <a:t>RAFFORZARE LE NOSTRE BASI</a:t>
            </a:r>
            <a:endParaRPr kumimoji="0" lang="it-IT" sz="1600" b="0" i="0" u="none" strike="noStrike" kern="1200" cap="none" spc="0" normalizeH="0" baseline="0" noProof="0" dirty="0">
              <a:ln>
                <a:noFill/>
              </a:ln>
              <a:solidFill>
                <a:srgbClr val="004391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400" b="1" i="0" u="none" strike="noStrike" kern="1200" cap="none" spc="0" normalizeH="0" baseline="0" noProof="0" dirty="0">
              <a:ln>
                <a:noFill/>
              </a:ln>
              <a:solidFill>
                <a:srgbClr val="004391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004391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STANDARD H&amp;S</a:t>
            </a:r>
          </a:p>
        </p:txBody>
      </p:sp>
      <p:sp>
        <p:nvSpPr>
          <p:cNvPr id="43" name="Rettangolo 42">
            <a:extLst>
              <a:ext uri="{FF2B5EF4-FFF2-40B4-BE49-F238E27FC236}">
                <a16:creationId xmlns:a16="http://schemas.microsoft.com/office/drawing/2014/main" id="{20E44D5F-8446-96F8-AD86-AF26E987CACA}"/>
              </a:ext>
            </a:extLst>
          </p:cNvPr>
          <p:cNvSpPr/>
          <p:nvPr/>
        </p:nvSpPr>
        <p:spPr>
          <a:xfrm>
            <a:off x="112991" y="569857"/>
            <a:ext cx="2952577" cy="3830196"/>
          </a:xfrm>
          <a:prstGeom prst="rect">
            <a:avLst/>
          </a:prstGeom>
          <a:noFill/>
          <a:ln w="28575" cap="flat" cmpd="sng" algn="ctr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2577"/>
                      <a:gd name="connsiteY0" fmla="*/ 0 h 4043176"/>
                      <a:gd name="connsiteX1" fmla="*/ 560990 w 2952577"/>
                      <a:gd name="connsiteY1" fmla="*/ 0 h 4043176"/>
                      <a:gd name="connsiteX2" fmla="*/ 1062928 w 2952577"/>
                      <a:gd name="connsiteY2" fmla="*/ 0 h 4043176"/>
                      <a:gd name="connsiteX3" fmla="*/ 1712495 w 2952577"/>
                      <a:gd name="connsiteY3" fmla="*/ 0 h 4043176"/>
                      <a:gd name="connsiteX4" fmla="*/ 2273484 w 2952577"/>
                      <a:gd name="connsiteY4" fmla="*/ 0 h 4043176"/>
                      <a:gd name="connsiteX5" fmla="*/ 2952577 w 2952577"/>
                      <a:gd name="connsiteY5" fmla="*/ 0 h 4043176"/>
                      <a:gd name="connsiteX6" fmla="*/ 2952577 w 2952577"/>
                      <a:gd name="connsiteY6" fmla="*/ 754726 h 4043176"/>
                      <a:gd name="connsiteX7" fmla="*/ 2952577 w 2952577"/>
                      <a:gd name="connsiteY7" fmla="*/ 1428589 h 4043176"/>
                      <a:gd name="connsiteX8" fmla="*/ 2952577 w 2952577"/>
                      <a:gd name="connsiteY8" fmla="*/ 2102452 h 4043176"/>
                      <a:gd name="connsiteX9" fmla="*/ 2952577 w 2952577"/>
                      <a:gd name="connsiteY9" fmla="*/ 2695451 h 4043176"/>
                      <a:gd name="connsiteX10" fmla="*/ 2952577 w 2952577"/>
                      <a:gd name="connsiteY10" fmla="*/ 3288450 h 4043176"/>
                      <a:gd name="connsiteX11" fmla="*/ 2952577 w 2952577"/>
                      <a:gd name="connsiteY11" fmla="*/ 4043176 h 4043176"/>
                      <a:gd name="connsiteX12" fmla="*/ 2332536 w 2952577"/>
                      <a:gd name="connsiteY12" fmla="*/ 4043176 h 4043176"/>
                      <a:gd name="connsiteX13" fmla="*/ 1682969 w 2952577"/>
                      <a:gd name="connsiteY13" fmla="*/ 4043176 h 4043176"/>
                      <a:gd name="connsiteX14" fmla="*/ 1033402 w 2952577"/>
                      <a:gd name="connsiteY14" fmla="*/ 4043176 h 4043176"/>
                      <a:gd name="connsiteX15" fmla="*/ 0 w 2952577"/>
                      <a:gd name="connsiteY15" fmla="*/ 4043176 h 4043176"/>
                      <a:gd name="connsiteX16" fmla="*/ 0 w 2952577"/>
                      <a:gd name="connsiteY16" fmla="*/ 3369313 h 4043176"/>
                      <a:gd name="connsiteX17" fmla="*/ 0 w 2952577"/>
                      <a:gd name="connsiteY17" fmla="*/ 2735882 h 4043176"/>
                      <a:gd name="connsiteX18" fmla="*/ 0 w 2952577"/>
                      <a:gd name="connsiteY18" fmla="*/ 2183315 h 4043176"/>
                      <a:gd name="connsiteX19" fmla="*/ 0 w 2952577"/>
                      <a:gd name="connsiteY19" fmla="*/ 1590316 h 4043176"/>
                      <a:gd name="connsiteX20" fmla="*/ 0 w 2952577"/>
                      <a:gd name="connsiteY20" fmla="*/ 997317 h 4043176"/>
                      <a:gd name="connsiteX21" fmla="*/ 0 w 2952577"/>
                      <a:gd name="connsiteY21" fmla="*/ 0 h 4043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2952577" h="4043176" extrusionOk="0">
                        <a:moveTo>
                          <a:pt x="0" y="0"/>
                        </a:moveTo>
                        <a:cubicBezTo>
                          <a:pt x="267769" y="15399"/>
                          <a:pt x="441237" y="11196"/>
                          <a:pt x="560990" y="0"/>
                        </a:cubicBezTo>
                        <a:cubicBezTo>
                          <a:pt x="680743" y="-11196"/>
                          <a:pt x="896008" y="19707"/>
                          <a:pt x="1062928" y="0"/>
                        </a:cubicBezTo>
                        <a:cubicBezTo>
                          <a:pt x="1229848" y="-19707"/>
                          <a:pt x="1390621" y="30974"/>
                          <a:pt x="1712495" y="0"/>
                        </a:cubicBezTo>
                        <a:cubicBezTo>
                          <a:pt x="2034369" y="-30974"/>
                          <a:pt x="2096609" y="2973"/>
                          <a:pt x="2273484" y="0"/>
                        </a:cubicBezTo>
                        <a:cubicBezTo>
                          <a:pt x="2450359" y="-2973"/>
                          <a:pt x="2697575" y="22606"/>
                          <a:pt x="2952577" y="0"/>
                        </a:cubicBezTo>
                        <a:cubicBezTo>
                          <a:pt x="2941804" y="295340"/>
                          <a:pt x="2974491" y="454874"/>
                          <a:pt x="2952577" y="754726"/>
                        </a:cubicBezTo>
                        <a:cubicBezTo>
                          <a:pt x="2930663" y="1054578"/>
                          <a:pt x="2945865" y="1156038"/>
                          <a:pt x="2952577" y="1428589"/>
                        </a:cubicBezTo>
                        <a:cubicBezTo>
                          <a:pt x="2959289" y="1701140"/>
                          <a:pt x="2956074" y="1791036"/>
                          <a:pt x="2952577" y="2102452"/>
                        </a:cubicBezTo>
                        <a:cubicBezTo>
                          <a:pt x="2949080" y="2413868"/>
                          <a:pt x="2980000" y="2526997"/>
                          <a:pt x="2952577" y="2695451"/>
                        </a:cubicBezTo>
                        <a:cubicBezTo>
                          <a:pt x="2925154" y="2863905"/>
                          <a:pt x="2952393" y="3101595"/>
                          <a:pt x="2952577" y="3288450"/>
                        </a:cubicBezTo>
                        <a:cubicBezTo>
                          <a:pt x="2952761" y="3475305"/>
                          <a:pt x="2931769" y="3716354"/>
                          <a:pt x="2952577" y="4043176"/>
                        </a:cubicBezTo>
                        <a:cubicBezTo>
                          <a:pt x="2714578" y="4041164"/>
                          <a:pt x="2639452" y="4033494"/>
                          <a:pt x="2332536" y="4043176"/>
                        </a:cubicBezTo>
                        <a:cubicBezTo>
                          <a:pt x="2025620" y="4052858"/>
                          <a:pt x="1936691" y="4020712"/>
                          <a:pt x="1682969" y="4043176"/>
                        </a:cubicBezTo>
                        <a:cubicBezTo>
                          <a:pt x="1429247" y="4065640"/>
                          <a:pt x="1346330" y="4030081"/>
                          <a:pt x="1033402" y="4043176"/>
                        </a:cubicBezTo>
                        <a:cubicBezTo>
                          <a:pt x="720474" y="4056271"/>
                          <a:pt x="485638" y="4094509"/>
                          <a:pt x="0" y="4043176"/>
                        </a:cubicBezTo>
                        <a:cubicBezTo>
                          <a:pt x="25584" y="3892731"/>
                          <a:pt x="22922" y="3678794"/>
                          <a:pt x="0" y="3369313"/>
                        </a:cubicBezTo>
                        <a:cubicBezTo>
                          <a:pt x="-22922" y="3059832"/>
                          <a:pt x="7324" y="2967827"/>
                          <a:pt x="0" y="2735882"/>
                        </a:cubicBezTo>
                        <a:cubicBezTo>
                          <a:pt x="-7324" y="2503937"/>
                          <a:pt x="17445" y="2419774"/>
                          <a:pt x="0" y="2183315"/>
                        </a:cubicBezTo>
                        <a:cubicBezTo>
                          <a:pt x="-17445" y="1946856"/>
                          <a:pt x="-26123" y="1836596"/>
                          <a:pt x="0" y="1590316"/>
                        </a:cubicBezTo>
                        <a:cubicBezTo>
                          <a:pt x="26123" y="1344036"/>
                          <a:pt x="-12178" y="1229785"/>
                          <a:pt x="0" y="997317"/>
                        </a:cubicBezTo>
                        <a:cubicBezTo>
                          <a:pt x="12178" y="764849"/>
                          <a:pt x="-37269" y="26254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4" name="Rettangolo 43">
            <a:extLst>
              <a:ext uri="{FF2B5EF4-FFF2-40B4-BE49-F238E27FC236}">
                <a16:creationId xmlns:a16="http://schemas.microsoft.com/office/drawing/2014/main" id="{3037A1CD-DD69-16DE-B512-64D66895B21E}"/>
              </a:ext>
            </a:extLst>
          </p:cNvPr>
          <p:cNvSpPr/>
          <p:nvPr/>
        </p:nvSpPr>
        <p:spPr>
          <a:xfrm>
            <a:off x="3172779" y="572824"/>
            <a:ext cx="2885121" cy="3830196"/>
          </a:xfrm>
          <a:prstGeom prst="rect">
            <a:avLst/>
          </a:prstGeom>
          <a:noFill/>
          <a:ln w="28575" cap="flat" cmpd="sng" algn="ctr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2577"/>
                      <a:gd name="connsiteY0" fmla="*/ 0 h 4043176"/>
                      <a:gd name="connsiteX1" fmla="*/ 560990 w 2952577"/>
                      <a:gd name="connsiteY1" fmla="*/ 0 h 4043176"/>
                      <a:gd name="connsiteX2" fmla="*/ 1062928 w 2952577"/>
                      <a:gd name="connsiteY2" fmla="*/ 0 h 4043176"/>
                      <a:gd name="connsiteX3" fmla="*/ 1712495 w 2952577"/>
                      <a:gd name="connsiteY3" fmla="*/ 0 h 4043176"/>
                      <a:gd name="connsiteX4" fmla="*/ 2273484 w 2952577"/>
                      <a:gd name="connsiteY4" fmla="*/ 0 h 4043176"/>
                      <a:gd name="connsiteX5" fmla="*/ 2952577 w 2952577"/>
                      <a:gd name="connsiteY5" fmla="*/ 0 h 4043176"/>
                      <a:gd name="connsiteX6" fmla="*/ 2952577 w 2952577"/>
                      <a:gd name="connsiteY6" fmla="*/ 754726 h 4043176"/>
                      <a:gd name="connsiteX7" fmla="*/ 2952577 w 2952577"/>
                      <a:gd name="connsiteY7" fmla="*/ 1428589 h 4043176"/>
                      <a:gd name="connsiteX8" fmla="*/ 2952577 w 2952577"/>
                      <a:gd name="connsiteY8" fmla="*/ 2102452 h 4043176"/>
                      <a:gd name="connsiteX9" fmla="*/ 2952577 w 2952577"/>
                      <a:gd name="connsiteY9" fmla="*/ 2695451 h 4043176"/>
                      <a:gd name="connsiteX10" fmla="*/ 2952577 w 2952577"/>
                      <a:gd name="connsiteY10" fmla="*/ 3288450 h 4043176"/>
                      <a:gd name="connsiteX11" fmla="*/ 2952577 w 2952577"/>
                      <a:gd name="connsiteY11" fmla="*/ 4043176 h 4043176"/>
                      <a:gd name="connsiteX12" fmla="*/ 2332536 w 2952577"/>
                      <a:gd name="connsiteY12" fmla="*/ 4043176 h 4043176"/>
                      <a:gd name="connsiteX13" fmla="*/ 1682969 w 2952577"/>
                      <a:gd name="connsiteY13" fmla="*/ 4043176 h 4043176"/>
                      <a:gd name="connsiteX14" fmla="*/ 1033402 w 2952577"/>
                      <a:gd name="connsiteY14" fmla="*/ 4043176 h 4043176"/>
                      <a:gd name="connsiteX15" fmla="*/ 0 w 2952577"/>
                      <a:gd name="connsiteY15" fmla="*/ 4043176 h 4043176"/>
                      <a:gd name="connsiteX16" fmla="*/ 0 w 2952577"/>
                      <a:gd name="connsiteY16" fmla="*/ 3369313 h 4043176"/>
                      <a:gd name="connsiteX17" fmla="*/ 0 w 2952577"/>
                      <a:gd name="connsiteY17" fmla="*/ 2735882 h 4043176"/>
                      <a:gd name="connsiteX18" fmla="*/ 0 w 2952577"/>
                      <a:gd name="connsiteY18" fmla="*/ 2183315 h 4043176"/>
                      <a:gd name="connsiteX19" fmla="*/ 0 w 2952577"/>
                      <a:gd name="connsiteY19" fmla="*/ 1590316 h 4043176"/>
                      <a:gd name="connsiteX20" fmla="*/ 0 w 2952577"/>
                      <a:gd name="connsiteY20" fmla="*/ 997317 h 4043176"/>
                      <a:gd name="connsiteX21" fmla="*/ 0 w 2952577"/>
                      <a:gd name="connsiteY21" fmla="*/ 0 h 4043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2952577" h="4043176" extrusionOk="0">
                        <a:moveTo>
                          <a:pt x="0" y="0"/>
                        </a:moveTo>
                        <a:cubicBezTo>
                          <a:pt x="267769" y="15399"/>
                          <a:pt x="441237" y="11196"/>
                          <a:pt x="560990" y="0"/>
                        </a:cubicBezTo>
                        <a:cubicBezTo>
                          <a:pt x="680743" y="-11196"/>
                          <a:pt x="896008" y="19707"/>
                          <a:pt x="1062928" y="0"/>
                        </a:cubicBezTo>
                        <a:cubicBezTo>
                          <a:pt x="1229848" y="-19707"/>
                          <a:pt x="1390621" y="30974"/>
                          <a:pt x="1712495" y="0"/>
                        </a:cubicBezTo>
                        <a:cubicBezTo>
                          <a:pt x="2034369" y="-30974"/>
                          <a:pt x="2096609" y="2973"/>
                          <a:pt x="2273484" y="0"/>
                        </a:cubicBezTo>
                        <a:cubicBezTo>
                          <a:pt x="2450359" y="-2973"/>
                          <a:pt x="2697575" y="22606"/>
                          <a:pt x="2952577" y="0"/>
                        </a:cubicBezTo>
                        <a:cubicBezTo>
                          <a:pt x="2941804" y="295340"/>
                          <a:pt x="2974491" y="454874"/>
                          <a:pt x="2952577" y="754726"/>
                        </a:cubicBezTo>
                        <a:cubicBezTo>
                          <a:pt x="2930663" y="1054578"/>
                          <a:pt x="2945865" y="1156038"/>
                          <a:pt x="2952577" y="1428589"/>
                        </a:cubicBezTo>
                        <a:cubicBezTo>
                          <a:pt x="2959289" y="1701140"/>
                          <a:pt x="2956074" y="1791036"/>
                          <a:pt x="2952577" y="2102452"/>
                        </a:cubicBezTo>
                        <a:cubicBezTo>
                          <a:pt x="2949080" y="2413868"/>
                          <a:pt x="2980000" y="2526997"/>
                          <a:pt x="2952577" y="2695451"/>
                        </a:cubicBezTo>
                        <a:cubicBezTo>
                          <a:pt x="2925154" y="2863905"/>
                          <a:pt x="2952393" y="3101595"/>
                          <a:pt x="2952577" y="3288450"/>
                        </a:cubicBezTo>
                        <a:cubicBezTo>
                          <a:pt x="2952761" y="3475305"/>
                          <a:pt x="2931769" y="3716354"/>
                          <a:pt x="2952577" y="4043176"/>
                        </a:cubicBezTo>
                        <a:cubicBezTo>
                          <a:pt x="2714578" y="4041164"/>
                          <a:pt x="2639452" y="4033494"/>
                          <a:pt x="2332536" y="4043176"/>
                        </a:cubicBezTo>
                        <a:cubicBezTo>
                          <a:pt x="2025620" y="4052858"/>
                          <a:pt x="1936691" y="4020712"/>
                          <a:pt x="1682969" y="4043176"/>
                        </a:cubicBezTo>
                        <a:cubicBezTo>
                          <a:pt x="1429247" y="4065640"/>
                          <a:pt x="1346330" y="4030081"/>
                          <a:pt x="1033402" y="4043176"/>
                        </a:cubicBezTo>
                        <a:cubicBezTo>
                          <a:pt x="720474" y="4056271"/>
                          <a:pt x="485638" y="4094509"/>
                          <a:pt x="0" y="4043176"/>
                        </a:cubicBezTo>
                        <a:cubicBezTo>
                          <a:pt x="25584" y="3892731"/>
                          <a:pt x="22922" y="3678794"/>
                          <a:pt x="0" y="3369313"/>
                        </a:cubicBezTo>
                        <a:cubicBezTo>
                          <a:pt x="-22922" y="3059832"/>
                          <a:pt x="7324" y="2967827"/>
                          <a:pt x="0" y="2735882"/>
                        </a:cubicBezTo>
                        <a:cubicBezTo>
                          <a:pt x="-7324" y="2503937"/>
                          <a:pt x="17445" y="2419774"/>
                          <a:pt x="0" y="2183315"/>
                        </a:cubicBezTo>
                        <a:cubicBezTo>
                          <a:pt x="-17445" y="1946856"/>
                          <a:pt x="-26123" y="1836596"/>
                          <a:pt x="0" y="1590316"/>
                        </a:cubicBezTo>
                        <a:cubicBezTo>
                          <a:pt x="26123" y="1344036"/>
                          <a:pt x="-12178" y="1229785"/>
                          <a:pt x="0" y="997317"/>
                        </a:cubicBezTo>
                        <a:cubicBezTo>
                          <a:pt x="12178" y="764849"/>
                          <a:pt x="-37269" y="26254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6" name="Rettangolo 45">
            <a:extLst>
              <a:ext uri="{FF2B5EF4-FFF2-40B4-BE49-F238E27FC236}">
                <a16:creationId xmlns:a16="http://schemas.microsoft.com/office/drawing/2014/main" id="{33F464DD-0124-3710-709B-5DC688CA03F4}"/>
              </a:ext>
            </a:extLst>
          </p:cNvPr>
          <p:cNvSpPr/>
          <p:nvPr/>
        </p:nvSpPr>
        <p:spPr>
          <a:xfrm>
            <a:off x="6182615" y="572825"/>
            <a:ext cx="2885121" cy="3830196"/>
          </a:xfrm>
          <a:prstGeom prst="rect">
            <a:avLst/>
          </a:prstGeom>
          <a:noFill/>
          <a:ln w="28575" cap="flat" cmpd="sng" algn="ctr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2577"/>
                      <a:gd name="connsiteY0" fmla="*/ 0 h 4043176"/>
                      <a:gd name="connsiteX1" fmla="*/ 560990 w 2952577"/>
                      <a:gd name="connsiteY1" fmla="*/ 0 h 4043176"/>
                      <a:gd name="connsiteX2" fmla="*/ 1062928 w 2952577"/>
                      <a:gd name="connsiteY2" fmla="*/ 0 h 4043176"/>
                      <a:gd name="connsiteX3" fmla="*/ 1712495 w 2952577"/>
                      <a:gd name="connsiteY3" fmla="*/ 0 h 4043176"/>
                      <a:gd name="connsiteX4" fmla="*/ 2273484 w 2952577"/>
                      <a:gd name="connsiteY4" fmla="*/ 0 h 4043176"/>
                      <a:gd name="connsiteX5" fmla="*/ 2952577 w 2952577"/>
                      <a:gd name="connsiteY5" fmla="*/ 0 h 4043176"/>
                      <a:gd name="connsiteX6" fmla="*/ 2952577 w 2952577"/>
                      <a:gd name="connsiteY6" fmla="*/ 754726 h 4043176"/>
                      <a:gd name="connsiteX7" fmla="*/ 2952577 w 2952577"/>
                      <a:gd name="connsiteY7" fmla="*/ 1428589 h 4043176"/>
                      <a:gd name="connsiteX8" fmla="*/ 2952577 w 2952577"/>
                      <a:gd name="connsiteY8" fmla="*/ 2102452 h 4043176"/>
                      <a:gd name="connsiteX9" fmla="*/ 2952577 w 2952577"/>
                      <a:gd name="connsiteY9" fmla="*/ 2695451 h 4043176"/>
                      <a:gd name="connsiteX10" fmla="*/ 2952577 w 2952577"/>
                      <a:gd name="connsiteY10" fmla="*/ 3288450 h 4043176"/>
                      <a:gd name="connsiteX11" fmla="*/ 2952577 w 2952577"/>
                      <a:gd name="connsiteY11" fmla="*/ 4043176 h 4043176"/>
                      <a:gd name="connsiteX12" fmla="*/ 2332536 w 2952577"/>
                      <a:gd name="connsiteY12" fmla="*/ 4043176 h 4043176"/>
                      <a:gd name="connsiteX13" fmla="*/ 1682969 w 2952577"/>
                      <a:gd name="connsiteY13" fmla="*/ 4043176 h 4043176"/>
                      <a:gd name="connsiteX14" fmla="*/ 1033402 w 2952577"/>
                      <a:gd name="connsiteY14" fmla="*/ 4043176 h 4043176"/>
                      <a:gd name="connsiteX15" fmla="*/ 0 w 2952577"/>
                      <a:gd name="connsiteY15" fmla="*/ 4043176 h 4043176"/>
                      <a:gd name="connsiteX16" fmla="*/ 0 w 2952577"/>
                      <a:gd name="connsiteY16" fmla="*/ 3369313 h 4043176"/>
                      <a:gd name="connsiteX17" fmla="*/ 0 w 2952577"/>
                      <a:gd name="connsiteY17" fmla="*/ 2735882 h 4043176"/>
                      <a:gd name="connsiteX18" fmla="*/ 0 w 2952577"/>
                      <a:gd name="connsiteY18" fmla="*/ 2183315 h 4043176"/>
                      <a:gd name="connsiteX19" fmla="*/ 0 w 2952577"/>
                      <a:gd name="connsiteY19" fmla="*/ 1590316 h 4043176"/>
                      <a:gd name="connsiteX20" fmla="*/ 0 w 2952577"/>
                      <a:gd name="connsiteY20" fmla="*/ 997317 h 4043176"/>
                      <a:gd name="connsiteX21" fmla="*/ 0 w 2952577"/>
                      <a:gd name="connsiteY21" fmla="*/ 0 h 4043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2952577" h="4043176" extrusionOk="0">
                        <a:moveTo>
                          <a:pt x="0" y="0"/>
                        </a:moveTo>
                        <a:cubicBezTo>
                          <a:pt x="267769" y="15399"/>
                          <a:pt x="441237" y="11196"/>
                          <a:pt x="560990" y="0"/>
                        </a:cubicBezTo>
                        <a:cubicBezTo>
                          <a:pt x="680743" y="-11196"/>
                          <a:pt x="896008" y="19707"/>
                          <a:pt x="1062928" y="0"/>
                        </a:cubicBezTo>
                        <a:cubicBezTo>
                          <a:pt x="1229848" y="-19707"/>
                          <a:pt x="1390621" y="30974"/>
                          <a:pt x="1712495" y="0"/>
                        </a:cubicBezTo>
                        <a:cubicBezTo>
                          <a:pt x="2034369" y="-30974"/>
                          <a:pt x="2096609" y="2973"/>
                          <a:pt x="2273484" y="0"/>
                        </a:cubicBezTo>
                        <a:cubicBezTo>
                          <a:pt x="2450359" y="-2973"/>
                          <a:pt x="2697575" y="22606"/>
                          <a:pt x="2952577" y="0"/>
                        </a:cubicBezTo>
                        <a:cubicBezTo>
                          <a:pt x="2941804" y="295340"/>
                          <a:pt x="2974491" y="454874"/>
                          <a:pt x="2952577" y="754726"/>
                        </a:cubicBezTo>
                        <a:cubicBezTo>
                          <a:pt x="2930663" y="1054578"/>
                          <a:pt x="2945865" y="1156038"/>
                          <a:pt x="2952577" y="1428589"/>
                        </a:cubicBezTo>
                        <a:cubicBezTo>
                          <a:pt x="2959289" y="1701140"/>
                          <a:pt x="2956074" y="1791036"/>
                          <a:pt x="2952577" y="2102452"/>
                        </a:cubicBezTo>
                        <a:cubicBezTo>
                          <a:pt x="2949080" y="2413868"/>
                          <a:pt x="2980000" y="2526997"/>
                          <a:pt x="2952577" y="2695451"/>
                        </a:cubicBezTo>
                        <a:cubicBezTo>
                          <a:pt x="2925154" y="2863905"/>
                          <a:pt x="2952393" y="3101595"/>
                          <a:pt x="2952577" y="3288450"/>
                        </a:cubicBezTo>
                        <a:cubicBezTo>
                          <a:pt x="2952761" y="3475305"/>
                          <a:pt x="2931769" y="3716354"/>
                          <a:pt x="2952577" y="4043176"/>
                        </a:cubicBezTo>
                        <a:cubicBezTo>
                          <a:pt x="2714578" y="4041164"/>
                          <a:pt x="2639452" y="4033494"/>
                          <a:pt x="2332536" y="4043176"/>
                        </a:cubicBezTo>
                        <a:cubicBezTo>
                          <a:pt x="2025620" y="4052858"/>
                          <a:pt x="1936691" y="4020712"/>
                          <a:pt x="1682969" y="4043176"/>
                        </a:cubicBezTo>
                        <a:cubicBezTo>
                          <a:pt x="1429247" y="4065640"/>
                          <a:pt x="1346330" y="4030081"/>
                          <a:pt x="1033402" y="4043176"/>
                        </a:cubicBezTo>
                        <a:cubicBezTo>
                          <a:pt x="720474" y="4056271"/>
                          <a:pt x="485638" y="4094509"/>
                          <a:pt x="0" y="4043176"/>
                        </a:cubicBezTo>
                        <a:cubicBezTo>
                          <a:pt x="25584" y="3892731"/>
                          <a:pt x="22922" y="3678794"/>
                          <a:pt x="0" y="3369313"/>
                        </a:cubicBezTo>
                        <a:cubicBezTo>
                          <a:pt x="-22922" y="3059832"/>
                          <a:pt x="7324" y="2967827"/>
                          <a:pt x="0" y="2735882"/>
                        </a:cubicBezTo>
                        <a:cubicBezTo>
                          <a:pt x="-7324" y="2503937"/>
                          <a:pt x="17445" y="2419774"/>
                          <a:pt x="0" y="2183315"/>
                        </a:cubicBezTo>
                        <a:cubicBezTo>
                          <a:pt x="-17445" y="1946856"/>
                          <a:pt x="-26123" y="1836596"/>
                          <a:pt x="0" y="1590316"/>
                        </a:cubicBezTo>
                        <a:cubicBezTo>
                          <a:pt x="26123" y="1344036"/>
                          <a:pt x="-12178" y="1229785"/>
                          <a:pt x="0" y="997317"/>
                        </a:cubicBezTo>
                        <a:cubicBezTo>
                          <a:pt x="12178" y="764849"/>
                          <a:pt x="-37269" y="26254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D94E90A5-560F-0EA2-98D1-5727E06A0B86}"/>
              </a:ext>
            </a:extLst>
          </p:cNvPr>
          <p:cNvSpPr txBox="1"/>
          <p:nvPr/>
        </p:nvSpPr>
        <p:spPr>
          <a:xfrm>
            <a:off x="6379677" y="562046"/>
            <a:ext cx="2290189" cy="830997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R="0" lvl="0" indent="0" algn="ctr" defTabSz="4572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600" b="1" i="0" u="none" strike="noStrike" cap="none" spc="0" normalizeH="0" baseline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ea typeface="Times New Roman" panose="02020603050405020304" pitchFamily="18" charset="0"/>
                <a:cs typeface="Gotham Bold" pitchFamily="2" charset="0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200" cap="none" spc="0" normalizeH="0" baseline="0" noProof="0" dirty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cs typeface="Gotham Bold" pitchFamily="2" charset="0"/>
              </a:rPr>
              <a:t>DIFFONDERE IL MESSAGGIO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1" i="0" u="none" strike="noStrike" kern="1200" cap="none" spc="0" normalizeH="0" baseline="0" noProof="0" dirty="0">
              <a:ln>
                <a:noFill/>
              </a:ln>
              <a:solidFill>
                <a:srgbClr val="FEFFFE"/>
              </a:solidFill>
              <a:effectLst/>
              <a:uLnTx/>
              <a:uFillTx/>
              <a:latin typeface="Raleway" pitchFamily="2" charset="77"/>
              <a:cs typeface="Gotham Bold" pitchFamily="2" charset="0"/>
            </a:endParaRPr>
          </a:p>
        </p:txBody>
      </p:sp>
      <p:sp>
        <p:nvSpPr>
          <p:cNvPr id="48" name="Rettangolo 47">
            <a:extLst>
              <a:ext uri="{FF2B5EF4-FFF2-40B4-BE49-F238E27FC236}">
                <a16:creationId xmlns:a16="http://schemas.microsoft.com/office/drawing/2014/main" id="{1BF78056-A71B-54AD-36D8-60BD9962E849}"/>
              </a:ext>
            </a:extLst>
          </p:cNvPr>
          <p:cNvSpPr/>
          <p:nvPr/>
        </p:nvSpPr>
        <p:spPr>
          <a:xfrm>
            <a:off x="9211501" y="567970"/>
            <a:ext cx="2885121" cy="3826256"/>
          </a:xfrm>
          <a:prstGeom prst="rect">
            <a:avLst/>
          </a:prstGeom>
          <a:noFill/>
          <a:ln w="28575" cap="flat" cmpd="sng" algn="ctr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2577"/>
                      <a:gd name="connsiteY0" fmla="*/ 0 h 4043176"/>
                      <a:gd name="connsiteX1" fmla="*/ 560990 w 2952577"/>
                      <a:gd name="connsiteY1" fmla="*/ 0 h 4043176"/>
                      <a:gd name="connsiteX2" fmla="*/ 1062928 w 2952577"/>
                      <a:gd name="connsiteY2" fmla="*/ 0 h 4043176"/>
                      <a:gd name="connsiteX3" fmla="*/ 1712495 w 2952577"/>
                      <a:gd name="connsiteY3" fmla="*/ 0 h 4043176"/>
                      <a:gd name="connsiteX4" fmla="*/ 2273484 w 2952577"/>
                      <a:gd name="connsiteY4" fmla="*/ 0 h 4043176"/>
                      <a:gd name="connsiteX5" fmla="*/ 2952577 w 2952577"/>
                      <a:gd name="connsiteY5" fmla="*/ 0 h 4043176"/>
                      <a:gd name="connsiteX6" fmla="*/ 2952577 w 2952577"/>
                      <a:gd name="connsiteY6" fmla="*/ 754726 h 4043176"/>
                      <a:gd name="connsiteX7" fmla="*/ 2952577 w 2952577"/>
                      <a:gd name="connsiteY7" fmla="*/ 1428589 h 4043176"/>
                      <a:gd name="connsiteX8" fmla="*/ 2952577 w 2952577"/>
                      <a:gd name="connsiteY8" fmla="*/ 2102452 h 4043176"/>
                      <a:gd name="connsiteX9" fmla="*/ 2952577 w 2952577"/>
                      <a:gd name="connsiteY9" fmla="*/ 2695451 h 4043176"/>
                      <a:gd name="connsiteX10" fmla="*/ 2952577 w 2952577"/>
                      <a:gd name="connsiteY10" fmla="*/ 3288450 h 4043176"/>
                      <a:gd name="connsiteX11" fmla="*/ 2952577 w 2952577"/>
                      <a:gd name="connsiteY11" fmla="*/ 4043176 h 4043176"/>
                      <a:gd name="connsiteX12" fmla="*/ 2332536 w 2952577"/>
                      <a:gd name="connsiteY12" fmla="*/ 4043176 h 4043176"/>
                      <a:gd name="connsiteX13" fmla="*/ 1682969 w 2952577"/>
                      <a:gd name="connsiteY13" fmla="*/ 4043176 h 4043176"/>
                      <a:gd name="connsiteX14" fmla="*/ 1033402 w 2952577"/>
                      <a:gd name="connsiteY14" fmla="*/ 4043176 h 4043176"/>
                      <a:gd name="connsiteX15" fmla="*/ 0 w 2952577"/>
                      <a:gd name="connsiteY15" fmla="*/ 4043176 h 4043176"/>
                      <a:gd name="connsiteX16" fmla="*/ 0 w 2952577"/>
                      <a:gd name="connsiteY16" fmla="*/ 3369313 h 4043176"/>
                      <a:gd name="connsiteX17" fmla="*/ 0 w 2952577"/>
                      <a:gd name="connsiteY17" fmla="*/ 2735882 h 4043176"/>
                      <a:gd name="connsiteX18" fmla="*/ 0 w 2952577"/>
                      <a:gd name="connsiteY18" fmla="*/ 2183315 h 4043176"/>
                      <a:gd name="connsiteX19" fmla="*/ 0 w 2952577"/>
                      <a:gd name="connsiteY19" fmla="*/ 1590316 h 4043176"/>
                      <a:gd name="connsiteX20" fmla="*/ 0 w 2952577"/>
                      <a:gd name="connsiteY20" fmla="*/ 997317 h 4043176"/>
                      <a:gd name="connsiteX21" fmla="*/ 0 w 2952577"/>
                      <a:gd name="connsiteY21" fmla="*/ 0 h 4043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2952577" h="4043176" extrusionOk="0">
                        <a:moveTo>
                          <a:pt x="0" y="0"/>
                        </a:moveTo>
                        <a:cubicBezTo>
                          <a:pt x="267769" y="15399"/>
                          <a:pt x="441237" y="11196"/>
                          <a:pt x="560990" y="0"/>
                        </a:cubicBezTo>
                        <a:cubicBezTo>
                          <a:pt x="680743" y="-11196"/>
                          <a:pt x="896008" y="19707"/>
                          <a:pt x="1062928" y="0"/>
                        </a:cubicBezTo>
                        <a:cubicBezTo>
                          <a:pt x="1229848" y="-19707"/>
                          <a:pt x="1390621" y="30974"/>
                          <a:pt x="1712495" y="0"/>
                        </a:cubicBezTo>
                        <a:cubicBezTo>
                          <a:pt x="2034369" y="-30974"/>
                          <a:pt x="2096609" y="2973"/>
                          <a:pt x="2273484" y="0"/>
                        </a:cubicBezTo>
                        <a:cubicBezTo>
                          <a:pt x="2450359" y="-2973"/>
                          <a:pt x="2697575" y="22606"/>
                          <a:pt x="2952577" y="0"/>
                        </a:cubicBezTo>
                        <a:cubicBezTo>
                          <a:pt x="2941804" y="295340"/>
                          <a:pt x="2974491" y="454874"/>
                          <a:pt x="2952577" y="754726"/>
                        </a:cubicBezTo>
                        <a:cubicBezTo>
                          <a:pt x="2930663" y="1054578"/>
                          <a:pt x="2945865" y="1156038"/>
                          <a:pt x="2952577" y="1428589"/>
                        </a:cubicBezTo>
                        <a:cubicBezTo>
                          <a:pt x="2959289" y="1701140"/>
                          <a:pt x="2956074" y="1791036"/>
                          <a:pt x="2952577" y="2102452"/>
                        </a:cubicBezTo>
                        <a:cubicBezTo>
                          <a:pt x="2949080" y="2413868"/>
                          <a:pt x="2980000" y="2526997"/>
                          <a:pt x="2952577" y="2695451"/>
                        </a:cubicBezTo>
                        <a:cubicBezTo>
                          <a:pt x="2925154" y="2863905"/>
                          <a:pt x="2952393" y="3101595"/>
                          <a:pt x="2952577" y="3288450"/>
                        </a:cubicBezTo>
                        <a:cubicBezTo>
                          <a:pt x="2952761" y="3475305"/>
                          <a:pt x="2931769" y="3716354"/>
                          <a:pt x="2952577" y="4043176"/>
                        </a:cubicBezTo>
                        <a:cubicBezTo>
                          <a:pt x="2714578" y="4041164"/>
                          <a:pt x="2639452" y="4033494"/>
                          <a:pt x="2332536" y="4043176"/>
                        </a:cubicBezTo>
                        <a:cubicBezTo>
                          <a:pt x="2025620" y="4052858"/>
                          <a:pt x="1936691" y="4020712"/>
                          <a:pt x="1682969" y="4043176"/>
                        </a:cubicBezTo>
                        <a:cubicBezTo>
                          <a:pt x="1429247" y="4065640"/>
                          <a:pt x="1346330" y="4030081"/>
                          <a:pt x="1033402" y="4043176"/>
                        </a:cubicBezTo>
                        <a:cubicBezTo>
                          <a:pt x="720474" y="4056271"/>
                          <a:pt x="485638" y="4094509"/>
                          <a:pt x="0" y="4043176"/>
                        </a:cubicBezTo>
                        <a:cubicBezTo>
                          <a:pt x="25584" y="3892731"/>
                          <a:pt x="22922" y="3678794"/>
                          <a:pt x="0" y="3369313"/>
                        </a:cubicBezTo>
                        <a:cubicBezTo>
                          <a:pt x="-22922" y="3059832"/>
                          <a:pt x="7324" y="2967827"/>
                          <a:pt x="0" y="2735882"/>
                        </a:cubicBezTo>
                        <a:cubicBezTo>
                          <a:pt x="-7324" y="2503937"/>
                          <a:pt x="17445" y="2419774"/>
                          <a:pt x="0" y="2183315"/>
                        </a:cubicBezTo>
                        <a:cubicBezTo>
                          <a:pt x="-17445" y="1946856"/>
                          <a:pt x="-26123" y="1836596"/>
                          <a:pt x="0" y="1590316"/>
                        </a:cubicBezTo>
                        <a:cubicBezTo>
                          <a:pt x="26123" y="1344036"/>
                          <a:pt x="-12178" y="1229785"/>
                          <a:pt x="0" y="997317"/>
                        </a:cubicBezTo>
                        <a:cubicBezTo>
                          <a:pt x="12178" y="764849"/>
                          <a:pt x="-37269" y="26254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3" name="Segnaposto testo 14">
            <a:extLst>
              <a:ext uri="{FF2B5EF4-FFF2-40B4-BE49-F238E27FC236}">
                <a16:creationId xmlns:a16="http://schemas.microsoft.com/office/drawing/2014/main" id="{91B97624-960F-D5D7-0AEC-92EEAD8CB661}"/>
              </a:ext>
            </a:extLst>
          </p:cNvPr>
          <p:cNvSpPr txBox="1">
            <a:spLocks/>
          </p:cNvSpPr>
          <p:nvPr/>
        </p:nvSpPr>
        <p:spPr>
          <a:xfrm>
            <a:off x="233491" y="2573868"/>
            <a:ext cx="2776489" cy="1993003"/>
          </a:xfrm>
          <a:prstGeom prst="rect">
            <a:avLst/>
          </a:prstGeom>
          <a:ln>
            <a:noFill/>
            <a:prstDash val="sysDot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6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2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8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4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Lavori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in quota</a:t>
            </a: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LOTO  </a:t>
            </a: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Gestione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Flussi</a:t>
            </a:r>
            <a:endParaRPr kumimoji="0" lang="en-US" sz="13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Gestione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Appaltatori</a:t>
            </a:r>
            <a:endParaRPr kumimoji="0" lang="en-US" sz="13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Gestione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Chemicals</a:t>
            </a: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Sicurezza Stradale</a:t>
            </a:r>
          </a:p>
          <a:p>
            <a:pPr marL="92075" marR="0" lvl="0" indent="-92075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Gestione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Spazi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13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Confinati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aleway" pitchFamily="2" charset="0"/>
                <a:ea typeface="+mn-ea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aleway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4" name="Segnaposto testo 15">
            <a:extLst>
              <a:ext uri="{FF2B5EF4-FFF2-40B4-BE49-F238E27FC236}">
                <a16:creationId xmlns:a16="http://schemas.microsoft.com/office/drawing/2014/main" id="{BF83B8F9-D3B9-2C2B-A899-92CF8BBC2496}"/>
              </a:ext>
            </a:extLst>
          </p:cNvPr>
          <p:cNvSpPr txBox="1">
            <a:spLocks/>
          </p:cNvSpPr>
          <p:nvPr/>
        </p:nvSpPr>
        <p:spPr>
          <a:xfrm>
            <a:off x="6271718" y="2593250"/>
            <a:ext cx="2730063" cy="1690272"/>
          </a:xfrm>
          <a:prstGeom prst="rect">
            <a:avLst/>
          </a:prstGeom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6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2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8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4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Safety days 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Global vision HSW.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Comunicazione per stagione estiva e invernale.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Pillole H&amp;S per Sales.</a:t>
            </a:r>
            <a:endParaRPr kumimoji="0" lang="en-GB" sz="13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</p:txBody>
      </p:sp>
      <p:sp>
        <p:nvSpPr>
          <p:cNvPr id="55" name="Segnaposto testo 16">
            <a:extLst>
              <a:ext uri="{FF2B5EF4-FFF2-40B4-BE49-F238E27FC236}">
                <a16:creationId xmlns:a16="http://schemas.microsoft.com/office/drawing/2014/main" id="{49F65FF5-C1CE-FA33-3AFC-7633CDA2B6CE}"/>
              </a:ext>
            </a:extLst>
          </p:cNvPr>
          <p:cNvSpPr txBox="1">
            <a:spLocks/>
          </p:cNvSpPr>
          <p:nvPr/>
        </p:nvSpPr>
        <p:spPr>
          <a:xfrm>
            <a:off x="9304731" y="2738881"/>
            <a:ext cx="2753789" cy="1544641"/>
          </a:xfrm>
          <a:prstGeom prst="rect">
            <a:avLst/>
          </a:prstGeom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6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2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8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4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Investigazioni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di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incidenti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 &amp; Near misses.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Conversazioni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di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sicurezza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Addestramento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H&amp;S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Comunicazione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onesta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e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trasparente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</p:txBody>
      </p:sp>
      <p:sp>
        <p:nvSpPr>
          <p:cNvPr id="57" name="Segnaposto testo 13">
            <a:extLst>
              <a:ext uri="{FF2B5EF4-FFF2-40B4-BE49-F238E27FC236}">
                <a16:creationId xmlns:a16="http://schemas.microsoft.com/office/drawing/2014/main" id="{F764A432-C21E-BD02-350C-C342459FFF63}"/>
              </a:ext>
            </a:extLst>
          </p:cNvPr>
          <p:cNvSpPr txBox="1">
            <a:spLocks/>
          </p:cNvSpPr>
          <p:nvPr/>
        </p:nvSpPr>
        <p:spPr>
          <a:xfrm>
            <a:off x="3308598" y="2602535"/>
            <a:ext cx="2711418" cy="1528528"/>
          </a:xfrm>
          <a:prstGeom prst="rect">
            <a:avLst/>
          </a:prstGeom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6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2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8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4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300" b="1" i="0" u="none" strike="noStrike" kern="1200" cap="none" spc="0" normalizeH="0" baseline="0" noProof="0" dirty="0">
                <a:ln>
                  <a:noFill/>
                </a:ln>
                <a:solidFill>
                  <a:srgbClr val="3F5B54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«Culture through Safety»</a:t>
            </a:r>
            <a:r>
              <a:rPr lang="it-IT" sz="1300" b="1" dirty="0">
                <a:solidFill>
                  <a:srgbClr val="3F5B54"/>
                </a:solidFill>
                <a:latin typeface="Raleway" pitchFamily="2" charset="77"/>
                <a:cs typeface="Gotham Bold" pitchFamily="2" charset="0"/>
              </a:rPr>
              <a:t> per tutti i  dipendenti  e ditte appaltatrici</a:t>
            </a:r>
            <a:endParaRPr kumimoji="0" lang="it-IT" sz="1300" b="1" i="0" u="none" strike="noStrike" kern="1200" cap="none" spc="0" normalizeH="0" baseline="0" noProof="0" dirty="0">
              <a:ln>
                <a:noFill/>
              </a:ln>
              <a:solidFill>
                <a:srgbClr val="3F5B54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</p:txBody>
      </p:sp>
      <p:sp>
        <p:nvSpPr>
          <p:cNvPr id="61" name="Rettangolo 60">
            <a:extLst>
              <a:ext uri="{FF2B5EF4-FFF2-40B4-BE49-F238E27FC236}">
                <a16:creationId xmlns:a16="http://schemas.microsoft.com/office/drawing/2014/main" id="{3657C7A0-9926-058B-5965-BCBCC24BE1AB}"/>
              </a:ext>
            </a:extLst>
          </p:cNvPr>
          <p:cNvSpPr/>
          <p:nvPr/>
        </p:nvSpPr>
        <p:spPr>
          <a:xfrm>
            <a:off x="118670" y="4628407"/>
            <a:ext cx="12006973" cy="88310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 w="12700" cap="flat" cmpd="sng" algn="ctr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CONSAPEVOLEZZA DEL RISCHIO IN TUTTE LE ATTIVITA’ LAVORATIVE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srgbClr val="FEFFFE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EFFF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F12186F5-E692-845D-CE38-E4E51E0D2085}"/>
              </a:ext>
            </a:extLst>
          </p:cNvPr>
          <p:cNvSpPr/>
          <p:nvPr/>
        </p:nvSpPr>
        <p:spPr>
          <a:xfrm>
            <a:off x="3172779" y="572462"/>
            <a:ext cx="2866071" cy="565315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7E8182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9" name="Rettangolo 28">
            <a:extLst>
              <a:ext uri="{FF2B5EF4-FFF2-40B4-BE49-F238E27FC236}">
                <a16:creationId xmlns:a16="http://schemas.microsoft.com/office/drawing/2014/main" id="{B657128A-5AC2-C14D-A6D8-0461DE7E13E7}"/>
              </a:ext>
            </a:extLst>
          </p:cNvPr>
          <p:cNvSpPr/>
          <p:nvPr/>
        </p:nvSpPr>
        <p:spPr>
          <a:xfrm>
            <a:off x="9222387" y="563469"/>
            <a:ext cx="2866071" cy="565315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7E8182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CD8BD9BB-FE3B-9C50-8DE5-FFA092D9BE52}"/>
              </a:ext>
            </a:extLst>
          </p:cNvPr>
          <p:cNvSpPr txBox="1"/>
          <p:nvPr/>
        </p:nvSpPr>
        <p:spPr>
          <a:xfrm>
            <a:off x="3209333" y="555104"/>
            <a:ext cx="2859453" cy="584775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200" cap="none" spc="0" normalizeH="0" baseline="0" noProof="0" dirty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ea typeface="Times New Roman" panose="02020603050405020304" pitchFamily="18" charset="0"/>
                <a:cs typeface="Gotham Bold" pitchFamily="2" charset="0"/>
              </a:rPr>
              <a:t>CREARE LA NOSTRA EREDITA’</a:t>
            </a:r>
          </a:p>
        </p:txBody>
      </p:sp>
      <p:sp>
        <p:nvSpPr>
          <p:cNvPr id="49" name="CasellaDiTesto 48">
            <a:extLst>
              <a:ext uri="{FF2B5EF4-FFF2-40B4-BE49-F238E27FC236}">
                <a16:creationId xmlns:a16="http://schemas.microsoft.com/office/drawing/2014/main" id="{1EC3DAE7-A56E-6273-3AAA-154B35C0E4BB}"/>
              </a:ext>
            </a:extLst>
          </p:cNvPr>
          <p:cNvSpPr txBox="1"/>
          <p:nvPr/>
        </p:nvSpPr>
        <p:spPr>
          <a:xfrm>
            <a:off x="9265968" y="575866"/>
            <a:ext cx="2718167" cy="584775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200" cap="none" spc="0" normalizeH="0" baseline="0" noProof="0" dirty="0">
                <a:ln>
                  <a:noFill/>
                </a:ln>
                <a:solidFill>
                  <a:srgbClr val="FEFFFE"/>
                </a:solidFill>
                <a:effectLst/>
                <a:uLnTx/>
                <a:uFillTx/>
                <a:latin typeface="Raleway" pitchFamily="2" charset="77"/>
                <a:ea typeface="Times New Roman" panose="02020603050405020304" pitchFamily="18" charset="0"/>
                <a:cs typeface="Gotham Bold" pitchFamily="2" charset="0"/>
              </a:rPr>
              <a:t>RESPONSABILITA’ CONDIVISA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4A1F76-B665-5A86-61AA-68E99B5C76DA}"/>
              </a:ext>
            </a:extLst>
          </p:cNvPr>
          <p:cNvSpPr txBox="1"/>
          <p:nvPr/>
        </p:nvSpPr>
        <p:spPr>
          <a:xfrm>
            <a:off x="667189" y="-345508"/>
            <a:ext cx="11209058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2400" b="0" i="0" u="none" strike="noStrike" kern="1200" cap="none" spc="0" normalizeH="0" baseline="0" noProof="0" dirty="0">
              <a:ln>
                <a:noFill/>
              </a:ln>
              <a:solidFill>
                <a:srgbClr val="0E2841">
                  <a:lumMod val="75000"/>
                  <a:lumOff val="25000"/>
                </a:srgbClr>
              </a:solidFill>
              <a:effectLst/>
              <a:uLnTx/>
              <a:uFillTx/>
              <a:latin typeface="Gotham Light" pitchFamily="2" charset="0"/>
              <a:ea typeface="+mn-ea"/>
              <a:cs typeface="Gotham Light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2400" b="1" dirty="0">
                <a:solidFill>
                  <a:srgbClr val="0E2841">
                    <a:lumMod val="75000"/>
                    <a:lumOff val="25000"/>
                  </a:srgbClr>
                </a:solidFill>
                <a:latin typeface="Gotham Light" pitchFamily="2" charset="0"/>
                <a:cs typeface="Gotham Light" pitchFamily="2" charset="0"/>
              </a:rPr>
              <a:t>Il nostro programma per diffondere il VALORE  della SICUREZZA</a:t>
            </a:r>
            <a:endParaRPr kumimoji="0" lang="en-IT" sz="2400" b="1" i="0" u="none" strike="noStrike" kern="1200" cap="none" spc="0" normalizeH="0" baseline="0" noProof="0" dirty="0">
              <a:ln>
                <a:noFill/>
              </a:ln>
              <a:solidFill>
                <a:srgbClr val="0E2841">
                  <a:lumMod val="75000"/>
                  <a:lumOff val="25000"/>
                </a:srgbClr>
              </a:solidFill>
              <a:effectLst/>
              <a:uLnTx/>
              <a:uFillTx/>
              <a:latin typeface="Gotham Light" pitchFamily="2" charset="0"/>
              <a:ea typeface="+mn-ea"/>
              <a:cs typeface="Gotham Light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3EBF72-851E-6C9B-3548-58E7213E8E54}"/>
              </a:ext>
            </a:extLst>
          </p:cNvPr>
          <p:cNvSpPr txBox="1"/>
          <p:nvPr/>
        </p:nvSpPr>
        <p:spPr>
          <a:xfrm>
            <a:off x="6406984" y="1135249"/>
            <a:ext cx="2488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COMUNICAZIONE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POSITIVA ED EMOZIONALE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C7EA28-0A7A-03B4-73FB-A30A8E54453A}"/>
              </a:ext>
            </a:extLst>
          </p:cNvPr>
          <p:cNvSpPr txBox="1"/>
          <p:nvPr/>
        </p:nvSpPr>
        <p:spPr>
          <a:xfrm>
            <a:off x="3816745" y="1218801"/>
            <a:ext cx="15353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3F5B54"/>
                </a:solidFill>
                <a:effectLst/>
                <a:uLnTx/>
                <a:uFillTx/>
                <a:latin typeface="Gotham Bold" pitchFamily="2" charset="0"/>
                <a:ea typeface="+mn-ea"/>
                <a:cs typeface="Gotham Bold" pitchFamily="2" charset="0"/>
              </a:rPr>
              <a:t> </a:t>
            </a: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3F5B54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LEADERSHIP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C948D3-6761-27CC-130B-6C4BF22F7B2A}"/>
              </a:ext>
            </a:extLst>
          </p:cNvPr>
          <p:cNvSpPr txBox="1"/>
          <p:nvPr/>
        </p:nvSpPr>
        <p:spPr>
          <a:xfrm>
            <a:off x="9419715" y="1201843"/>
            <a:ext cx="241203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Raleway" pitchFamily="2" charset="77"/>
                <a:ea typeface="+mn-ea"/>
                <a:cs typeface="Gotham Bold" pitchFamily="2" charset="0"/>
              </a:rPr>
              <a:t>GUIDARE LA SICUREZZA ATTRAVERSO I COMPORTAMENTI</a:t>
            </a:r>
            <a:endParaRPr kumimoji="0" lang="it-IT" sz="1400" b="0" i="0" u="none" strike="noStrike" kern="1200" cap="none" spc="0" normalizeH="0" baseline="0" noProof="0" dirty="0">
              <a:ln>
                <a:noFill/>
              </a:ln>
              <a:solidFill>
                <a:srgbClr val="7E8182"/>
              </a:solidFill>
              <a:effectLst/>
              <a:uLnTx/>
              <a:uFillTx/>
              <a:latin typeface="Raleway" pitchFamily="2" charset="77"/>
              <a:ea typeface="+mn-ea"/>
              <a:cs typeface="Gotham Bold" pitchFamily="2" charset="0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0BCDCF62-0693-7500-D3A2-0AE20A8217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998" y="1516267"/>
            <a:ext cx="1211823" cy="954311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6ED037BD-E9C3-3BDD-8556-AABED4609A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2415" y="1569521"/>
            <a:ext cx="1309892" cy="1026307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F92AA26D-6E72-B907-295E-8CE42984FC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06273" y="1691377"/>
            <a:ext cx="1026857" cy="1023150"/>
          </a:xfrm>
          <a:prstGeom prst="rect">
            <a:avLst/>
          </a:prstGeom>
        </p:spPr>
      </p:pic>
      <p:pic>
        <p:nvPicPr>
          <p:cNvPr id="14" name="Immagine 13" descr="Immagine che contiene clipart&#10;&#10;Descrizione generata automaticamente">
            <a:extLst>
              <a:ext uri="{FF2B5EF4-FFF2-40B4-BE49-F238E27FC236}">
                <a16:creationId xmlns:a16="http://schemas.microsoft.com/office/drawing/2014/main" id="{6136F3CE-CF22-E621-4EE3-0BAF83A1E8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8053" y="4767636"/>
            <a:ext cx="515010" cy="512721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EF76D1EE-1F3D-EB64-6E45-4A290E13FD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72996" y="1555283"/>
            <a:ext cx="938865" cy="883997"/>
          </a:xfrm>
          <a:prstGeom prst="rect">
            <a:avLst/>
          </a:prstGeom>
        </p:spPr>
      </p:pic>
      <p:pic>
        <p:nvPicPr>
          <p:cNvPr id="9" name="Segnaposto immagine 39" descr="Immagine che contiene testo&#10;&#10;Descrizione generata automaticamente">
            <a:extLst>
              <a:ext uri="{FF2B5EF4-FFF2-40B4-BE49-F238E27FC236}">
                <a16:creationId xmlns:a16="http://schemas.microsoft.com/office/drawing/2014/main" id="{9DD6418D-6B23-1A44-70C9-5967E9D560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 b="15746"/>
          <a:stretch>
            <a:fillRect/>
          </a:stretch>
        </p:blipFill>
        <p:spPr>
          <a:xfrm>
            <a:off x="4521157" y="1544406"/>
            <a:ext cx="932789" cy="932789"/>
          </a:xfrm>
          <a:prstGeom prst="ellipse">
            <a:avLst/>
          </a:prstGeom>
          <a:noFill/>
          <a:ln w="28575"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AB9C55BB-27E9-DB0D-0DA3-11D81DAF69F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43559" y="1539688"/>
            <a:ext cx="1026307" cy="1026307"/>
          </a:xfrm>
          <a:prstGeom prst="rect">
            <a:avLst/>
          </a:prstGeom>
        </p:spPr>
      </p:pic>
      <p:pic>
        <p:nvPicPr>
          <p:cNvPr id="15" name="Segnaposto immagine 51" descr="Immagine che contiene oggetto da esterni, diverso&#10;&#10;Descrizione generata automaticamente">
            <a:extLst>
              <a:ext uri="{FF2B5EF4-FFF2-40B4-BE49-F238E27FC236}">
                <a16:creationId xmlns:a16="http://schemas.microsoft.com/office/drawing/2014/main" id="{D430D43D-94EB-0EE7-D7FE-D348D98C34E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72" b="8172"/>
          <a:stretch>
            <a:fillRect/>
          </a:stretch>
        </p:blipFill>
        <p:spPr>
          <a:xfrm>
            <a:off x="9659080" y="1888431"/>
            <a:ext cx="715553" cy="714241"/>
          </a:xfrm>
          <a:prstGeom prst="ellipse">
            <a:avLst/>
          </a:prstGeom>
          <a:noFill/>
          <a:ln w="28575">
            <a:noFill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AC482BCB-9BEC-1A3C-A3B7-34D9AEAD8C3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0998" y="4795225"/>
            <a:ext cx="670618" cy="658425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</p:pic>
      <p:pic>
        <p:nvPicPr>
          <p:cNvPr id="17" name="Picture 2">
            <a:extLst>
              <a:ext uri="{FF2B5EF4-FFF2-40B4-BE49-F238E27FC236}">
                <a16:creationId xmlns:a16="http://schemas.microsoft.com/office/drawing/2014/main" id="{34F00E6A-D27A-4C88-A966-7AFA8FAB9B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7"/>
          <a:stretch/>
        </p:blipFill>
        <p:spPr bwMode="auto">
          <a:xfrm>
            <a:off x="3766122" y="1452982"/>
            <a:ext cx="900322" cy="1064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943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0CDD-E508-C70F-3C18-42F127AB65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5663BC-4976-E2F8-38A0-BC27A15AA7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blue and yellow banner&#10;&#10;Description automatically generated">
            <a:extLst>
              <a:ext uri="{FF2B5EF4-FFF2-40B4-BE49-F238E27FC236}">
                <a16:creationId xmlns:a16="http://schemas.microsoft.com/office/drawing/2014/main" id="{A2E5D2A6-F457-5FFD-B07C-824D61D3A7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9" y="77050"/>
            <a:ext cx="12187518" cy="6860523"/>
          </a:xfrm>
          <a:prstGeom prst="rect">
            <a:avLst/>
          </a:prstGeom>
        </p:spPr>
      </p:pic>
      <p:pic>
        <p:nvPicPr>
          <p:cNvPr id="4" name="Picture 3" descr="A blue and yellow logo&#10;&#10;Description automatically generated">
            <a:extLst>
              <a:ext uri="{FF2B5EF4-FFF2-40B4-BE49-F238E27FC236}">
                <a16:creationId xmlns:a16="http://schemas.microsoft.com/office/drawing/2014/main" id="{1BD32E31-C645-3BA7-C853-79DB4DF6AA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088EB492-C7A6-5AF9-D797-BD55889FC0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538529EE-F14B-FFEA-E74A-7ACCF015A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49F7DD2-D017-E9A5-9CAC-34B6DEA37794}"/>
              </a:ext>
            </a:extLst>
          </p:cNvPr>
          <p:cNvSpPr txBox="1"/>
          <p:nvPr/>
        </p:nvSpPr>
        <p:spPr>
          <a:xfrm>
            <a:off x="240198" y="388308"/>
            <a:ext cx="1170526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200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Campagne di </a:t>
            </a:r>
            <a:r>
              <a:rPr lang="en-GB" sz="2200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Informazione</a:t>
            </a:r>
            <a:r>
              <a:rPr lang="en-GB" sz="2200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: </a:t>
            </a:r>
          </a:p>
          <a:p>
            <a:pPr algn="ctr"/>
            <a:endParaRPr lang="en-GB" sz="2200" b="1">
              <a:solidFill>
                <a:srgbClr val="FF0000"/>
              </a:solidFill>
              <a:effectLst>
                <a:outerShdw sx="1000" sy="1000" algn="ctr" rotWithShape="0">
                  <a:srgbClr val="156082">
                    <a:lumMod val="75000"/>
                  </a:srgbClr>
                </a:outerShdw>
              </a:effectLst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40DA174-D05B-FF45-17B5-CFD0377BF038}"/>
              </a:ext>
            </a:extLst>
          </p:cNvPr>
          <p:cNvSpPr txBox="1"/>
          <p:nvPr/>
        </p:nvSpPr>
        <p:spPr>
          <a:xfrm>
            <a:off x="215181" y="1339041"/>
            <a:ext cx="2034959" cy="116955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1 </a:t>
            </a:r>
            <a:r>
              <a:rPr lang="en-GB" b="1" dirty="0">
                <a:solidFill>
                  <a:srgbClr val="002060"/>
                </a:solidFill>
                <a:latin typeface="Gotham Bold" pitchFamily="50" charset="0"/>
                <a:ea typeface="+mn-lt"/>
                <a:cs typeface="Gotham Bold" pitchFamily="50" charset="0"/>
              </a:rPr>
              <a:t>Onboarding</a:t>
            </a:r>
            <a:r>
              <a:rPr lang="en-GB" sz="1600" b="1" dirty="0">
                <a:solidFill>
                  <a:srgbClr val="FF0000"/>
                </a:solidFill>
                <a:latin typeface="Gotham Bold" pitchFamily="50" charset="0"/>
                <a:ea typeface="+mn-lt"/>
                <a:cs typeface="Gotham Bold" pitchFamily="50" charset="0"/>
              </a:rPr>
              <a:t> </a:t>
            </a:r>
            <a:r>
              <a:rPr lang="en-GB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50" charset="0"/>
                <a:ea typeface="+mn-lt"/>
                <a:cs typeface="Gotham Bold" pitchFamily="50" charset="0"/>
              </a:rPr>
              <a:t>nuovi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50" charset="0"/>
                <a:ea typeface="+mn-lt"/>
                <a:cs typeface="Gotham Bold" pitchFamily="50" charset="0"/>
              </a:rPr>
              <a:t> </a:t>
            </a:r>
            <a:r>
              <a:rPr lang="en-GB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50" charset="0"/>
                <a:ea typeface="+mn-lt"/>
                <a:cs typeface="Gotham Bold" pitchFamily="50" charset="0"/>
              </a:rPr>
              <a:t>dipendenti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  <a:latin typeface="Gotham Bold" pitchFamily="50" charset="0"/>
              <a:cs typeface="Gotham Bold" pitchFamily="50" charset="0"/>
            </a:endParaRPr>
          </a:p>
          <a:p>
            <a:endParaRPr lang="en-GB" sz="1600" b="1" dirty="0">
              <a:solidFill>
                <a:srgbClr val="002060"/>
              </a:solidFill>
              <a:latin typeface="Gotham Bold"/>
            </a:endParaRPr>
          </a:p>
        </p:txBody>
      </p:sp>
      <p:pic>
        <p:nvPicPr>
          <p:cNvPr id="34" name="Picture 33" descr="A person holding a phone in a car&#10;&#10;AI-generated content may be incorrect.">
            <a:extLst>
              <a:ext uri="{FF2B5EF4-FFF2-40B4-BE49-F238E27FC236}">
                <a16:creationId xmlns:a16="http://schemas.microsoft.com/office/drawing/2014/main" id="{BD1435D2-9670-3736-6553-875FDB8CE1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0027" y="1122363"/>
            <a:ext cx="3248773" cy="182648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270A753C-B7D0-0D9C-B797-9350B7FAD53E}"/>
              </a:ext>
            </a:extLst>
          </p:cNvPr>
          <p:cNvSpPr txBox="1"/>
          <p:nvPr/>
        </p:nvSpPr>
        <p:spPr>
          <a:xfrm>
            <a:off x="6180830" y="3022531"/>
            <a:ext cx="179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Forza </a:t>
            </a:r>
            <a:r>
              <a:rPr lang="en-GB" sz="1600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vendita</a:t>
            </a:r>
            <a:endParaRPr lang="en-GB" sz="1600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394D784-47DB-BF7E-9D70-712C361B2CC1}"/>
              </a:ext>
            </a:extLst>
          </p:cNvPr>
          <p:cNvSpPr txBox="1"/>
          <p:nvPr/>
        </p:nvSpPr>
        <p:spPr>
          <a:xfrm>
            <a:off x="10040371" y="3030646"/>
            <a:ext cx="780353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Uffici</a:t>
            </a:r>
            <a:endParaRPr lang="en-GB" sz="1600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14" name="Picture 13" descr="A person walking up stairs with a stick&#10;&#10;AI-generated content may be incorrect.">
            <a:extLst>
              <a:ext uri="{FF2B5EF4-FFF2-40B4-BE49-F238E27FC236}">
                <a16:creationId xmlns:a16="http://schemas.microsoft.com/office/drawing/2014/main" id="{EEA608B5-87E1-E5B0-13CE-5840A6E85C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06161" y="1112087"/>
            <a:ext cx="3248775" cy="18264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8C1908-F12A-12D7-630C-E1E9282EBD2A}"/>
              </a:ext>
            </a:extLst>
          </p:cNvPr>
          <p:cNvSpPr txBox="1"/>
          <p:nvPr/>
        </p:nvSpPr>
        <p:spPr>
          <a:xfrm>
            <a:off x="2775920" y="2988701"/>
            <a:ext cx="16665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Stabilimenti</a:t>
            </a:r>
            <a:endParaRPr lang="en-US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B9E067-AB69-8810-6FB1-42FC4741B0F5}"/>
              </a:ext>
            </a:extLst>
          </p:cNvPr>
          <p:cNvSpPr txBox="1"/>
          <p:nvPr/>
        </p:nvSpPr>
        <p:spPr>
          <a:xfrm>
            <a:off x="245076" y="3691255"/>
            <a:ext cx="23583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/>
              </a:rPr>
              <a:t>2 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Campagna di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sensibilizzazione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sui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rischi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portati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dal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caldo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nella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stagione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estiva</a:t>
            </a:r>
            <a:r>
              <a:rPr lang="en-US">
                <a:latin typeface="Gotham Bold"/>
              </a:rPr>
              <a:t>​</a:t>
            </a:r>
            <a:endParaRPr lang="en-US"/>
          </a:p>
        </p:txBody>
      </p:sp>
      <p:pic>
        <p:nvPicPr>
          <p:cNvPr id="10" name="Picture 9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B4147335-F457-E0E1-CD16-51A1421F4F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01153" y="3515566"/>
            <a:ext cx="3126603" cy="1742233"/>
          </a:xfrm>
          <a:prstGeom prst="rect">
            <a:avLst/>
          </a:prstGeom>
        </p:spPr>
      </p:pic>
      <p:pic>
        <p:nvPicPr>
          <p:cNvPr id="15" name="Picture 14" descr="A poster of a factory&#10;&#10;AI-generated content may be incorrect.">
            <a:extLst>
              <a:ext uri="{FF2B5EF4-FFF2-40B4-BE49-F238E27FC236}">
                <a16:creationId xmlns:a16="http://schemas.microsoft.com/office/drawing/2014/main" id="{3A88948C-E0EC-426C-4DDD-7EC1B6D7533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05313" y="3488801"/>
            <a:ext cx="3264704" cy="1835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7DCA3F-6A37-6DA4-A5BD-AB31BE47DE04}"/>
              </a:ext>
            </a:extLst>
          </p:cNvPr>
          <p:cNvSpPr txBox="1"/>
          <p:nvPr/>
        </p:nvSpPr>
        <p:spPr>
          <a:xfrm>
            <a:off x="5776069" y="3658336"/>
            <a:ext cx="235836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/>
              </a:rPr>
              <a:t>3 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Campagna di </a:t>
            </a:r>
            <a:r>
              <a:rPr lang="en-GB" b="1" err="1">
                <a:solidFill>
                  <a:srgbClr val="163E64"/>
                </a:solidFill>
                <a:latin typeface="Gotham Bold"/>
              </a:rPr>
              <a:t>sensibilizzazione</a:t>
            </a:r>
            <a:r>
              <a:rPr lang="en-GB" b="1">
                <a:solidFill>
                  <a:srgbClr val="163E64"/>
                </a:solidFill>
                <a:latin typeface="Gotham Bold"/>
              </a:rPr>
              <a:t> </a:t>
            </a:r>
            <a:r>
              <a:rPr lang="it-IT" b="1">
                <a:solidFill>
                  <a:srgbClr val="163E64"/>
                </a:solidFill>
                <a:latin typeface="Gotham Bold"/>
              </a:rPr>
              <a:t>sull’importanza di mantenere pulito l’ambiente di lavoro</a:t>
            </a:r>
            <a:endParaRPr lang="en-US"/>
          </a:p>
        </p:txBody>
      </p:sp>
      <p:pic>
        <p:nvPicPr>
          <p:cNvPr id="16" name="Picture 15" descr="A person working on a machine&#10;&#10;AI-generated content may be incorrect.">
            <a:extLst>
              <a:ext uri="{FF2B5EF4-FFF2-40B4-BE49-F238E27FC236}">
                <a16:creationId xmlns:a16="http://schemas.microsoft.com/office/drawing/2014/main" id="{2D0193CE-F4A4-AB05-8066-F0E952228B8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17401" y="1124639"/>
            <a:ext cx="3246758" cy="182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03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ABC18B-FAEB-1E57-ECE7-60A5AFF6DB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CFEAA-7556-FA22-D3A6-62CACA7DA7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38E746-243B-97C6-5848-34BE09122D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blue and yellow banner&#10;&#10;Description automatically generated">
            <a:extLst>
              <a:ext uri="{FF2B5EF4-FFF2-40B4-BE49-F238E27FC236}">
                <a16:creationId xmlns:a16="http://schemas.microsoft.com/office/drawing/2014/main" id="{1BE12A65-6C34-612F-EDCC-E72ED18B90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pic>
        <p:nvPicPr>
          <p:cNvPr id="4" name="Picture 3" descr="A blue and yellow logo&#10;&#10;Description automatically generated">
            <a:extLst>
              <a:ext uri="{FF2B5EF4-FFF2-40B4-BE49-F238E27FC236}">
                <a16:creationId xmlns:a16="http://schemas.microsoft.com/office/drawing/2014/main" id="{2EDBECE9-E898-44B9-6AF1-944D58656D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A9959F65-3E7A-162B-DA13-6D98A1A303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6F5D9554-52BA-DAF3-D60D-EA475DB8C1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4C0CBCD-CEF3-046D-25D3-4F54720BD1BC}"/>
              </a:ext>
            </a:extLst>
          </p:cNvPr>
          <p:cNvSpPr txBox="1"/>
          <p:nvPr/>
        </p:nvSpPr>
        <p:spPr>
          <a:xfrm>
            <a:off x="1762371" y="1084031"/>
            <a:ext cx="866725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/>
                <a:cs typeface="Gotham Bold" pitchFamily="2" charset="0"/>
              </a:rPr>
              <a:t>4</a:t>
            </a:r>
            <a:r>
              <a:rPr lang="en-GB" b="1">
                <a:latin typeface="Gotham Bold"/>
                <a:cs typeface="Gotham Bold" pitchFamily="2" charset="0"/>
              </a:rPr>
              <a:t> 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Campagna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emozionale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di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sensibilizzazione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sugli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standard di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sicurezza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con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protagonisti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i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dipendenti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di Birra Peroni</a:t>
            </a:r>
          </a:p>
        </p:txBody>
      </p:sp>
      <p:pic>
        <p:nvPicPr>
          <p:cNvPr id="10" name="Picture 9" descr="A person in a red uniform&#10;&#10;AI-generated content may be incorrect.">
            <a:extLst>
              <a:ext uri="{FF2B5EF4-FFF2-40B4-BE49-F238E27FC236}">
                <a16:creationId xmlns:a16="http://schemas.microsoft.com/office/drawing/2014/main" id="{B750B4C9-510C-E7A1-96F4-0E45DE4708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131" y="1976816"/>
            <a:ext cx="1763749" cy="2494851"/>
          </a:xfrm>
          <a:prstGeom prst="rect">
            <a:avLst/>
          </a:prstGeom>
        </p:spPr>
      </p:pic>
      <p:pic>
        <p:nvPicPr>
          <p:cNvPr id="15" name="Picture 14" descr="A person driving a forklift&#10;&#10;AI-generated content may be incorrect.">
            <a:extLst>
              <a:ext uri="{FF2B5EF4-FFF2-40B4-BE49-F238E27FC236}">
                <a16:creationId xmlns:a16="http://schemas.microsoft.com/office/drawing/2014/main" id="{8968B3D6-4193-78D9-9994-1CEFDAD7F9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4939" y="1961701"/>
            <a:ext cx="1746606" cy="24948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4375E9-DD1C-8833-34DA-07AB36C7C3C0}"/>
              </a:ext>
            </a:extLst>
          </p:cNvPr>
          <p:cNvSpPr txBox="1"/>
          <p:nvPr/>
        </p:nvSpPr>
        <p:spPr>
          <a:xfrm>
            <a:off x="240198" y="388308"/>
            <a:ext cx="1170526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200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Campagne di </a:t>
            </a:r>
            <a:r>
              <a:rPr lang="en-GB" sz="2200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Informazione</a:t>
            </a:r>
            <a:r>
              <a:rPr lang="en-GB" sz="2200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: </a:t>
            </a:r>
          </a:p>
          <a:p>
            <a:pPr algn="ctr"/>
            <a:endParaRPr lang="en-GB" sz="2200" b="1">
              <a:solidFill>
                <a:srgbClr val="FF0000"/>
              </a:solidFill>
              <a:effectLst>
                <a:outerShdw sx="1000" sy="1000" algn="ctr" rotWithShape="0">
                  <a:srgbClr val="156082">
                    <a:lumMod val="75000"/>
                  </a:srgbClr>
                </a:outerShdw>
              </a:effectLst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FE21A0-25DB-6AC0-A012-71D1250D7BC7}"/>
              </a:ext>
            </a:extLst>
          </p:cNvPr>
          <p:cNvSpPr txBox="1"/>
          <p:nvPr/>
        </p:nvSpPr>
        <p:spPr>
          <a:xfrm>
            <a:off x="606993" y="4653164"/>
            <a:ext cx="2242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LOTO</a:t>
            </a:r>
          </a:p>
          <a:p>
            <a:pPr algn="ctr"/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Lock Out Tag 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231BC0-8A27-10D5-4F7D-269427558006}"/>
              </a:ext>
            </a:extLst>
          </p:cNvPr>
          <p:cNvSpPr txBox="1"/>
          <p:nvPr/>
        </p:nvSpPr>
        <p:spPr>
          <a:xfrm>
            <a:off x="3526684" y="4619390"/>
            <a:ext cx="21389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Flussi</a:t>
            </a:r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 e </a:t>
            </a:r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gestione</a:t>
            </a:r>
            <a:endParaRPr lang="en-GB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  <a:p>
            <a:pPr algn="ctr"/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del </a:t>
            </a:r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traffico</a:t>
            </a:r>
            <a:endParaRPr lang="en-GB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21" name="Picture 20" descr="A person in a safety vest shaking hands with another person in a safety vest&#10;&#10;AI-generated content may be incorrect.">
            <a:extLst>
              <a:ext uri="{FF2B5EF4-FFF2-40B4-BE49-F238E27FC236}">
                <a16:creationId xmlns:a16="http://schemas.microsoft.com/office/drawing/2014/main" id="{7BB78417-5EE3-6348-04D3-C4978DDE61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0456" y="1916906"/>
            <a:ext cx="1763749" cy="249485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19519C9-14BB-09D0-08B1-A09FE0863B43}"/>
              </a:ext>
            </a:extLst>
          </p:cNvPr>
          <p:cNvSpPr txBox="1"/>
          <p:nvPr/>
        </p:nvSpPr>
        <p:spPr>
          <a:xfrm>
            <a:off x="6200402" y="4588344"/>
            <a:ext cx="26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Gestione</a:t>
            </a:r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Appaltatori</a:t>
            </a:r>
            <a:endParaRPr lang="en-GB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25" name="Picture 24" descr="A person on a yellow platform&#10;&#10;AI-generated content may be incorrect.">
            <a:extLst>
              <a:ext uri="{FF2B5EF4-FFF2-40B4-BE49-F238E27FC236}">
                <a16:creationId xmlns:a16="http://schemas.microsoft.com/office/drawing/2014/main" id="{D3350BEC-AE16-BF96-EF28-37062CE01E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99263" y="1878524"/>
            <a:ext cx="1746606" cy="24706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C60E025-0272-653B-3953-9BA3813777BC}"/>
              </a:ext>
            </a:extLst>
          </p:cNvPr>
          <p:cNvSpPr txBox="1"/>
          <p:nvPr/>
        </p:nvSpPr>
        <p:spPr>
          <a:xfrm>
            <a:off x="9519237" y="4550766"/>
            <a:ext cx="194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Lavori</a:t>
            </a:r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 in quota</a:t>
            </a:r>
          </a:p>
        </p:txBody>
      </p:sp>
    </p:spTree>
    <p:extLst>
      <p:ext uri="{BB962C8B-B14F-4D97-AF65-F5344CB8AC3E}">
        <p14:creationId xmlns:p14="http://schemas.microsoft.com/office/powerpoint/2010/main" val="298950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ACFA0-F9C5-291F-5C54-6717F1AD4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269-A27C-C538-E714-029590FE3A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ED8F3A-02C0-F387-CE44-565F6D5450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blue and yellow banner&#10;&#10;Description automatically generated">
            <a:extLst>
              <a:ext uri="{FF2B5EF4-FFF2-40B4-BE49-F238E27FC236}">
                <a16:creationId xmlns:a16="http://schemas.microsoft.com/office/drawing/2014/main" id="{D73F6200-409C-54D0-4988-0E2886911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pic>
        <p:nvPicPr>
          <p:cNvPr id="4" name="Picture 3" descr="A blue and yellow logo&#10;&#10;Description automatically generated">
            <a:extLst>
              <a:ext uri="{FF2B5EF4-FFF2-40B4-BE49-F238E27FC236}">
                <a16:creationId xmlns:a16="http://schemas.microsoft.com/office/drawing/2014/main" id="{731653C5-DDF4-3597-7028-83B0953E85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FC8B23DC-B98E-81E0-A711-8BDA3CBAC8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534AFBF8-847E-9DDA-3DCD-272A3F33D1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C05C50E2-1516-B83B-7B1A-55452C203222}"/>
              </a:ext>
            </a:extLst>
          </p:cNvPr>
          <p:cNvSpPr txBox="1"/>
          <p:nvPr/>
        </p:nvSpPr>
        <p:spPr>
          <a:xfrm>
            <a:off x="510662" y="651356"/>
            <a:ext cx="6350284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/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5 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Progetto “</a:t>
            </a:r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Wellbeing Health &amp; Safety Day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”</a:t>
            </a:r>
            <a:endParaRPr lang="en-GB" sz="1600" b="1" dirty="0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  <a:p>
            <a:pPr algn="just"/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Ogni anno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fermiamo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la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produzione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al fine di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svolgere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attività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di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informazione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e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sensibilizzazione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riguardo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il “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Benessere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delle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persone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” e la “Sicurezza sul Lavoro”,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coinvolgendo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tutto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il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personale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di Birra Peroni.</a:t>
            </a:r>
          </a:p>
          <a:p>
            <a:pPr algn="just"/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In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quest’occasione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distribuiamo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gadgets </a:t>
            </a:r>
            <a:r>
              <a:rPr lang="en-GB" sz="1600" b="1" dirty="0" err="1">
                <a:solidFill>
                  <a:srgbClr val="FF0000"/>
                </a:solidFill>
                <a:latin typeface="Gotham Bold"/>
                <a:cs typeface="Gotham Bold" pitchFamily="2" charset="0"/>
              </a:rPr>
              <a:t>sostenibili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, per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avere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il minor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impatto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possible sull’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ambiente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.</a:t>
            </a:r>
          </a:p>
        </p:txBody>
      </p:sp>
      <p:pic>
        <p:nvPicPr>
          <p:cNvPr id="11" name="Picture 10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01FB76E8-16C0-399C-41D5-5D19390D0C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80676" y="3336763"/>
            <a:ext cx="3610319" cy="1748463"/>
          </a:xfrm>
          <a:prstGeom prst="rect">
            <a:avLst/>
          </a:prstGeom>
        </p:spPr>
      </p:pic>
      <p:pic>
        <p:nvPicPr>
          <p:cNvPr id="13" name="Picture 1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B8426F71-C5B2-3726-209B-506D13FC12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5114" y="3318838"/>
            <a:ext cx="2942949" cy="1754325"/>
          </a:xfrm>
          <a:prstGeom prst="rect">
            <a:avLst/>
          </a:prstGeom>
        </p:spPr>
      </p:pic>
      <p:pic>
        <p:nvPicPr>
          <p:cNvPr id="17" name="Picture 16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16D57AB1-D1DE-F469-A0B7-A8A7686235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011" y="3338088"/>
            <a:ext cx="2631489" cy="175432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F59A317-7E42-E900-D2ED-5DA75C2F17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57079" y="784545"/>
            <a:ext cx="1733916" cy="206612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2D7265F-9CF4-5849-0D0F-C00B4D26DBAC}"/>
              </a:ext>
            </a:extLst>
          </p:cNvPr>
          <p:cNvSpPr txBox="1"/>
          <p:nvPr/>
        </p:nvSpPr>
        <p:spPr>
          <a:xfrm>
            <a:off x="1379086" y="2914640"/>
            <a:ext cx="955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 pitchFamily="2" charset="0"/>
                <a:cs typeface="Gotham Bold" pitchFamily="2" charset="0"/>
              </a:rPr>
              <a:t>ROMA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A8D5157-40AC-94FB-316E-82A9569DBAB9}"/>
              </a:ext>
            </a:extLst>
          </p:cNvPr>
          <p:cNvSpPr txBox="1"/>
          <p:nvPr/>
        </p:nvSpPr>
        <p:spPr>
          <a:xfrm>
            <a:off x="5002307" y="2914640"/>
            <a:ext cx="1287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 pitchFamily="2" charset="0"/>
                <a:cs typeface="Gotham Bold" pitchFamily="2" charset="0"/>
              </a:rPr>
              <a:t>PADOVA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FF1BF4C-ACCD-3674-1B30-176981C7589C}"/>
              </a:ext>
            </a:extLst>
          </p:cNvPr>
          <p:cNvSpPr txBox="1"/>
          <p:nvPr/>
        </p:nvSpPr>
        <p:spPr>
          <a:xfrm>
            <a:off x="9508166" y="2903431"/>
            <a:ext cx="955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Gotham Bold" pitchFamily="2" charset="0"/>
                <a:cs typeface="Gotham Bold" pitchFamily="2" charset="0"/>
              </a:rPr>
              <a:t>BARI</a:t>
            </a:r>
          </a:p>
        </p:txBody>
      </p:sp>
      <p:pic>
        <p:nvPicPr>
          <p:cNvPr id="25" name="Picture 24" descr="A person in front of a shelf with bottles&#10;&#10;AI-generated content may be incorrect.">
            <a:extLst>
              <a:ext uri="{FF2B5EF4-FFF2-40B4-BE49-F238E27FC236}">
                <a16:creationId xmlns:a16="http://schemas.microsoft.com/office/drawing/2014/main" id="{97F4B49A-BEC1-AB93-1765-26821674C5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60946" y="772480"/>
            <a:ext cx="3099195" cy="206612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E5748553-230D-9325-E539-E0A773DD54E7}"/>
              </a:ext>
            </a:extLst>
          </p:cNvPr>
          <p:cNvSpPr txBox="1"/>
          <p:nvPr/>
        </p:nvSpPr>
        <p:spPr>
          <a:xfrm>
            <a:off x="4699707" y="197918"/>
            <a:ext cx="2792586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Sensibilizzazione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70158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and yellow banner&#10;&#10;Description automatically generated">
            <a:extLst>
              <a:ext uri="{FF2B5EF4-FFF2-40B4-BE49-F238E27FC236}">
                <a16:creationId xmlns:a16="http://schemas.microsoft.com/office/drawing/2014/main" id="{74A41281-6AE9-4F3A-D4BD-CDAC447263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026A8E-4082-24C8-57B1-AF9B0BAA722F}"/>
              </a:ext>
            </a:extLst>
          </p:cNvPr>
          <p:cNvSpPr txBox="1"/>
          <p:nvPr/>
        </p:nvSpPr>
        <p:spPr>
          <a:xfrm>
            <a:off x="4717331" y="481026"/>
            <a:ext cx="4121174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Formazione </a:t>
            </a:r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dipendenti</a:t>
            </a:r>
            <a:endParaRPr lang="en-GB" sz="2200" b="1" dirty="0">
              <a:solidFill>
                <a:schemeClr val="tx2">
                  <a:lumMod val="90000"/>
                  <a:lumOff val="10000"/>
                </a:schemeClr>
              </a:solidFill>
              <a:latin typeface="Gotham Bold"/>
              <a:cs typeface="Gotham Bold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F31F59-E78D-7DD1-D741-B701B56DF441}"/>
              </a:ext>
            </a:extLst>
          </p:cNvPr>
          <p:cNvSpPr txBox="1"/>
          <p:nvPr/>
        </p:nvSpPr>
        <p:spPr>
          <a:xfrm>
            <a:off x="707010" y="964008"/>
            <a:ext cx="110105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“Culture Trough Safety”</a:t>
            </a:r>
            <a:r>
              <a:rPr lang="it-IT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….. e le nostre gocce </a:t>
            </a:r>
          </a:p>
          <a:p>
            <a:endParaRPr lang="en-GB" b="1" dirty="0">
              <a:solidFill>
                <a:srgbClr val="FF0000"/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8" name="Segnaposto immagine 41" descr="Immagine che contiene albero, esterni, persona, cielo&#10;&#10;Descrizione generata automaticamente">
            <a:extLst>
              <a:ext uri="{FF2B5EF4-FFF2-40B4-BE49-F238E27FC236}">
                <a16:creationId xmlns:a16="http://schemas.microsoft.com/office/drawing/2014/main" id="{0FB5EED7-5706-02B0-299F-E73528E1349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515" b="20515"/>
          <a:stretch>
            <a:fillRect/>
          </a:stretch>
        </p:blipFill>
        <p:spPr>
          <a:xfrm>
            <a:off x="850694" y="3649160"/>
            <a:ext cx="2747315" cy="1739536"/>
          </a:xfrm>
          <a:prstGeom prst="rect">
            <a:avLst/>
          </a:prstGeom>
        </p:spPr>
      </p:pic>
      <p:pic>
        <p:nvPicPr>
          <p:cNvPr id="9" name="Immagine 55">
            <a:extLst>
              <a:ext uri="{FF2B5EF4-FFF2-40B4-BE49-F238E27FC236}">
                <a16:creationId xmlns:a16="http://schemas.microsoft.com/office/drawing/2014/main" id="{28894485-333D-5401-7BEA-41F7BC26F1A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7331" y="3572836"/>
            <a:ext cx="2435505" cy="1815860"/>
          </a:xfrm>
          <a:prstGeom prst="rect">
            <a:avLst/>
          </a:prstGeom>
        </p:spPr>
      </p:pic>
      <p:pic>
        <p:nvPicPr>
          <p:cNvPr id="10" name="Immagine 57" descr="Immagine che contiene persona, interni, pavimento, gruppo&#10;&#10;Descrizione generata automaticamente">
            <a:extLst>
              <a:ext uri="{FF2B5EF4-FFF2-40B4-BE49-F238E27FC236}">
                <a16:creationId xmlns:a16="http://schemas.microsoft.com/office/drawing/2014/main" id="{DEDB77D9-3C09-7E9B-3095-619E2C3EE30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1976" y="3649160"/>
            <a:ext cx="3019330" cy="1779088"/>
          </a:xfrm>
          <a:prstGeom prst="rect">
            <a:avLst/>
          </a:prstGeom>
        </p:spPr>
      </p:pic>
      <p:pic>
        <p:nvPicPr>
          <p:cNvPr id="11" name="Immagine 59" descr="Immagine che contiene erba, esterni, albero, persone&#10;&#10;Descrizione generata automaticamente">
            <a:extLst>
              <a:ext uri="{FF2B5EF4-FFF2-40B4-BE49-F238E27FC236}">
                <a16:creationId xmlns:a16="http://schemas.microsoft.com/office/drawing/2014/main" id="{C7169417-801B-A104-181C-3C56B1306FC8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440" y="1585939"/>
            <a:ext cx="2747315" cy="1882708"/>
          </a:xfrm>
          <a:prstGeom prst="rect">
            <a:avLst/>
          </a:prstGeom>
        </p:spPr>
      </p:pic>
      <p:pic>
        <p:nvPicPr>
          <p:cNvPr id="12" name="Immagine 61" descr="Immagine che contiene persona, pavimento, interni, inpiedi&#10;&#10;Descrizione generata automaticamente">
            <a:extLst>
              <a:ext uri="{FF2B5EF4-FFF2-40B4-BE49-F238E27FC236}">
                <a16:creationId xmlns:a16="http://schemas.microsoft.com/office/drawing/2014/main" id="{50C83E77-DB67-74AF-A675-913B20973101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53931" y="1563803"/>
            <a:ext cx="2918629" cy="1926979"/>
          </a:xfrm>
          <a:prstGeom prst="rect">
            <a:avLst/>
          </a:prstGeom>
        </p:spPr>
      </p:pic>
      <p:pic>
        <p:nvPicPr>
          <p:cNvPr id="13" name="Immagine 63" descr="Immagine che contiene persona, soffitto, persone&#10;&#10;Descrizione generata automaticamente">
            <a:extLst>
              <a:ext uri="{FF2B5EF4-FFF2-40B4-BE49-F238E27FC236}">
                <a16:creationId xmlns:a16="http://schemas.microsoft.com/office/drawing/2014/main" id="{66A12C67-BF6C-67BB-DEB2-EE0D645002BD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7331" y="1553374"/>
            <a:ext cx="2553697" cy="1915273"/>
          </a:xfrm>
          <a:prstGeom prst="rect">
            <a:avLst/>
          </a:prstGeom>
        </p:spPr>
      </p:pic>
      <p:pic>
        <p:nvPicPr>
          <p:cNvPr id="15" name="Picture 14" descr="A blue and yellow logo&#10;&#10;Description automatically generated">
            <a:extLst>
              <a:ext uri="{FF2B5EF4-FFF2-40B4-BE49-F238E27FC236}">
                <a16:creationId xmlns:a16="http://schemas.microsoft.com/office/drawing/2014/main" id="{A9141D38-2F50-6DB4-61AB-41857FFB66F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16" name="Picture 15" descr="A black and white logo&#10;&#10;Description automatically generated">
            <a:extLst>
              <a:ext uri="{FF2B5EF4-FFF2-40B4-BE49-F238E27FC236}">
                <a16:creationId xmlns:a16="http://schemas.microsoft.com/office/drawing/2014/main" id="{ABEF21E8-EED3-C964-DC94-364911DEE82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17" name="Picture 16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48982AC7-37E1-41BB-AA87-FE04C0A8245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097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olo 20">
            <a:extLst>
              <a:ext uri="{FF2B5EF4-FFF2-40B4-BE49-F238E27FC236}">
                <a16:creationId xmlns:a16="http://schemas.microsoft.com/office/drawing/2014/main" id="{6D66EA8A-702C-0536-567E-8BE4730BFB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22" name="Sottotitolo 21">
            <a:extLst>
              <a:ext uri="{FF2B5EF4-FFF2-40B4-BE49-F238E27FC236}">
                <a16:creationId xmlns:a16="http://schemas.microsoft.com/office/drawing/2014/main" id="{B5F95169-8792-4D62-DC7D-B71316FFB5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8" name="Picture 7" descr="A blue and yellow banner with white text&#10;&#10;Description automatically generated">
            <a:extLst>
              <a:ext uri="{FF2B5EF4-FFF2-40B4-BE49-F238E27FC236}">
                <a16:creationId xmlns:a16="http://schemas.microsoft.com/office/drawing/2014/main" id="{68ED564B-DDF6-9129-745E-69C5FBE0AB4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1041" cy="6858000"/>
          </a:xfrm>
          <a:prstGeom prst="rect">
            <a:avLst/>
          </a:prstGeom>
        </p:spPr>
      </p:pic>
      <p:pic>
        <p:nvPicPr>
          <p:cNvPr id="3" name="Picture 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4CADEE62-1ADC-0725-B829-A3F69F3281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647" y="2841918"/>
            <a:ext cx="3346536" cy="25140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group of people sitting in chairs&#10;&#10;AI-generated content may be incorrect.">
            <a:extLst>
              <a:ext uri="{FF2B5EF4-FFF2-40B4-BE49-F238E27FC236}">
                <a16:creationId xmlns:a16="http://schemas.microsoft.com/office/drawing/2014/main" id="{56DE627D-63B8-9003-800B-27E980E48A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7009" y="2841918"/>
            <a:ext cx="3346537" cy="25099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D2419633-B9DD-429F-16C5-52E709D3C3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46" y="68967"/>
            <a:ext cx="3346537" cy="25099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42EBD7AA-CC93-1FF7-7F83-2AF888E5E3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46372" y="2841918"/>
            <a:ext cx="3346537" cy="25099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87F2633C-4D76-66E1-3FE7-8544698EE5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46371" y="80787"/>
            <a:ext cx="3346537" cy="25099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47549E-2B99-2C7F-3D4B-F25522D09D14}"/>
              </a:ext>
            </a:extLst>
          </p:cNvPr>
          <p:cNvSpPr txBox="1"/>
          <p:nvPr/>
        </p:nvSpPr>
        <p:spPr>
          <a:xfrm>
            <a:off x="4207427" y="131308"/>
            <a:ext cx="39457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Formazione Contractors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0CB1A6-3140-9BD1-5AF1-D4C281A448CC}"/>
              </a:ext>
            </a:extLst>
          </p:cNvPr>
          <p:cNvSpPr txBox="1"/>
          <p:nvPr/>
        </p:nvSpPr>
        <p:spPr>
          <a:xfrm>
            <a:off x="4207427" y="998952"/>
            <a:ext cx="3945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Prosegue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il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percorso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di Formazione “Culture Trough Safety”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che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ha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raggiunto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la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totaltà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dipendenti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di Birra Peroni ed è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stato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esteso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ai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dipendenti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dei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nostri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Partner </a:t>
            </a:r>
            <a:r>
              <a:rPr lang="en-GB" sz="16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Logistici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4968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e and yellow banner&#10;&#10;Description automatically generated">
            <a:extLst>
              <a:ext uri="{FF2B5EF4-FFF2-40B4-BE49-F238E27FC236}">
                <a16:creationId xmlns:a16="http://schemas.microsoft.com/office/drawing/2014/main" id="{C515315D-435E-F551-7CE3-8CD8038FE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5" y="0"/>
            <a:ext cx="12187518" cy="68605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542175-9F7F-A9BB-D2AC-FB83BB885474}"/>
              </a:ext>
            </a:extLst>
          </p:cNvPr>
          <p:cNvSpPr txBox="1"/>
          <p:nvPr/>
        </p:nvSpPr>
        <p:spPr>
          <a:xfrm>
            <a:off x="2222020" y="188308"/>
            <a:ext cx="8826416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Prevenzione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: </a:t>
            </a:r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implementazione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standard di sicurezza </a:t>
            </a:r>
          </a:p>
        </p:txBody>
      </p:sp>
      <p:pic>
        <p:nvPicPr>
          <p:cNvPr id="7" name="Picture 6" descr="A blue and yellow logo&#10;&#10;Description automatically generated">
            <a:extLst>
              <a:ext uri="{FF2B5EF4-FFF2-40B4-BE49-F238E27FC236}">
                <a16:creationId xmlns:a16="http://schemas.microsoft.com/office/drawing/2014/main" id="{D6817B26-80E0-00B1-012F-5A109AC454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8" name="Picture 7" descr="A black and white logo&#10;&#10;Description automatically generated">
            <a:extLst>
              <a:ext uri="{FF2B5EF4-FFF2-40B4-BE49-F238E27FC236}">
                <a16:creationId xmlns:a16="http://schemas.microsoft.com/office/drawing/2014/main" id="{D9086F15-701A-87D9-16D4-56997CAE8E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553189F8-ED43-3D8F-A466-BA85FBFB06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pic>
        <p:nvPicPr>
          <p:cNvPr id="12" name="Picture 11" descr="A cell phone and a padlock on a red pants&#10;&#10;AI-generated content may be incorrect.">
            <a:extLst>
              <a:ext uri="{FF2B5EF4-FFF2-40B4-BE49-F238E27FC236}">
                <a16:creationId xmlns:a16="http://schemas.microsoft.com/office/drawing/2014/main" id="{DAE57F16-7AF0-E1B1-0C9E-5B12446919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3425" y="692188"/>
            <a:ext cx="2993112" cy="1683794"/>
          </a:xfrm>
          <a:prstGeom prst="rect">
            <a:avLst/>
          </a:prstGeom>
        </p:spPr>
      </p:pic>
      <p:pic>
        <p:nvPicPr>
          <p:cNvPr id="14" name="Picture 13" descr="A person in a safety suit on a yellow platform&#10;&#10;AI-generated content may be incorrect.">
            <a:extLst>
              <a:ext uri="{FF2B5EF4-FFF2-40B4-BE49-F238E27FC236}">
                <a16:creationId xmlns:a16="http://schemas.microsoft.com/office/drawing/2014/main" id="{965B38D3-1ACF-6863-26E7-A13ECD45E6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64" y="3754566"/>
            <a:ext cx="2993112" cy="1683794"/>
          </a:xfrm>
          <a:prstGeom prst="rect">
            <a:avLst/>
          </a:prstGeom>
        </p:spPr>
      </p:pic>
      <p:pic>
        <p:nvPicPr>
          <p:cNvPr id="16" name="Picture 15" descr="A forklift trucks in a warehouse&#10;&#10;AI-generated content may be incorrect.">
            <a:extLst>
              <a:ext uri="{FF2B5EF4-FFF2-40B4-BE49-F238E27FC236}">
                <a16:creationId xmlns:a16="http://schemas.microsoft.com/office/drawing/2014/main" id="{274ED2DF-0CA6-38F6-E95A-3F34E0AA08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98788" y="716870"/>
            <a:ext cx="2971588" cy="1670953"/>
          </a:xfrm>
          <a:prstGeom prst="rect">
            <a:avLst/>
          </a:prstGeom>
        </p:spPr>
      </p:pic>
      <p:pic>
        <p:nvPicPr>
          <p:cNvPr id="18" name="Picture 17" descr="A person sitting at a desk with a computer&#10;&#10;AI-generated content may be incorrect.">
            <a:extLst>
              <a:ext uri="{FF2B5EF4-FFF2-40B4-BE49-F238E27FC236}">
                <a16:creationId xmlns:a16="http://schemas.microsoft.com/office/drawing/2014/main" id="{715F009D-E020-71C2-779D-FAB018DE90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466" y="717600"/>
            <a:ext cx="2993111" cy="168274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3BB0637-921F-00B1-F76F-7F7BF192A47D}"/>
              </a:ext>
            </a:extLst>
          </p:cNvPr>
          <p:cNvSpPr txBox="1"/>
          <p:nvPr/>
        </p:nvSpPr>
        <p:spPr>
          <a:xfrm>
            <a:off x="725465" y="2400349"/>
            <a:ext cx="299311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err="1">
                <a:latin typeface="Gotham Bold" pitchFamily="2" charset="0"/>
                <a:cs typeface="Gotham Bold" pitchFamily="2" charset="0"/>
              </a:rPr>
              <a:t>Implementazione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postazioni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lavoro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ergonomiche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negli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uffici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per il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benessere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dei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colleghi</a:t>
            </a:r>
            <a:endParaRPr lang="en-GB" sz="1600" b="1"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4EAAAD-33C0-2187-9C36-24863F562129}"/>
              </a:ext>
            </a:extLst>
          </p:cNvPr>
          <p:cNvSpPr txBox="1"/>
          <p:nvPr/>
        </p:nvSpPr>
        <p:spPr>
          <a:xfrm>
            <a:off x="4588026" y="2313352"/>
            <a:ext cx="29931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err="1">
                <a:latin typeface="Gotham Bold" pitchFamily="2" charset="0"/>
                <a:cs typeface="Gotham Bold" pitchFamily="2" charset="0"/>
              </a:rPr>
              <a:t>Implementazione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barriere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per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separare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flussi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pedoni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da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automezzi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e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macchinari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in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movimento</a:t>
            </a:r>
            <a:endParaRPr lang="en-GB" sz="1600" b="1"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09D88E8-1F90-FE39-B39A-9D24AC802074}"/>
              </a:ext>
            </a:extLst>
          </p:cNvPr>
          <p:cNvSpPr txBox="1"/>
          <p:nvPr/>
        </p:nvSpPr>
        <p:spPr>
          <a:xfrm>
            <a:off x="8485700" y="2315440"/>
            <a:ext cx="29931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err="1">
                <a:latin typeface="Gotham Bold" pitchFamily="2" charset="0"/>
                <a:cs typeface="Gotham Bold" pitchFamily="2" charset="0"/>
              </a:rPr>
              <a:t>Implementazione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lucchetti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e Tag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personali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per un accesso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sicuro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dei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dipendenti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nei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macchinari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quando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è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necessario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un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intervento</a:t>
            </a:r>
            <a:endParaRPr lang="en-GB" sz="1600" b="1"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0E064B-0A1A-CC32-B6A1-8D53D31B5BB0}"/>
              </a:ext>
            </a:extLst>
          </p:cNvPr>
          <p:cNvSpPr txBox="1"/>
          <p:nvPr/>
        </p:nvSpPr>
        <p:spPr>
          <a:xfrm>
            <a:off x="3725820" y="3755930"/>
            <a:ext cx="29931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err="1">
                <a:latin typeface="Gotham Bold" pitchFamily="2" charset="0"/>
                <a:cs typeface="Gotham Bold" pitchFamily="2" charset="0"/>
              </a:rPr>
              <a:t>Implementazione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imbragature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, DPI,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uomo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a terra e procedure di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sicurezza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per I </a:t>
            </a:r>
            <a:r>
              <a:rPr lang="en-GB" sz="1600" b="1" err="1">
                <a:latin typeface="Gotham Bold" pitchFamily="2" charset="0"/>
                <a:cs typeface="Gotham Bold" pitchFamily="2" charset="0"/>
              </a:rPr>
              <a:t>lavori</a:t>
            </a:r>
            <a:r>
              <a:rPr lang="en-GB" sz="1600" b="1">
                <a:latin typeface="Gotham Bold" pitchFamily="2" charset="0"/>
                <a:cs typeface="Gotham Bold" pitchFamily="2" charset="0"/>
              </a:rPr>
              <a:t> in quota </a:t>
            </a:r>
          </a:p>
        </p:txBody>
      </p:sp>
    </p:spTree>
    <p:extLst>
      <p:ext uri="{BB962C8B-B14F-4D97-AF65-F5344CB8AC3E}">
        <p14:creationId xmlns:p14="http://schemas.microsoft.com/office/powerpoint/2010/main" val="2544382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ue and yellow banner&#10;&#10;Description automatically generated">
            <a:extLst>
              <a:ext uri="{FF2B5EF4-FFF2-40B4-BE49-F238E27FC236}">
                <a16:creationId xmlns:a16="http://schemas.microsoft.com/office/drawing/2014/main" id="{6D17E491-7145-E0EF-4942-0F084CE00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9D95FA-393F-7ED8-168F-6C7A097AE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971" y="653882"/>
            <a:ext cx="6330441" cy="44943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0D1683-A6D8-4DB8-F377-D3CB33E235EA}"/>
              </a:ext>
            </a:extLst>
          </p:cNvPr>
          <p:cNvSpPr txBox="1"/>
          <p:nvPr/>
        </p:nvSpPr>
        <p:spPr>
          <a:xfrm>
            <a:off x="4545030" y="160340"/>
            <a:ext cx="3101940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Sicurezza </a:t>
            </a:r>
            <a:r>
              <a:rPr lang="en-GB" sz="22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Digitale</a:t>
            </a:r>
            <a:endParaRPr lang="en-GB" sz="2200" b="1" dirty="0">
              <a:solidFill>
                <a:srgbClr val="002060"/>
              </a:solidFill>
              <a:latin typeface="Gotham Bold"/>
              <a:cs typeface="Gotham Bold" pitchFamily="2" charset="0"/>
            </a:endParaRPr>
          </a:p>
        </p:txBody>
      </p:sp>
      <p:pic>
        <p:nvPicPr>
          <p:cNvPr id="10" name="Picture 9" descr="A red and white card with a qr code&#10;&#10;Description automatically generated with low confidence">
            <a:extLst>
              <a:ext uri="{FF2B5EF4-FFF2-40B4-BE49-F238E27FC236}">
                <a16:creationId xmlns:a16="http://schemas.microsoft.com/office/drawing/2014/main" id="{E32F46AA-8833-552B-904B-0EB1859988D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277" y="1240078"/>
            <a:ext cx="3886866" cy="197911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5EEFD74-6596-465B-F5F0-874FC1909392}"/>
              </a:ext>
            </a:extLst>
          </p:cNvPr>
          <p:cNvSpPr txBox="1"/>
          <p:nvPr/>
        </p:nvSpPr>
        <p:spPr>
          <a:xfrm>
            <a:off x="1857873" y="870745"/>
            <a:ext cx="1395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BBS Tool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B9ACAA-0EBF-0F4D-8D2B-6D3CDE6F0962}"/>
              </a:ext>
            </a:extLst>
          </p:cNvPr>
          <p:cNvSpPr txBox="1"/>
          <p:nvPr/>
        </p:nvSpPr>
        <p:spPr>
          <a:xfrm>
            <a:off x="8087742" y="783063"/>
            <a:ext cx="1682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err="1">
                <a:solidFill>
                  <a:srgbClr val="002060"/>
                </a:solidFill>
                <a:latin typeface="Gotham Bold" pitchFamily="2" charset="0"/>
                <a:cs typeface="Gotham Bold" pitchFamily="2" charset="0"/>
              </a:rPr>
              <a:t>Reportistica</a:t>
            </a:r>
            <a:endParaRPr lang="en-GB" b="1">
              <a:solidFill>
                <a:srgbClr val="002060"/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16" name="Picture 15" descr="A person holding a phone&#10;&#10;AI-generated content may be incorrect.">
            <a:extLst>
              <a:ext uri="{FF2B5EF4-FFF2-40B4-BE49-F238E27FC236}">
                <a16:creationId xmlns:a16="http://schemas.microsoft.com/office/drawing/2014/main" id="{2F37D45D-F7EC-2131-18FE-D6AF2DAE18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276" y="3219189"/>
            <a:ext cx="3883222" cy="2184166"/>
          </a:xfrm>
          <a:prstGeom prst="rect">
            <a:avLst/>
          </a:prstGeom>
        </p:spPr>
      </p:pic>
      <p:pic>
        <p:nvPicPr>
          <p:cNvPr id="18" name="Picture 17" descr="A blue and yellow logo&#10;&#10;Description automatically generated">
            <a:extLst>
              <a:ext uri="{FF2B5EF4-FFF2-40B4-BE49-F238E27FC236}">
                <a16:creationId xmlns:a16="http://schemas.microsoft.com/office/drawing/2014/main" id="{183F17EB-3383-352E-AC9D-8508D250B7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19" name="Picture 18" descr="A black and white logo&#10;&#10;Description automatically generated">
            <a:extLst>
              <a:ext uri="{FF2B5EF4-FFF2-40B4-BE49-F238E27FC236}">
                <a16:creationId xmlns:a16="http://schemas.microsoft.com/office/drawing/2014/main" id="{DCB38370-85C6-4614-C9D9-188A35ED2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20" name="Picture 19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F0EB6EB5-8F22-5ED5-7D83-DB5FC43BB78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992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ACD9F-5CD0-06A9-C2F2-7187ED78F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C5A00-AD0D-B38D-EE9F-9286511C96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B82A50-A76F-94BF-D3B5-AA17EFB817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blue and yellow banner&#10;&#10;Description automatically generated">
            <a:extLst>
              <a:ext uri="{FF2B5EF4-FFF2-40B4-BE49-F238E27FC236}">
                <a16:creationId xmlns:a16="http://schemas.microsoft.com/office/drawing/2014/main" id="{8550AE23-ACE0-CE31-48CB-445B00444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523"/>
            <a:ext cx="12187518" cy="6860523"/>
          </a:xfrm>
          <a:prstGeom prst="rect">
            <a:avLst/>
          </a:prstGeom>
        </p:spPr>
      </p:pic>
      <p:pic>
        <p:nvPicPr>
          <p:cNvPr id="4" name="Picture 3" descr="A blue and yellow logo&#10;&#10;Description automatically generated">
            <a:extLst>
              <a:ext uri="{FF2B5EF4-FFF2-40B4-BE49-F238E27FC236}">
                <a16:creationId xmlns:a16="http://schemas.microsoft.com/office/drawing/2014/main" id="{7D25CD9D-018C-1075-A454-1B4ACDFF32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E25247B2-7E17-684A-0393-34F1BE8A64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C403EABD-96B6-CFCF-78F7-BE2F7E151B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7C1092-550B-5B88-A926-BE416C79CB19}"/>
              </a:ext>
            </a:extLst>
          </p:cNvPr>
          <p:cNvSpPr txBox="1"/>
          <p:nvPr/>
        </p:nvSpPr>
        <p:spPr>
          <a:xfrm>
            <a:off x="4783945" y="438412"/>
            <a:ext cx="2624110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b="1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Sicurezza</a:t>
            </a:r>
            <a:r>
              <a:rPr lang="en-GB" sz="2200" b="1">
                <a:solidFill>
                  <a:schemeClr val="tx2">
                    <a:lumMod val="90000"/>
                    <a:lumOff val="10000"/>
                  </a:schemeClr>
                </a:solidFill>
                <a:latin typeface="Gotham Bold"/>
                <a:cs typeface="Gotham Bold" pitchFamily="2" charset="0"/>
              </a:rPr>
              <a:t> 360#</a:t>
            </a:r>
            <a:endParaRPr lang="en-GB" sz="2200" b="1">
              <a:solidFill>
                <a:schemeClr val="tx2">
                  <a:lumMod val="90000"/>
                  <a:lumOff val="10000"/>
                </a:schemeClr>
              </a:solidFill>
              <a:latin typeface="Gotham Bold" pitchFamily="2" charset="0"/>
              <a:cs typeface="Gotham Bold" pitchFamily="2" charset="0"/>
            </a:endParaRPr>
          </a:p>
        </p:txBody>
      </p:sp>
      <p:pic>
        <p:nvPicPr>
          <p:cNvPr id="6" name="Picture 5" descr="A person wearing a yellow vest&#10;&#10;AI-generated content may be incorrect.">
            <a:extLst>
              <a:ext uri="{FF2B5EF4-FFF2-40B4-BE49-F238E27FC236}">
                <a16:creationId xmlns:a16="http://schemas.microsoft.com/office/drawing/2014/main" id="{36860D6D-05F9-4D3C-0B87-758D142838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1866" y="2782273"/>
            <a:ext cx="4091356" cy="25412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92E464-F82C-F778-9569-7893168EA80C}"/>
              </a:ext>
            </a:extLst>
          </p:cNvPr>
          <p:cNvSpPr txBox="1"/>
          <p:nvPr/>
        </p:nvSpPr>
        <p:spPr>
          <a:xfrm>
            <a:off x="872554" y="935446"/>
            <a:ext cx="4361084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/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Produzione di </a:t>
            </a:r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video </a:t>
            </a:r>
            <a:r>
              <a:rPr lang="en-GB" sz="1600" b="1" dirty="0" err="1">
                <a:solidFill>
                  <a:srgbClr val="FF0000"/>
                </a:solidFill>
                <a:latin typeface="Gotham Bold"/>
                <a:cs typeface="Gotham Bold" pitchFamily="2" charset="0"/>
              </a:rPr>
              <a:t>interviste</a:t>
            </a:r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del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personale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di Birra Peroni dove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gli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intervistati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possono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liberamente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esporre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temi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a loro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cari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, 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portare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alla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luce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problematiche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nuove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e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rilasciare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testimonianze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su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fatti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accaduti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per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sensibilizzare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i</a:t>
            </a:r>
            <a:r>
              <a:rPr lang="en-GB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colleghi</a:t>
            </a:r>
            <a:endParaRPr lang="en-GB" sz="1600" b="1" dirty="0">
              <a:solidFill>
                <a:srgbClr val="002060"/>
              </a:solidFill>
              <a:latin typeface="Gotham Bold"/>
              <a:cs typeface="Gotham Bold" pitchFamily="2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19B7996-DD3A-AC31-7623-00A1536FE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135" y="4085457"/>
            <a:ext cx="2663936" cy="132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85212E5-FB7F-0DEE-C6F0-27A032B26009}"/>
              </a:ext>
            </a:extLst>
          </p:cNvPr>
          <p:cNvSpPr txBox="1"/>
          <p:nvPr/>
        </p:nvSpPr>
        <p:spPr>
          <a:xfrm>
            <a:off x="6308936" y="759708"/>
            <a:ext cx="57668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 err="1">
                <a:solidFill>
                  <a:srgbClr val="FF0000"/>
                </a:solidFill>
                <a:latin typeface="Gotham Bold"/>
                <a:cs typeface="Gotham Bold" pitchFamily="2" charset="0"/>
              </a:rPr>
              <a:t>Worklimate</a:t>
            </a:r>
            <a:r>
              <a:rPr lang="en-GB" sz="1600" b="1" dirty="0">
                <a:solidFill>
                  <a:srgbClr val="FF0000"/>
                </a:solidFill>
                <a:latin typeface="Gotham Bold"/>
                <a:cs typeface="Gotham Bold" pitchFamily="2" charset="0"/>
              </a:rPr>
              <a:t> </a:t>
            </a:r>
          </a:p>
          <a:p>
            <a:pPr algn="ctr"/>
            <a:endParaRPr lang="en-GB" sz="1600" b="1" dirty="0">
              <a:solidFill>
                <a:srgbClr val="FF0000"/>
              </a:solidFill>
              <a:latin typeface="Gotham Bold"/>
              <a:cs typeface="Gotham Bold" pitchFamily="2" charset="0"/>
            </a:endParaRPr>
          </a:p>
          <a:p>
            <a:pPr algn="just"/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L’obiettivo generale del progetto è quello di valorizzare e approfondire le conoscenze acquisite relativamente agli impatti delle temperature estreme sulla salute, sicurezza e produttività aziendale, migliorando e implementando strumenti e strategie di intervento già disponibili e dedicate a vari settori lavorativi oltre che sviluppando nuove soluzioni tecnologiche, informative e formative per una migliore azione di prevenzione e gestione del rischio a livello aziendale di utilità per i lavoratori, le figure della prevenzione (RSPP, RLS, DL e MC) e i datori di lavoro.</a:t>
            </a:r>
          </a:p>
        </p:txBody>
      </p:sp>
    </p:spTree>
    <p:extLst>
      <p:ext uri="{BB962C8B-B14F-4D97-AF65-F5344CB8AC3E}">
        <p14:creationId xmlns:p14="http://schemas.microsoft.com/office/powerpoint/2010/main" val="371785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A1F8C-63C7-EBB9-117A-FF375B3ED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D6F67-C476-B894-A098-F5CA120FE2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91EC03-170C-AFCC-90C2-EBE2AF6C8F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blue and yellow banner&#10;&#10;Description automatically generated">
            <a:extLst>
              <a:ext uri="{FF2B5EF4-FFF2-40B4-BE49-F238E27FC236}">
                <a16:creationId xmlns:a16="http://schemas.microsoft.com/office/drawing/2014/main" id="{F2442291-655A-135E-C2FE-623394947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" y="-2523"/>
            <a:ext cx="12187518" cy="6860523"/>
          </a:xfrm>
          <a:prstGeom prst="rect">
            <a:avLst/>
          </a:prstGeom>
        </p:spPr>
      </p:pic>
      <p:pic>
        <p:nvPicPr>
          <p:cNvPr id="4" name="Picture 3" descr="A blue and yellow logo&#10;&#10;Description automatically generated">
            <a:extLst>
              <a:ext uri="{FF2B5EF4-FFF2-40B4-BE49-F238E27FC236}">
                <a16:creationId xmlns:a16="http://schemas.microsoft.com/office/drawing/2014/main" id="{5EC85FFF-8D97-E0D7-E972-45A4685B05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5" r="12887"/>
          <a:stretch>
            <a:fillRect/>
          </a:stretch>
        </p:blipFill>
        <p:spPr>
          <a:xfrm>
            <a:off x="3444658" y="5941499"/>
            <a:ext cx="864295" cy="786597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809ED763-07E4-563A-FCA9-F08912CA16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412" y="6050179"/>
            <a:ext cx="1501200" cy="569239"/>
          </a:xfrm>
          <a:prstGeom prst="rect">
            <a:avLst/>
          </a:prstGeom>
        </p:spPr>
      </p:pic>
      <p:pic>
        <p:nvPicPr>
          <p:cNvPr id="9" name="Picture 8" descr="A yellow circle with white text and a yellow object with a heart in it&#10;&#10;Description automatically generated">
            <a:extLst>
              <a:ext uri="{FF2B5EF4-FFF2-40B4-BE49-F238E27FC236}">
                <a16:creationId xmlns:a16="http://schemas.microsoft.com/office/drawing/2014/main" id="{BD65AB1B-8F25-7A75-D393-EB305D6861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2474" y="4823245"/>
            <a:ext cx="3337200" cy="299397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C044826-B588-1831-7700-80EC8802D009}"/>
              </a:ext>
            </a:extLst>
          </p:cNvPr>
          <p:cNvSpPr txBox="1"/>
          <p:nvPr/>
        </p:nvSpPr>
        <p:spPr>
          <a:xfrm>
            <a:off x="3357497" y="429995"/>
            <a:ext cx="55071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Alcuni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risultati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 </a:t>
            </a:r>
            <a:r>
              <a:rPr lang="en-GB" sz="2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Gotham Bold" pitchFamily="2" charset="0"/>
                <a:cs typeface="Gotham Bold" pitchFamily="2" charset="0"/>
              </a:rPr>
              <a:t>raggiunti</a:t>
            </a:r>
            <a:endParaRPr lang="en-GB" sz="2200" b="1" dirty="0">
              <a:solidFill>
                <a:schemeClr val="tx2">
                  <a:lumMod val="90000"/>
                  <a:lumOff val="10000"/>
                </a:schemeClr>
              </a:solidFill>
              <a:latin typeface="Gotham Bold" pitchFamily="2" charset="0"/>
              <a:cs typeface="Gotham Bold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F9D5F0F-4FFC-C5BD-81E0-9AAB0A7476FD}"/>
              </a:ext>
            </a:extLst>
          </p:cNvPr>
          <p:cNvSpPr txBox="1"/>
          <p:nvPr/>
        </p:nvSpPr>
        <p:spPr>
          <a:xfrm>
            <a:off x="377712" y="1555700"/>
            <a:ext cx="108401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Il nostro Safety Day è stato presentato come "Best practice" ad Ambiente Lavoro 2024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Global Survey Interna su H&amp;S  +11pt vs 2023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Tutti People leaders formati su Leadership In H&amp;S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Posizionamento al 90° percentile del benchmark di mercato per programmi di </a:t>
            </a:r>
            <a:r>
              <a:rPr lang="it-IT" sz="1600" b="1" dirty="0" err="1">
                <a:solidFill>
                  <a:srgbClr val="002060"/>
                </a:solidFill>
                <a:latin typeface="Gotham Bold"/>
                <a:cs typeface="Gotham Bold" pitchFamily="2" charset="0"/>
              </a:rPr>
              <a:t>Wellbeing</a:t>
            </a: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*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- 30% del numero infortuni calcolato sulla media degli ultimi 3 anni.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it-IT" sz="1600" b="1" dirty="0">
                <a:solidFill>
                  <a:srgbClr val="002060"/>
                </a:solidFill>
                <a:latin typeface="Gotham Bold"/>
                <a:cs typeface="Gotham Bold" pitchFamily="2" charset="0"/>
              </a:rPr>
              <a:t>Il 90% dei nostri dipendenti utilizza abitualmente il tool per la segnalazione di ambienti pericolo o per registrare le conversazioni di sicurezza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it-IT" sz="1600" b="1" dirty="0">
              <a:solidFill>
                <a:srgbClr val="FF0000"/>
              </a:solidFill>
              <a:latin typeface="Gotham Bold" pitchFamily="2" charset="0"/>
              <a:cs typeface="Gotham Bold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b="1" dirty="0">
              <a:solidFill>
                <a:srgbClr val="FF0000"/>
              </a:solidFill>
              <a:latin typeface="Gotham Bold" pitchFamily="2" charset="0"/>
              <a:cs typeface="Gotham Bol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8783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36c80a29-4a72-4a6f-84d3-292d6fea9a0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FF05E75E73ED84598CF5CCD0CB7C9A5" ma:contentTypeVersion="45" ma:contentTypeDescription="Creare un nuovo documento." ma:contentTypeScope="" ma:versionID="d5aff12c1438bc7d059e2f5ea64951a6">
  <xsd:schema xmlns:xsd="http://www.w3.org/2001/XMLSchema" xmlns:xs="http://www.w3.org/2001/XMLSchema" xmlns:p="http://schemas.microsoft.com/office/2006/metadata/properties" xmlns:ns1="http://schemas.microsoft.com/sharepoint/v3" xmlns:ns2="36c80a29-4a72-4a6f-84d3-292d6fea9a0a" xmlns:ns3="3d7f18f7-f1b2-41bf-9e3a-7680f8224a4f" targetNamespace="http://schemas.microsoft.com/office/2006/metadata/properties" ma:root="true" ma:fieldsID="41055bae9ad5cf7af46947c7e7f4f3f2" ns1:_="" ns2:_="" ns3:_="">
    <xsd:import namespace="http://schemas.microsoft.com/sharepoint/v3"/>
    <xsd:import namespace="36c80a29-4a72-4a6f-84d3-292d6fea9a0a"/>
    <xsd:import namespace="3d7f18f7-f1b2-41bf-9e3a-7680f8224a4f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1:_ip_UnifiedCompliancePolicyProperties" minOccurs="0"/>
                <xsd:element ref="ns1:_ip_UnifiedCompliancePolicyUIAction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2:TaxCatchAll" minOccurs="0"/>
                <xsd:element ref="ns3:MediaServiceSearchProperties" minOccurs="0"/>
                <xsd:element ref="ns3:MediaServiceObjectDetectorVersion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2" nillable="true" ma:displayName="Proprietà criteri di conformità unificati" ma:hidden="true" ma:internalName="_ip_UnifiedCompliancePolicyProperties">
      <xsd:simpleType>
        <xsd:restriction base="dms:Note"/>
      </xsd:simpleType>
    </xsd:element>
    <xsd:element name="_ip_UnifiedCompliancePolicyUIAction" ma:index="13" nillable="true" ma:displayName="Azione interfaccia utente criteri di conformità unificati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c80a29-4a72-4a6f-84d3-292d6fea9a0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Condiviso con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Condiviso con dettagli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f67d155d-a5f3-43ee-92d0-dcc9081d9fbb}" ma:internalName="TaxCatchAll" ma:showField="CatchAllData" ma:web="36c80a29-4a72-4a6f-84d3-292d6fea9a0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18f7-f1b2-41bf-9e3a-7680f8224a4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3A98F00-D77A-4621-9518-A23B5A9B2265}">
  <ds:schemaRefs>
    <ds:schemaRef ds:uri="36c80a29-4a72-4a6f-84d3-292d6fea9a0a"/>
    <ds:schemaRef ds:uri="3d7f18f7-f1b2-41bf-9e3a-7680f8224a4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304C701-2F50-4572-951F-CFDCAE29ACA6}">
  <ds:schemaRefs>
    <ds:schemaRef ds:uri="36c80a29-4a72-4a6f-84d3-292d6fea9a0a"/>
    <ds:schemaRef ds:uri="3d7f18f7-f1b2-41bf-9e3a-7680f8224a4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BD7F6DB-4B92-4CD7-860E-012467AAAED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243</TotalTime>
  <Words>797</Words>
  <Application>Microsoft Office PowerPoint</Application>
  <PresentationFormat>Widescreen</PresentationFormat>
  <Paragraphs>106</Paragraphs>
  <Slides>14</Slides>
  <Notes>1</Notes>
  <HiddenSlides>0</HiddenSlides>
  <MMClips>0</MMClips>
  <ScaleCrop>false</ScaleCrop>
  <HeadingPairs>
    <vt:vector size="8" baseType="variant">
      <vt:variant>
        <vt:lpstr>Caratteri utilizzati</vt:lpstr>
      </vt:variant>
      <vt:variant>
        <vt:i4>9</vt:i4>
      </vt:variant>
      <vt:variant>
        <vt:lpstr>Tema</vt:lpstr>
      </vt:variant>
      <vt:variant>
        <vt:i4>2</vt:i4>
      </vt:variant>
      <vt:variant>
        <vt:lpstr>Server OLE incorporati</vt:lpstr>
      </vt:variant>
      <vt:variant>
        <vt:i4>1</vt:i4>
      </vt:variant>
      <vt:variant>
        <vt:lpstr>Titoli diapositive</vt:lpstr>
      </vt:variant>
      <vt:variant>
        <vt:i4>14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Gotham Bold</vt:lpstr>
      <vt:lpstr>Gotham Light</vt:lpstr>
      <vt:lpstr>Raleway</vt:lpstr>
      <vt:lpstr>Raleway Black</vt:lpstr>
      <vt:lpstr>Wingdings</vt:lpstr>
      <vt:lpstr>Office Theme</vt:lpstr>
      <vt:lpstr>Tema di Office</vt:lpstr>
      <vt:lpstr>Diapositiva think-cell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Enrico Gili</dc:creator>
  <cp:lastModifiedBy>Michele Barile</cp:lastModifiedBy>
  <cp:revision>5</cp:revision>
  <dcterms:created xsi:type="dcterms:W3CDTF">2024-09-30T14:04:14Z</dcterms:created>
  <dcterms:modified xsi:type="dcterms:W3CDTF">2025-09-19T14:14:38Z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0x010100DFF05E75E73ED84598CF5CCD0CB7C9A5</vt:lpwstr>
  </property>
  <property fmtid="{D5CDD505-2E9C-101B-9397-08002B2CF9AE}" pid="3" name="MSIP_Label_b902d893-e969-45ad-97c1-6b351819e922_Enabled">
    <vt:lpwstr>true</vt:lpwstr>
  </property>
  <property fmtid="{D5CDD505-2E9C-101B-9397-08002B2CF9AE}" pid="4" name="MSIP_Label_b902d893-e969-45ad-97c1-6b351819e922_SetDate">
    <vt:lpwstr>2025-06-11T13:07:01Z</vt:lpwstr>
  </property>
  <property fmtid="{D5CDD505-2E9C-101B-9397-08002B2CF9AE}" pid="5" name="MSIP_Label_b902d893-e969-45ad-97c1-6b351819e922_Method">
    <vt:lpwstr>Standard</vt:lpwstr>
  </property>
  <property fmtid="{D5CDD505-2E9C-101B-9397-08002B2CF9AE}" pid="6" name="MSIP_Label_b902d893-e969-45ad-97c1-6b351819e922_Name">
    <vt:lpwstr>L002S002</vt:lpwstr>
  </property>
  <property fmtid="{D5CDD505-2E9C-101B-9397-08002B2CF9AE}" pid="7" name="MSIP_Label_b902d893-e969-45ad-97c1-6b351819e922_SiteId">
    <vt:lpwstr>7ef011f8-898a-4d01-8232-9087b2c2abaf</vt:lpwstr>
  </property>
  <property fmtid="{D5CDD505-2E9C-101B-9397-08002B2CF9AE}" pid="8" name="MSIP_Label_b902d893-e969-45ad-97c1-6b351819e922_ActionId">
    <vt:lpwstr>c1dc4de5-5b02-4422-913c-99d5d43f970b</vt:lpwstr>
  </property>
  <property fmtid="{D5CDD505-2E9C-101B-9397-08002B2CF9AE}" pid="9" name="MSIP_Label_b902d893-e969-45ad-97c1-6b351819e922_ContentBits">
    <vt:lpwstr>1</vt:lpwstr>
  </property>
  <property fmtid="{D5CDD505-2E9C-101B-9397-08002B2CF9AE}" pid="10" name="MSIP_Label_b902d893-e969-45ad-97c1-6b351819e922_Tag">
    <vt:lpwstr>10, 3, 0, 1</vt:lpwstr>
  </property>
  <property fmtid="{D5CDD505-2E9C-101B-9397-08002B2CF9AE}" pid="11" name="ClassificationContentMarkingHeaderLocations">
    <vt:lpwstr>Office Theme:8</vt:lpwstr>
  </property>
  <property fmtid="{D5CDD505-2E9C-101B-9397-08002B2CF9AE}" pid="12" name="ClassificationContentMarkingHeaderText">
    <vt:lpwstr>AEI: Internal</vt:lpwstr>
  </property>
</Properties>
</file>