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88" r:id="rId5"/>
    <p:sldMasterId id="2147483648" r:id="rId6"/>
    <p:sldMasterId id="2147483672" r:id="rId7"/>
    <p:sldMasterId id="2147483704" r:id="rId8"/>
    <p:sldMasterId id="2147483721" r:id="rId9"/>
  </p:sldMasterIdLst>
  <p:notesMasterIdLst>
    <p:notesMasterId r:id="rId42"/>
  </p:notesMasterIdLst>
  <p:handoutMasterIdLst>
    <p:handoutMasterId r:id="rId43"/>
  </p:handoutMasterIdLst>
  <p:sldIdLst>
    <p:sldId id="2147477330" r:id="rId10"/>
    <p:sldId id="2147477347" r:id="rId11"/>
    <p:sldId id="2147477348" r:id="rId12"/>
    <p:sldId id="2147477349" r:id="rId13"/>
    <p:sldId id="2147477323" r:id="rId14"/>
    <p:sldId id="2147477314" r:id="rId15"/>
    <p:sldId id="2147477315" r:id="rId16"/>
    <p:sldId id="2147477316" r:id="rId17"/>
    <p:sldId id="2147477332" r:id="rId18"/>
    <p:sldId id="2147477317" r:id="rId19"/>
    <p:sldId id="2147477318" r:id="rId20"/>
    <p:sldId id="2147477319" r:id="rId21"/>
    <p:sldId id="2142533526" r:id="rId22"/>
    <p:sldId id="2147477324" r:id="rId23"/>
    <p:sldId id="2147477337" r:id="rId24"/>
    <p:sldId id="313" r:id="rId25"/>
    <p:sldId id="2147477335" r:id="rId26"/>
    <p:sldId id="2147477334" r:id="rId27"/>
    <p:sldId id="2147477325" r:id="rId28"/>
    <p:sldId id="2147477328" r:id="rId29"/>
    <p:sldId id="2147477326" r:id="rId30"/>
    <p:sldId id="2147477336" r:id="rId31"/>
    <p:sldId id="2147477338" r:id="rId32"/>
    <p:sldId id="2147477339" r:id="rId33"/>
    <p:sldId id="2147477340" r:id="rId34"/>
    <p:sldId id="2147477341" r:id="rId35"/>
    <p:sldId id="2147477344" r:id="rId36"/>
    <p:sldId id="2147477345" r:id="rId37"/>
    <p:sldId id="2147477346" r:id="rId38"/>
    <p:sldId id="2147477343" r:id="rId39"/>
    <p:sldId id="2147477327" r:id="rId40"/>
    <p:sldId id="2147477331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BCA"/>
    <a:srgbClr val="00A891"/>
    <a:srgbClr val="F7931F"/>
    <a:srgbClr val="7EEAC1"/>
    <a:srgbClr val="009A87"/>
    <a:srgbClr val="005B9C"/>
    <a:srgbClr val="A4B7E0"/>
    <a:srgbClr val="000000"/>
    <a:srgbClr val="29527B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6800E-4347-4E1C-82FE-71B391B761D3}" v="10" dt="2025-09-19T14:57:13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28" y="96"/>
      </p:cViewPr>
      <p:guideLst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39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0A7EE27-7BBB-E309-AC62-CD95027DA4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4A9D57-64A1-7755-4E4D-16B5F70E16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8090-240D-4482-9579-22CEFC30753D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AB2EFF-4914-4AF9-1E4A-9B24C53EF9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34D53A-AD79-184E-D8DF-132CAE2A9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74DF-5D1E-48F7-9E41-BBC8EEF7CF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2712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096A1-8AA3-F746-A9BA-24AF0D626C74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565-04FB-AC43-99E7-E7C924ACB1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2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B9C9-8CDB-D16A-F6B0-4F098971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81193BB-368A-BA0E-3398-3BF41913D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C23F62-256D-D25B-9637-905CC064F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928D76-D3BC-71C3-A216-C4319D48A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265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E3FB-7DFA-66D1-D6D1-5F42EF34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2B15D5-16AA-F28D-1ED8-DE1DBE74E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C73322-01A7-8779-3132-3EF9F1127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9777F3-4BBE-499D-8F37-B2B2464D4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1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9ED2-DF3F-C4E5-D2F5-8F8A1D03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D24B82-8267-4E9B-AB4A-FAF5001F7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AC5D5C2-896A-A674-99B5-A9C7A7428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57A27E-97AB-B314-43DD-ECE2B3CA0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4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BB8F-B7DC-2FE6-E710-841F2601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D925FC-9411-90C3-D6B6-06028B87F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08E97E-FE27-1A20-7880-ADF6A7DF0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DF9BE4-9417-6DC0-88D7-1E0CE7145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0BDBD-C916-9FE3-9178-CF901FEE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B6B13E-2CB6-9E42-05D8-D944820FD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6DDFF3-40A1-E30B-F1C8-E2CD9D87D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1EE828-1849-83F8-6F13-80EF3621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6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35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1294-9888-F49D-4B36-2A1D89531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2F3601-D740-AC7C-0ADE-33B6E9BAA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36094F-C5FD-9D75-B47F-5624D76F9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7FBBDE-25BF-8C5F-AB0D-F5A90952D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44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5B1E0-8D86-3D12-5FEE-4C0E70E0C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A3F045-A4F4-56B3-0B99-4BAFA60A2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DDFD92-5AF4-4C22-48A9-69E6C4E1A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11F107-887E-0819-A52A-C52490EF7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21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D1C57-9878-F514-54B1-182D625C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D24D654-CBF6-F09D-14A5-7C31688C5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D4A18B-94A7-D362-C0F8-0CB3EB87F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31BF52-D9F4-94EF-D6B0-CDA780741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48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3CE9-31F5-71C8-C7F8-AFF93C1F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56526A7-9172-5261-C060-731C519BB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EEE822-420C-5839-62E8-32BB887F8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F04F35-742C-4D56-E484-3AB77959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31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776C-266C-7DDC-CD66-86C5AAA3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4D4562-B1E3-3071-0FCE-474636BA7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8561851-15FE-6700-BB76-506EC3869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01D8F-52DB-DF5E-9D69-1625F461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07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8E8C-38FE-032E-439A-6CAD535E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1305C1-B4D0-3D60-C582-A3ED137F6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A04968-F52D-A323-F859-53681B423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7DD1F5-CA85-2A7C-2C50-FF53C438B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1565-04FB-AC43-99E7-E7C924ACB1F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9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5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FDDFB-5B10-4021-9FDB-EB76A8A2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DFB955-0CBA-4301-8C29-4B3CBA022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F4AEF4-0243-4CF7-B9F2-B501B58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CA285-ACF2-4E34-A25D-AFA34592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2432F-BED8-43B3-A46C-CD508216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7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7E720-5835-4013-BEDE-8D86C07B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83C57E-4126-4FCF-84D2-7424FB05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15931C-501B-4960-A660-DDB25FA7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205F3-E57E-4B16-A857-0FCF2D59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E1D0E-749B-4773-B038-2F5EC19D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92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D06A64-73C0-741B-06E9-FBADEF5DD0CE}"/>
              </a:ext>
            </a:extLst>
          </p:cNvPr>
          <p:cNvSpPr/>
          <p:nvPr userDrawn="1"/>
        </p:nvSpPr>
        <p:spPr>
          <a:xfrm>
            <a:off x="717754" y="6332358"/>
            <a:ext cx="11245646" cy="2448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0">
                <a:solidFill>
                  <a:schemeClr val="bg1"/>
                </a:solidFill>
                <a:cs typeface="Arial" panose="020B0604020202020204" pitchFamily="34" charset="0"/>
              </a:rPr>
              <a:t>Salute e sicurezza sul lavoro |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il nuovo paradigma Terna</a:t>
            </a: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EDA1F463-46C7-1511-4FEA-C71D4D7C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7C121D-C1C8-EDA2-7D47-4F2F2895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118"/>
            <a:ext cx="10515600" cy="9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it-IT"/>
              <a:t>Data</a:t>
            </a:r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64713AF6-6037-EDD7-D3B8-C036FF288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430" y="5423808"/>
            <a:ext cx="2009140" cy="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EDA1F463-46C7-1511-4FEA-C71D4D7C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7C121D-C1C8-EDA2-7D47-4F2F2895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118"/>
            <a:ext cx="10515600" cy="9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it-IT"/>
              <a:t>Data</a:t>
            </a:r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64713AF6-6037-EDD7-D3B8-C036FF288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430" y="5423808"/>
            <a:ext cx="2009140" cy="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1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8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F048747C-7305-0BD7-1BAB-87D17E202328}"/>
              </a:ext>
            </a:extLst>
          </p:cNvPr>
          <p:cNvSpPr/>
          <p:nvPr userDrawn="1"/>
        </p:nvSpPr>
        <p:spPr>
          <a:xfrm>
            <a:off x="0" y="250618"/>
            <a:ext cx="12192000" cy="11450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20E393-CCDC-DBE0-F4BA-091BA444D92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EEE0606-CA74-0399-F76D-50BADEBA5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322725"/>
            <a:ext cx="450850" cy="41337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7AE2131-F795-4ED9-8182-C082D7F0B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067" y="6368813"/>
            <a:ext cx="1036732" cy="321195"/>
          </a:xfrm>
          <a:prstGeom prst="rect">
            <a:avLst/>
          </a:prstGeom>
          <a:solidFill>
            <a:srgbClr val="009A87"/>
          </a:solidFill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399A55B-CD95-42D5-A25A-7C4934203646}"/>
              </a:ext>
            </a:extLst>
          </p:cNvPr>
          <p:cNvSpPr txBox="1">
            <a:spLocks/>
          </p:cNvSpPr>
          <p:nvPr userDrawn="1"/>
        </p:nvSpPr>
        <p:spPr>
          <a:xfrm>
            <a:off x="9379227" y="64431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533FFA-48B6-4188-9DC5-CFBE143A1D90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/>
              <a:t>‹N›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95E253AC-D3D3-446F-9BEB-2E349DC6E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206" y="6346849"/>
            <a:ext cx="355758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Helvetica Neue" panose="02000403000000020004" pitchFamily="2"/>
              </a:defRPr>
            </a:lvl1pPr>
          </a:lstStyle>
          <a:p>
            <a:pPr lvl="0"/>
            <a:r>
              <a:rPr lang="it-IT"/>
              <a:t>Eccellenza in Sicurezza</a:t>
            </a:r>
          </a:p>
        </p:txBody>
      </p:sp>
    </p:spTree>
    <p:extLst>
      <p:ext uri="{BB962C8B-B14F-4D97-AF65-F5344CB8AC3E}">
        <p14:creationId xmlns:p14="http://schemas.microsoft.com/office/powerpoint/2010/main" val="4177805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D5D71C-8C3D-4996-2FB2-D6AD5A10C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3D5261-E57C-FBF9-4274-7365D11F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A9FF47-2B60-0066-AFD1-CC415936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AD4B47-3CDF-DD78-0BB4-93EE516C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83F3EF-E4DB-5FB7-7B72-F150FD88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659EB-8400-BEB7-1524-69F2083A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C1B08A-FF28-EE51-3EC1-76A05465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877F90-9731-E2D6-6864-8C7F70F9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561684-F271-CBDE-896C-43750659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623E5-B633-F32A-386D-884988ED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65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38100-D9B1-80E2-C930-C39AFE05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C96450-8C2F-0953-61F0-70684E163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3E0B08-4CB0-81CC-B60C-CC12AB62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4BCE77-BAA6-9FF8-494E-1D69C3F1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AE9380-E73F-498B-6B65-22E1648D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92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6A5EF-5DDC-BB0E-AB18-EFAE2C2A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2732D6-5D93-E7CD-79C5-4CDE33C15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D80357-5BEE-75C3-1A5D-75CBE74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E2E8C3-4858-9292-F5A6-9D82E2AE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EFC733-62ED-25F7-0B97-7B93F530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52ADA8-0BF1-789D-EE82-2F8A54DB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6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A8097-BEE4-41A5-9732-64337A14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129FF-C864-4060-9EEB-EB2B82BD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8265CA-F392-439B-8591-58ECEC2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2E9A3E-BE73-41A0-91DD-CA2BDF4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2FA3C-2310-42D6-B7C2-5FD2683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165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1BD62-1230-78E9-6B04-DC134AC1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450B41-F09B-FBB6-85A9-F2DA40A1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43193E-E93A-0446-481D-8BF5331FD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1CD64C-763F-B00E-9918-5A81A60BD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B05EE4-EA2A-2B37-E4A9-34320C0E1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977E07-74B2-B098-4D10-6ABDE535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C39665-35EE-AF82-8BFA-32800605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D6AF0F-C14D-8CEA-0881-CE7BF58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08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1BD06-40A4-3670-4722-3DFC08D2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BA55B4-7855-517B-CF55-11E2FD9B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2651EA-9697-85AB-3A35-CCC4FC70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B9357E-DE52-8160-7A8F-E60EB92E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82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44DC73-E010-6EF8-E23F-9EB8A726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BA89E7-7D0B-273C-A8B4-5920447F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E08A15-339E-398A-E7B7-DFE1D46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73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CC602-7781-887F-586D-AFB2B02C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FA9467-9E3C-1679-9F56-73E3A66D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33601-EDB6-9A12-F5FA-F4B8C3938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EB77D4-0A67-78C9-C624-4CADE77B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D6FABB-EBB7-4591-97EF-E6CE251B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E17050-AC18-1ADA-C534-03810F6F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165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24867-F459-E2C0-02CC-10C11066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895202-5CFA-4EFE-35FF-EF5760348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FA0C04-FF52-16EA-86D5-9E082CFC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0A4199-9365-0E3E-0664-E312B620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4AF4CA-2901-C61B-6F42-612EA3D2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8A5F98-4424-65F2-ED4A-F010F91E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404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CBF34-C1E8-CF5D-235D-F3BE8843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620435-1359-57E5-0239-D306290C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9BD52-9EEB-6C04-D39A-7CA4E5A2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2BF26-9BDC-1519-94D6-26A1234F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4021AD-21FF-B236-8BB5-5406793C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698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096DE6-62D2-2408-6BB2-C23C29F76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6F29D1-8DB7-8D83-9D22-459F1E1F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9744B-D1BD-EADB-FBCB-7807F922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CD761B-6AE9-ABE6-E345-75582924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A8E87-E605-4682-45F8-EAA89F16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52FAA-E774-E84E-A186-A1AF6F4B1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952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solidFill>
          <a:srgbClr val="006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zanzariera&#10;&#10;Descrizione generata automaticamente">
            <a:extLst>
              <a:ext uri="{FF2B5EF4-FFF2-40B4-BE49-F238E27FC236}">
                <a16:creationId xmlns:a16="http://schemas.microsoft.com/office/drawing/2014/main" id="{77F1E163-89BE-4E65-B550-63610ED81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35986" y="-1098014"/>
            <a:ext cx="6858004" cy="90540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2B4E91D-FBF7-2BB7-8323-A3EEADFEB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755" y="5866475"/>
            <a:ext cx="1545316" cy="478763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83CE90C-939D-0E4B-41EA-254101F02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1444625"/>
            <a:ext cx="5605462" cy="198437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Helvetica Neue" panose="02000403000000020004" pitchFamily="2"/>
              </a:defRPr>
            </a:lvl1pPr>
          </a:lstStyle>
          <a:p>
            <a:pPr lvl="0"/>
            <a:r>
              <a:rPr lang="it-IT"/>
              <a:t>Inserire Titolo</a:t>
            </a:r>
          </a:p>
        </p:txBody>
      </p:sp>
    </p:spTree>
    <p:extLst>
      <p:ext uri="{BB962C8B-B14F-4D97-AF65-F5344CB8AC3E}">
        <p14:creationId xmlns:p14="http://schemas.microsoft.com/office/powerpoint/2010/main" val="351437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rgbClr val="006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luce&#10;&#10;Descrizione generata automaticamente">
            <a:extLst>
              <a:ext uri="{FF2B5EF4-FFF2-40B4-BE49-F238E27FC236}">
                <a16:creationId xmlns:a16="http://schemas.microsoft.com/office/drawing/2014/main" id="{513C7A2D-412B-4A2A-8EA1-D5901E488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520122" y="-813876"/>
            <a:ext cx="3151753" cy="121920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E23E752-4690-4355-816D-7AC3C8789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118" y="3151752"/>
            <a:ext cx="1789762" cy="5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8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9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31B33-EDC0-40ED-9FFA-132A3F18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9E61B8-B96F-4D27-B637-132A3B7A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01A1B-F212-487F-8D5C-B1084601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AC0CD-0426-443B-842D-7D8458B4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FA43C1-7CBC-4ABF-BEAF-C6F83E5D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A8097-BEE4-41A5-9732-64337A14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129FF-C864-4060-9EEB-EB2B82BD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8265CA-F392-439B-8591-58ECEC2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2E9A3E-BE73-41A0-91DD-CA2BDF4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2FA3C-2310-42D6-B7C2-5FD2683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92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31B33-EDC0-40ED-9FFA-132A3F18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9E61B8-B96F-4D27-B637-132A3B7A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01A1B-F212-487F-8D5C-B1084601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AC0CD-0426-443B-842D-7D8458B4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FA43C1-7CBC-4ABF-BEAF-C6F83E5D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765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C6F29-8A74-442F-9C28-58BBAC45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004E4-6593-49FB-B2A0-64A33ED5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608510-92AC-4E79-9253-2C5E4D471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C808C-F591-4A0E-A145-E18DE01A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095667-2A28-4009-8746-B6E5420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D0D80-C369-4C43-B4F0-0C13CA2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001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E48DD-F73E-4E2D-8150-0FCA69FA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34D220-B85E-43FB-AB69-219DC5E3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C41D6C-7E29-4CC4-8B82-5AD1ECE04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D7DB8F-C608-47C8-AD4A-965DCF08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954F66-3187-4249-A9F3-DE756648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AC8E3DA-273C-4F0E-AE2E-15BBF697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D300A0-8BB4-4F10-97C4-2C32ADE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CC794-0A89-4FEF-866B-9E6FE3EF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244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2A4C2-86C3-44C8-9A7F-3BFE8539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42217-B392-4233-AF47-D7D40883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585868-7F54-4179-A5BA-EDC1145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E932D4-0C10-4B5C-8589-BC80DB57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121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DD4169-8164-428B-B107-83D23AB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ED8D5F-4B83-4996-98C7-761F5890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431684-8A7E-494F-96C7-EF29ED6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16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FD1A1-1EC4-441E-8FDC-4581F15D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D3B5E-E99A-4CDC-81FA-A95776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052B6-B2B6-45DB-BE3E-6F608A5ED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E117A4-0C75-4F7A-9237-3321AAF6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E5BB34-BCD8-4A5D-99F1-652040A1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6B317-120C-4F17-8281-AA920EF8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199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BC9A4-5750-47BE-8809-AAFF0397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B371FA-861E-4CCE-A9F5-821EE507D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8630A9-14CB-4F73-978C-252FDE35F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6AD34C-A2CD-4808-B922-4A060826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8E5ED6-ED0C-45DA-B2C4-4973AF6A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81E273-E1E0-4CA5-AD88-E1D96E0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395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FDDFB-5B10-4021-9FDB-EB76A8A2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DFB955-0CBA-4301-8C29-4B3CBA022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F4AEF4-0243-4CF7-B9F2-B501B58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CA285-ACF2-4E34-A25D-AFA34592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2432F-BED8-43B3-A46C-CD508216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24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7E720-5835-4013-BEDE-8D86C07B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83C57E-4126-4FCF-84D2-7424FB05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15931C-501B-4960-A660-DDB25FA7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205F3-E57E-4B16-A857-0FCF2D59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E1D0E-749B-4773-B038-2F5EC19D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4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C6F29-8A74-442F-9C28-58BBAC45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004E4-6593-49FB-B2A0-64A33ED5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608510-92AC-4E79-9253-2C5E4D471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C808C-F591-4A0E-A145-E18DE01A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095667-2A28-4009-8746-B6E5420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D0D80-C369-4C43-B4F0-0C13CA2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506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EDA1F463-46C7-1511-4FEA-C71D4D7C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7C121D-C1C8-EDA2-7D47-4F2F2895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118"/>
            <a:ext cx="10515600" cy="9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it-IT"/>
              <a:t>Data</a:t>
            </a:r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64713AF6-6037-EDD7-D3B8-C036FF288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430" y="5423808"/>
            <a:ext cx="2009140" cy="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5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F048747C-7305-0BD7-1BAB-87D17E202328}"/>
              </a:ext>
            </a:extLst>
          </p:cNvPr>
          <p:cNvSpPr/>
          <p:nvPr userDrawn="1"/>
        </p:nvSpPr>
        <p:spPr>
          <a:xfrm>
            <a:off x="0" y="250618"/>
            <a:ext cx="12192000" cy="11450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20E393-CCDC-DBE0-F4BA-091BA444D92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EEE0606-CA74-0399-F76D-50BADEBA5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6322725"/>
            <a:ext cx="450850" cy="41337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7AE2131-F795-4ED9-8182-C082D7F0B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067" y="6368813"/>
            <a:ext cx="1036732" cy="321195"/>
          </a:xfrm>
          <a:prstGeom prst="rect">
            <a:avLst/>
          </a:prstGeom>
          <a:solidFill>
            <a:srgbClr val="009A87"/>
          </a:solidFill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399A55B-CD95-42D5-A25A-7C4934203646}"/>
              </a:ext>
            </a:extLst>
          </p:cNvPr>
          <p:cNvSpPr txBox="1">
            <a:spLocks/>
          </p:cNvSpPr>
          <p:nvPr userDrawn="1"/>
        </p:nvSpPr>
        <p:spPr>
          <a:xfrm>
            <a:off x="9379227" y="64431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533FFA-48B6-4188-9DC5-CFBE143A1D90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/>
              <a:t>‹N›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95E253AC-D3D3-446F-9BEB-2E349DC6E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206" y="6346849"/>
            <a:ext cx="355758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Helvetica Neue" panose="02000403000000020004" pitchFamily="2"/>
              </a:defRPr>
            </a:lvl1pPr>
          </a:lstStyle>
          <a:p>
            <a:pPr lvl="0"/>
            <a:r>
              <a:rPr lang="it-IT"/>
              <a:t>Eccellenza in Sicurezza</a:t>
            </a:r>
          </a:p>
        </p:txBody>
      </p:sp>
    </p:spTree>
    <p:extLst>
      <p:ext uri="{BB962C8B-B14F-4D97-AF65-F5344CB8AC3E}">
        <p14:creationId xmlns:p14="http://schemas.microsoft.com/office/powerpoint/2010/main" val="1694265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A8097-BEE4-41A5-9732-64337A14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129FF-C864-4060-9EEB-EB2B82BD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8265CA-F392-439B-8591-58ECEC2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2E9A3E-BE73-41A0-91DD-CA2BDF4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2FA3C-2310-42D6-B7C2-5FD2683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15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31B33-EDC0-40ED-9FFA-132A3F18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9E61B8-B96F-4D27-B637-132A3B7A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01A1B-F212-487F-8D5C-B1084601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AC0CD-0426-443B-842D-7D8458B4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FA43C1-7CBC-4ABF-BEAF-C6F83E5D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83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C6F29-8A74-442F-9C28-58BBAC45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004E4-6593-49FB-B2A0-64A33ED5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608510-92AC-4E79-9253-2C5E4D471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C808C-F591-4A0E-A145-E18DE01A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095667-2A28-4009-8746-B6E5420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D0D80-C369-4C43-B4F0-0C13CA2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506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E48DD-F73E-4E2D-8150-0FCA69FA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34D220-B85E-43FB-AB69-219DC5E3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C41D6C-7E29-4CC4-8B82-5AD1ECE04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D7DB8F-C608-47C8-AD4A-965DCF08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954F66-3187-4249-A9F3-DE756648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AC8E3DA-273C-4F0E-AE2E-15BBF697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D300A0-8BB4-4F10-97C4-2C32ADE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CC794-0A89-4FEF-866B-9E6FE3EF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890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2A4C2-86C3-44C8-9A7F-3BFE8539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42217-B392-4233-AF47-D7D40883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585868-7F54-4179-A5BA-EDC1145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E932D4-0C10-4B5C-8589-BC80DB57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97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DD4169-8164-428B-B107-83D23AB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ED8D5F-4B83-4996-98C7-761F5890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431684-8A7E-494F-96C7-EF29ED6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44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E48DD-F73E-4E2D-8150-0FCA69FA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34D220-B85E-43FB-AB69-219DC5E3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C41D6C-7E29-4CC4-8B82-5AD1ECE04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D7DB8F-C608-47C8-AD4A-965DCF08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954F66-3187-4249-A9F3-DE756648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AC8E3DA-273C-4F0E-AE2E-15BBF697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D300A0-8BB4-4F10-97C4-2C32ADE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CC794-0A89-4FEF-866B-9E6FE3EF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84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FD1A1-1EC4-441E-8FDC-4581F15D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D3B5E-E99A-4CDC-81FA-A95776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052B6-B2B6-45DB-BE3E-6F608A5ED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E117A4-0C75-4F7A-9237-3321AAF6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E5BB34-BCD8-4A5D-99F1-652040A1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6B317-120C-4F17-8281-AA920EF8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872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BC9A4-5750-47BE-8809-AAFF0397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B371FA-861E-4CCE-A9F5-821EE507D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8630A9-14CB-4F73-978C-252FDE35F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6AD34C-A2CD-4808-B922-4A060826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8E5ED6-ED0C-45DA-B2C4-4973AF6A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81E273-E1E0-4CA5-AD88-E1D96E0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89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FDDFB-5B10-4021-9FDB-EB76A8A2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DFB955-0CBA-4301-8C29-4B3CBA022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F4AEF4-0243-4CF7-B9F2-B501B58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CA285-ACF2-4E34-A25D-AFA34592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2432F-BED8-43B3-A46C-CD508216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120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7E720-5835-4013-BEDE-8D86C07B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83C57E-4126-4FCF-84D2-7424FB05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15931C-501B-4960-A660-DDB25FA7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CC35C-3112-48F3-9A82-13AB92E434E9}" type="datetimeFigureOut">
              <a:rPr lang="it-IT" smtClean="0"/>
              <a:t>19/09/2025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205F3-E57E-4B16-A857-0FCF2D59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E1D0E-749B-4773-B038-2F5EC19D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574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EDA1F463-46C7-1511-4FEA-C71D4D7C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7C121D-C1C8-EDA2-7D47-4F2F2895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118"/>
            <a:ext cx="10515600" cy="9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it-IT"/>
              <a:t>Data</a:t>
            </a:r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64713AF6-6037-EDD7-D3B8-C036FF288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30" y="5423808"/>
            <a:ext cx="2009140" cy="62202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9D06A64-73C0-741B-06E9-FBADEF5DD0CE}"/>
              </a:ext>
            </a:extLst>
          </p:cNvPr>
          <p:cNvSpPr/>
          <p:nvPr userDrawn="1"/>
        </p:nvSpPr>
        <p:spPr>
          <a:xfrm>
            <a:off x="717754" y="6332358"/>
            <a:ext cx="11245646" cy="2448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0" dirty="0">
                <a:solidFill>
                  <a:schemeClr val="bg1"/>
                </a:solidFill>
                <a:cs typeface="Arial" panose="020B0604020202020204" pitchFamily="34" charset="0"/>
              </a:rPr>
              <a:t>Salute e sicurezza sul lavoro |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il nuovo paradigma Terna</a:t>
            </a:r>
          </a:p>
        </p:txBody>
      </p:sp>
    </p:spTree>
    <p:extLst>
      <p:ext uri="{BB962C8B-B14F-4D97-AF65-F5344CB8AC3E}">
        <p14:creationId xmlns:p14="http://schemas.microsoft.com/office/powerpoint/2010/main" val="1557973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EDA1F463-46C7-1511-4FEA-C71D4D7C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7C121D-C1C8-EDA2-7D47-4F2F2895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118"/>
            <a:ext cx="10515600" cy="9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it-IT"/>
              <a:t>Data</a:t>
            </a:r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64713AF6-6037-EDD7-D3B8-C036FF288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30" y="5423808"/>
            <a:ext cx="2009140" cy="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7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2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F048747C-7305-0BD7-1BAB-87D17E202328}"/>
              </a:ext>
            </a:extLst>
          </p:cNvPr>
          <p:cNvSpPr/>
          <p:nvPr userDrawn="1"/>
        </p:nvSpPr>
        <p:spPr>
          <a:xfrm>
            <a:off x="0" y="250618"/>
            <a:ext cx="12192000" cy="11450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20E393-CCDC-DBE0-F4BA-091BA444D92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EEE0606-CA74-0399-F76D-50BADEBA5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6322725"/>
            <a:ext cx="450850" cy="41337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7AE2131-F795-4ED9-8182-C082D7F0B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67" y="6368813"/>
            <a:ext cx="1036732" cy="321195"/>
          </a:xfrm>
          <a:prstGeom prst="rect">
            <a:avLst/>
          </a:prstGeom>
          <a:solidFill>
            <a:srgbClr val="009A87"/>
          </a:solidFill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399A55B-CD95-42D5-A25A-7C4934203646}"/>
              </a:ext>
            </a:extLst>
          </p:cNvPr>
          <p:cNvSpPr txBox="1">
            <a:spLocks/>
          </p:cNvSpPr>
          <p:nvPr userDrawn="1"/>
        </p:nvSpPr>
        <p:spPr>
          <a:xfrm>
            <a:off x="9379227" y="64431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533FFA-48B6-4188-9DC5-CFBE143A1D90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/>
              <a:t>‹N›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95E253AC-D3D3-446F-9BEB-2E349DC6E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206" y="6346849"/>
            <a:ext cx="355758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Helvetica Neue" panose="02000403000000020004" pitchFamily="2"/>
              </a:defRPr>
            </a:lvl1pPr>
          </a:lstStyle>
          <a:p>
            <a:pPr lvl="0"/>
            <a:r>
              <a:rPr lang="it-IT"/>
              <a:t>Eccellenza in Sicurezza</a:t>
            </a:r>
          </a:p>
        </p:txBody>
      </p:sp>
    </p:spTree>
    <p:extLst>
      <p:ext uri="{BB962C8B-B14F-4D97-AF65-F5344CB8AC3E}">
        <p14:creationId xmlns:p14="http://schemas.microsoft.com/office/powerpoint/2010/main" val="1352690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2A4C2-86C3-44C8-9A7F-3BFE8539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42217-B392-4233-AF47-D7D40883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585868-7F54-4179-A5BA-EDC1145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E932D4-0C10-4B5C-8589-BC80DB57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1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DD4169-8164-428B-B107-83D23AB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ED8D5F-4B83-4996-98C7-761F5890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431684-8A7E-494F-96C7-EF29ED6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17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FD1A1-1EC4-441E-8FDC-4581F15D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D3B5E-E99A-4CDC-81FA-A95776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052B6-B2B6-45DB-BE3E-6F608A5ED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E117A4-0C75-4F7A-9237-3321AAF6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E5BB34-BCD8-4A5D-99F1-652040A1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6B317-120C-4F17-8281-AA920EF8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5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BC9A4-5750-47BE-8809-AAFF0397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B371FA-861E-4CCE-A9F5-821EE507D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8630A9-14CB-4F73-978C-252FDE35F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6AD34C-A2CD-4808-B922-4A060826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8E5ED6-ED0C-45DA-B2C4-4973AF6A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numero diapositiva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81E273-E1E0-4CA5-AD88-E1D96E0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91130D-C86B-498B-900C-22F29F31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A1D67-787C-4836-AC7F-F890D42E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3118"/>
            <a:ext cx="10515600" cy="24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Data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BBD658-ED9D-A6AD-9588-49A1A31D3307}"/>
              </a:ext>
            </a:extLst>
          </p:cNvPr>
          <p:cNvSpPr/>
          <p:nvPr userDrawn="1"/>
        </p:nvSpPr>
        <p:spPr>
          <a:xfrm>
            <a:off x="689344" y="6337005"/>
            <a:ext cx="11261116" cy="236322"/>
          </a:xfrm>
          <a:prstGeom prst="rect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linea, schermata, blu, Blu elettrico&#10;&#10;Descrizione generata automaticamente">
            <a:extLst>
              <a:ext uri="{FF2B5EF4-FFF2-40B4-BE49-F238E27FC236}">
                <a16:creationId xmlns:a16="http://schemas.microsoft.com/office/drawing/2014/main" id="{B2897FCC-3C77-F9C1-9E7C-F4E34EAEEB8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40" y="6336021"/>
            <a:ext cx="236122" cy="2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3" r:id="rId12"/>
    <p:sldLayoutId id="2147483686" r:id="rId13"/>
    <p:sldLayoutId id="2147483687" r:id="rId14"/>
    <p:sldLayoutId id="2147483700" r:id="rId15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AA35549-F2C7-A537-E568-279B28C41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/>
          </a:p>
        </p:txBody>
      </p:sp>
      <p:pic>
        <p:nvPicPr>
          <p:cNvPr id="9" name="Immagine 8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DD1E659A-3C5F-DBC5-2560-D1DDB61389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7" y="5191550"/>
            <a:ext cx="1839546" cy="5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0F4AC8-EC99-2C38-A760-18428969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88EB59-66E7-152E-9755-799092F7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0C7F38-AB0F-1DC7-7927-A2C942B8C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2212F1-C36C-A280-3308-8E903E910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9191C-10C9-0C5C-618F-880893E6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23C8-2CDD-48F5-B9D9-CDDCE6FEB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91130D-C86B-498B-900C-22F29F31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A1D67-787C-4836-AC7F-F890D42E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DF556D-8CE7-4322-99F3-8964AC199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9F593E-A1EA-4066-89F6-CBE24B5E3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numero diapositiva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A18055-31A8-492A-89BE-6562F32C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2853-CCB3-486C-A0D8-F547686F2EF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963B8A-F939-BB96-01FD-6684BCE9B49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</p:spTree>
    <p:extLst>
      <p:ext uri="{BB962C8B-B14F-4D97-AF65-F5344CB8AC3E}">
        <p14:creationId xmlns:p14="http://schemas.microsoft.com/office/powerpoint/2010/main" val="28315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91130D-C86B-498B-900C-22F29F31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A1D67-787C-4836-AC7F-F890D42E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3118"/>
            <a:ext cx="10515600" cy="24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Data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BBD658-ED9D-A6AD-9588-49A1A31D3307}"/>
              </a:ext>
            </a:extLst>
          </p:cNvPr>
          <p:cNvSpPr/>
          <p:nvPr userDrawn="1"/>
        </p:nvSpPr>
        <p:spPr>
          <a:xfrm>
            <a:off x="689344" y="6337005"/>
            <a:ext cx="11261116" cy="236322"/>
          </a:xfrm>
          <a:prstGeom prst="rect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linea, schermata, blu, Blu elettrico&#10;&#10;Descrizione generata automaticamente">
            <a:extLst>
              <a:ext uri="{FF2B5EF4-FFF2-40B4-BE49-F238E27FC236}">
                <a16:creationId xmlns:a16="http://schemas.microsoft.com/office/drawing/2014/main" id="{B2897FCC-3C77-F9C1-9E7C-F4E34EAEEB8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40" y="6336021"/>
            <a:ext cx="236122" cy="2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91130D-C86B-498B-900C-22F29F31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A1D67-787C-4836-AC7F-F890D42E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3118"/>
            <a:ext cx="10515600" cy="24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Data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BBD658-ED9D-A6AD-9588-49A1A31D3307}"/>
              </a:ext>
            </a:extLst>
          </p:cNvPr>
          <p:cNvSpPr/>
          <p:nvPr userDrawn="1"/>
        </p:nvSpPr>
        <p:spPr>
          <a:xfrm>
            <a:off x="689344" y="6337005"/>
            <a:ext cx="11261116" cy="236322"/>
          </a:xfrm>
          <a:prstGeom prst="rect">
            <a:avLst/>
          </a:prstGeom>
          <a:solidFill>
            <a:srgbClr val="005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linea, schermata, blu, Blu elettrico&#10;&#10;Descrizione generata automaticamente">
            <a:extLst>
              <a:ext uri="{FF2B5EF4-FFF2-40B4-BE49-F238E27FC236}">
                <a16:creationId xmlns:a16="http://schemas.microsoft.com/office/drawing/2014/main" id="{B2897FCC-3C77-F9C1-9E7C-F4E34EAEEB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6336021"/>
            <a:ext cx="236122" cy="2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sv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21" Type="http://schemas.openxmlformats.org/officeDocument/2006/relationships/image" Target="../media/image77.jpe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jpe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hyperlink" Target="https://vimeo.com/1029576896/82623d52ca?share=copy" TargetMode="External"/><Relationship Id="rId23" Type="http://schemas.openxmlformats.org/officeDocument/2006/relationships/image" Target="../media/image79.png"/><Relationship Id="rId10" Type="http://schemas.openxmlformats.org/officeDocument/2006/relationships/image" Target="../media/image67.svg"/><Relationship Id="rId19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svg"/><Relationship Id="rId22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0" Type="http://schemas.openxmlformats.org/officeDocument/2006/relationships/image" Target="../media/image87.jpe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hyperlink" Target="https://www.regione.lazio.it/sites/default/files/2025-08/elenco%20regionale%20aziende%20WHP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1.jpeg"/><Relationship Id="rId7" Type="http://schemas.openxmlformats.org/officeDocument/2006/relationships/image" Target="../media/image107.png"/><Relationship Id="rId2" Type="http://schemas.openxmlformats.org/officeDocument/2006/relationships/hyperlink" Target="https://www.terna.it/it/persone/nostra-cultura/workplace-health-promo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A924C0-C69F-9020-4A1E-618E6E88047C}"/>
              </a:ext>
            </a:extLst>
          </p:cNvPr>
          <p:cNvSpPr txBox="1"/>
          <p:nvPr/>
        </p:nvSpPr>
        <p:spPr>
          <a:xfrm>
            <a:off x="2220779" y="263926"/>
            <a:ext cx="677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chemeClr val="bg1"/>
                </a:solidFill>
                <a:latin typeface="Aptos" panose="020B0004020202020204" pitchFamily="34" charset="0"/>
              </a:rPr>
              <a:t>Premio Unindustria Salute e Sicurezza sul Lavoro 2025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magine 5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9151EB66-3FC4-E2BD-FC7B-8B42B26A4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8" y="165571"/>
            <a:ext cx="1876991" cy="53526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4195B68-BCA1-5305-F670-91AAB940FB72}"/>
              </a:ext>
            </a:extLst>
          </p:cNvPr>
          <p:cNvSpPr/>
          <p:nvPr/>
        </p:nvSpPr>
        <p:spPr>
          <a:xfrm>
            <a:off x="183168" y="2983853"/>
            <a:ext cx="11658600" cy="890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Salute e sicurezza sul lavoro | 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Il nuovo paradigma Terna</a:t>
            </a:r>
          </a:p>
        </p:txBody>
      </p:sp>
    </p:spTree>
    <p:extLst>
      <p:ext uri="{BB962C8B-B14F-4D97-AF65-F5344CB8AC3E}">
        <p14:creationId xmlns:p14="http://schemas.microsoft.com/office/powerpoint/2010/main" val="235338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31714A-75D6-8ABF-4D3A-DD61B0CA12F8}"/>
              </a:ext>
            </a:extLst>
          </p:cNvPr>
          <p:cNvSpPr txBox="1"/>
          <p:nvPr/>
        </p:nvSpPr>
        <p:spPr>
          <a:xfrm>
            <a:off x="8375565" y="1681233"/>
            <a:ext cx="3207127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1600" dirty="0">
                <a:cs typeface="Arial" panose="020B0604020202020204" pitchFamily="34" charset="0"/>
              </a:rPr>
              <a:t>Il programma </a:t>
            </a:r>
            <a:r>
              <a:rPr lang="it-IT" sz="1600" b="1" dirty="0">
                <a:cs typeface="Arial" panose="020B0604020202020204" pitchFamily="34" charset="0"/>
              </a:rPr>
              <a:t>Eccellenza in Sicurezza</a:t>
            </a:r>
            <a:r>
              <a:rPr lang="it-IT" sz="1600" dirty="0">
                <a:cs typeface="Arial" panose="020B0604020202020204" pitchFamily="34" charset="0"/>
              </a:rPr>
              <a:t> è  finalizzato a facilitare il passaggio da una </a:t>
            </a:r>
            <a:r>
              <a:rPr lang="it-IT" sz="1600" b="1" dirty="0">
                <a:cs typeface="Arial" panose="020B0604020202020204" pitchFamily="34" charset="0"/>
              </a:rPr>
              <a:t>cultura della sicurezza </a:t>
            </a:r>
            <a:r>
              <a:rPr lang="it-IT" sz="1600" dirty="0">
                <a:cs typeface="Arial" panose="020B0604020202020204" pitchFamily="34" charset="0"/>
              </a:rPr>
              <a:t>basata solo su aspetti di compliance (</a:t>
            </a:r>
            <a:r>
              <a:rPr lang="it-IT" sz="1600" b="1" dirty="0">
                <a:cs typeface="Arial" panose="020B0604020202020204" pitchFamily="34" charset="0"/>
              </a:rPr>
              <a:t>regole e supervisione) </a:t>
            </a:r>
            <a:r>
              <a:rPr lang="it-IT" sz="1600" dirty="0">
                <a:cs typeface="Arial" panose="020B0604020202020204" pitchFamily="34" charset="0"/>
              </a:rPr>
              <a:t>ad un approccio anche </a:t>
            </a:r>
            <a:r>
              <a:rPr lang="it-IT" sz="1600" b="1" dirty="0">
                <a:cs typeface="Arial" panose="020B0604020202020204" pitchFamily="34" charset="0"/>
              </a:rPr>
              <a:t>proattivo e interdipendente</a:t>
            </a:r>
            <a:r>
              <a:rPr lang="it-IT" sz="1600" dirty="0">
                <a:cs typeface="Arial" panose="020B0604020202020204" pitchFamily="34" charset="0"/>
              </a:rPr>
              <a:t>, attraverso lo sviluppo di </a:t>
            </a:r>
            <a:r>
              <a:rPr lang="it-IT" sz="1600" b="1" dirty="0">
                <a:cs typeface="Arial" panose="020B0604020202020204" pitchFamily="34" charset="0"/>
              </a:rPr>
              <a:t>competenze, consapevolezza e routine</a:t>
            </a:r>
            <a:r>
              <a:rPr lang="it-IT" sz="1600" dirty="0">
                <a:cs typeface="Arial" panose="020B0604020202020204" pitchFamily="34" charset="0"/>
              </a:rPr>
              <a:t> nell’ambito delle tematiche H&amp;S.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F6DEEE7-0F6A-F699-01A4-A2B2BD8F18A5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Finalità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53A5968-5A07-D6A4-988F-1FA5D4B3D054}"/>
              </a:ext>
            </a:extLst>
          </p:cNvPr>
          <p:cNvGrpSpPr/>
          <p:nvPr/>
        </p:nvGrpSpPr>
        <p:grpSpPr>
          <a:xfrm>
            <a:off x="959333" y="1294647"/>
            <a:ext cx="6994483" cy="4372555"/>
            <a:chOff x="4992000" y="1422400"/>
            <a:chExt cx="7200000" cy="4500881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6BA9545-D5C5-4C64-7A08-87C4DD29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000" y="1422400"/>
              <a:ext cx="7200000" cy="232664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0EFA8D2D-5047-E4AE-21FD-9970896B4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2960" y="3759200"/>
              <a:ext cx="7078080" cy="2164080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DF29AB-6B35-39BA-FD90-60F7DB356148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10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1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CA59BD-1C36-B471-E19A-2A21F44442B2}"/>
              </a:ext>
            </a:extLst>
          </p:cNvPr>
          <p:cNvSpPr txBox="1"/>
          <p:nvPr/>
        </p:nvSpPr>
        <p:spPr>
          <a:xfrm>
            <a:off x="352795" y="1065473"/>
            <a:ext cx="1129640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cs typeface="Arial" panose="020B0604020202020204" pitchFamily="34" charset="0"/>
              </a:rPr>
              <a:t>Al centro del programma </a:t>
            </a:r>
            <a:r>
              <a:rPr lang="it-IT" sz="1600" b="1" dirty="0">
                <a:cs typeface="Arial" panose="020B0604020202020204" pitchFamily="34" charset="0"/>
              </a:rPr>
              <a:t>Eccellenza in Sicurezza </a:t>
            </a:r>
            <a:r>
              <a:rPr lang="it-IT" sz="1600" dirty="0">
                <a:cs typeface="Arial" panose="020B0604020202020204" pitchFamily="34" charset="0"/>
              </a:rPr>
              <a:t>ci sono le </a:t>
            </a:r>
            <a:r>
              <a:rPr lang="it-IT" sz="1600" b="1" dirty="0">
                <a:cs typeface="Arial" panose="020B0604020202020204" pitchFamily="34" charset="0"/>
              </a:rPr>
              <a:t>persone</a:t>
            </a:r>
            <a:r>
              <a:rPr lang="it-IT" sz="1600" dirty="0">
                <a:cs typeface="Arial" panose="020B0604020202020204" pitchFamily="34" charset="0"/>
              </a:rPr>
              <a:t>, i loro </a:t>
            </a:r>
            <a:r>
              <a:rPr lang="it-IT" sz="1600" b="1" dirty="0">
                <a:cs typeface="Arial" panose="020B0604020202020204" pitchFamily="34" charset="0"/>
              </a:rPr>
              <a:t>comportamenti</a:t>
            </a:r>
            <a:r>
              <a:rPr lang="it-IT" sz="1600" dirty="0">
                <a:cs typeface="Arial" panose="020B0604020202020204" pitchFamily="34" charset="0"/>
              </a:rPr>
              <a:t> e gli </a:t>
            </a:r>
            <a:r>
              <a:rPr lang="it-IT" sz="1600" b="1" dirty="0">
                <a:cs typeface="Arial" panose="020B0604020202020204" pitchFamily="34" charset="0"/>
              </a:rPr>
              <a:t>impatti che generano</a:t>
            </a:r>
            <a:r>
              <a:rPr lang="it-IT" sz="1600" dirty="0"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1600" dirty="0">
                <a:cs typeface="Arial" panose="020B0604020202020204" pitchFamily="34" charset="0"/>
              </a:rPr>
              <a:t>Sono stati quindi definiti gli </a:t>
            </a:r>
            <a:r>
              <a:rPr lang="it-IT" sz="1600" b="1" dirty="0">
                <a:cs typeface="Arial" panose="020B0604020202020204" pitchFamily="34" charset="0"/>
              </a:rPr>
              <a:t>strumenti di cambiamento </a:t>
            </a:r>
            <a:r>
              <a:rPr lang="it-IT" sz="1600" dirty="0">
                <a:cs typeface="Arial" panose="020B0604020202020204" pitchFamily="34" charset="0"/>
              </a:rPr>
              <a:t>attraverso i quali sviluppare il programma </a:t>
            </a:r>
            <a:r>
              <a:rPr lang="it-IT" sz="1600" dirty="0" err="1">
                <a:cs typeface="Arial" panose="020B0604020202020204" pitchFamily="34" charset="0"/>
              </a:rPr>
              <a:t>EiS</a:t>
            </a:r>
            <a:r>
              <a:rPr lang="it-IT" sz="1600" dirty="0">
                <a:cs typeface="Arial" panose="020B0604020202020204" pitchFamily="34" charset="0"/>
              </a:rPr>
              <a:t> (leve strategiche):</a:t>
            </a:r>
          </a:p>
        </p:txBody>
      </p:sp>
      <p:sp>
        <p:nvSpPr>
          <p:cNvPr id="6" name="Hexagon 3">
            <a:extLst>
              <a:ext uri="{FF2B5EF4-FFF2-40B4-BE49-F238E27FC236}">
                <a16:creationId xmlns:a16="http://schemas.microsoft.com/office/drawing/2014/main" id="{073921D1-3BCB-FE2A-3733-DA0EFCCE8434}"/>
              </a:ext>
            </a:extLst>
          </p:cNvPr>
          <p:cNvSpPr/>
          <p:nvPr/>
        </p:nvSpPr>
        <p:spPr>
          <a:xfrm rot="16200000">
            <a:off x="4743203" y="2500941"/>
            <a:ext cx="2713330" cy="2411849"/>
          </a:xfrm>
          <a:prstGeom prst="hexagon">
            <a:avLst/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Hexagon 8">
            <a:extLst>
              <a:ext uri="{FF2B5EF4-FFF2-40B4-BE49-F238E27FC236}">
                <a16:creationId xmlns:a16="http://schemas.microsoft.com/office/drawing/2014/main" id="{161DCFB9-CF89-723C-C5BA-445E1D3D64F7}"/>
              </a:ext>
            </a:extLst>
          </p:cNvPr>
          <p:cNvSpPr/>
          <p:nvPr/>
        </p:nvSpPr>
        <p:spPr>
          <a:xfrm rot="16200000">
            <a:off x="861548" y="2432720"/>
            <a:ext cx="2713330" cy="2411849"/>
          </a:xfrm>
          <a:prstGeom prst="hexagon">
            <a:avLst/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kern="0">
              <a:solidFill>
                <a:prstClr val="white"/>
              </a:solidFill>
            </a:endParaRPr>
          </a:p>
        </p:txBody>
      </p:sp>
      <p:sp>
        <p:nvSpPr>
          <p:cNvPr id="8" name="Hexagon 12">
            <a:extLst>
              <a:ext uri="{FF2B5EF4-FFF2-40B4-BE49-F238E27FC236}">
                <a16:creationId xmlns:a16="http://schemas.microsoft.com/office/drawing/2014/main" id="{79CE516C-7714-6D51-567C-B7EA1EB82529}"/>
              </a:ext>
            </a:extLst>
          </p:cNvPr>
          <p:cNvSpPr/>
          <p:nvPr/>
        </p:nvSpPr>
        <p:spPr>
          <a:xfrm rot="16200000">
            <a:off x="8362405" y="2425078"/>
            <a:ext cx="2713330" cy="2411849"/>
          </a:xfrm>
          <a:prstGeom prst="hexagon">
            <a:avLst/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kern="0">
              <a:solidFill>
                <a:prstClr val="white"/>
              </a:solidFill>
            </a:endParaRPr>
          </a:p>
        </p:txBody>
      </p:sp>
      <p:sp>
        <p:nvSpPr>
          <p:cNvPr id="9" name="Chevron 18">
            <a:extLst>
              <a:ext uri="{FF2B5EF4-FFF2-40B4-BE49-F238E27FC236}">
                <a16:creationId xmlns:a16="http://schemas.microsoft.com/office/drawing/2014/main" id="{B4083084-02D5-1383-280F-FE4DC12B3FB2}"/>
              </a:ext>
            </a:extLst>
          </p:cNvPr>
          <p:cNvSpPr/>
          <p:nvPr/>
        </p:nvSpPr>
        <p:spPr>
          <a:xfrm rot="5400000">
            <a:off x="5739951" y="3716266"/>
            <a:ext cx="719834" cy="2411849"/>
          </a:xfrm>
          <a:prstGeom prst="chevron">
            <a:avLst>
              <a:gd name="adj" fmla="val 84044"/>
            </a:avLst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altLang="ko-KR" sz="2700" kern="0">
              <a:solidFill>
                <a:prstClr val="white"/>
              </a:solidFill>
            </a:endParaRPr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24E16053-964E-0BAD-B32C-503FE9752B5F}"/>
              </a:ext>
            </a:extLst>
          </p:cNvPr>
          <p:cNvSpPr/>
          <p:nvPr/>
        </p:nvSpPr>
        <p:spPr>
          <a:xfrm rot="5400000">
            <a:off x="1858296" y="3655641"/>
            <a:ext cx="719834" cy="2411849"/>
          </a:xfrm>
          <a:prstGeom prst="chevron">
            <a:avLst>
              <a:gd name="adj" fmla="val 84044"/>
            </a:avLst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altLang="ko-KR" sz="2700" kern="0">
              <a:solidFill>
                <a:prstClr val="white"/>
              </a:solidFill>
            </a:endParaRPr>
          </a:p>
        </p:txBody>
      </p:sp>
      <p:sp>
        <p:nvSpPr>
          <p:cNvPr id="11" name="Chevron 20">
            <a:extLst>
              <a:ext uri="{FF2B5EF4-FFF2-40B4-BE49-F238E27FC236}">
                <a16:creationId xmlns:a16="http://schemas.microsoft.com/office/drawing/2014/main" id="{B55C033C-A835-C5D4-75C5-86D025A3BDAC}"/>
              </a:ext>
            </a:extLst>
          </p:cNvPr>
          <p:cNvSpPr/>
          <p:nvPr/>
        </p:nvSpPr>
        <p:spPr>
          <a:xfrm rot="5400000">
            <a:off x="9359153" y="3655595"/>
            <a:ext cx="719834" cy="2411849"/>
          </a:xfrm>
          <a:prstGeom prst="chevron">
            <a:avLst>
              <a:gd name="adj" fmla="val 84044"/>
            </a:avLst>
          </a:prstGeom>
          <a:solidFill>
            <a:srgbClr val="20A796"/>
          </a:solidFill>
          <a:ln>
            <a:solidFill>
              <a:srgbClr val="009A8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altLang="ko-KR" sz="2700" kern="0">
              <a:solidFill>
                <a:prstClr val="white"/>
              </a:solidFill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FACC67E3-8D65-B304-EFA9-11065DCA093C}"/>
              </a:ext>
            </a:extLst>
          </p:cNvPr>
          <p:cNvSpPr txBox="1"/>
          <p:nvPr/>
        </p:nvSpPr>
        <p:spPr>
          <a:xfrm>
            <a:off x="5055917" y="2951091"/>
            <a:ext cx="208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b="1">
                <a:solidFill>
                  <a:schemeClr val="bg1"/>
                </a:solidFill>
                <a:cs typeface="Arial" pitchFamily="34" charset="0"/>
              </a:rPr>
              <a:t>Routine di sicurezza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C219C21D-E83D-7830-2E4A-BCBD3ED5488B}"/>
              </a:ext>
            </a:extLst>
          </p:cNvPr>
          <p:cNvSpPr txBox="1"/>
          <p:nvPr/>
        </p:nvSpPr>
        <p:spPr>
          <a:xfrm>
            <a:off x="1174262" y="2884134"/>
            <a:ext cx="208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b="1">
                <a:solidFill>
                  <a:schemeClr val="bg1"/>
                </a:solidFill>
                <a:cs typeface="Arial" pitchFamily="34" charset="0"/>
              </a:rPr>
              <a:t>Safety Ambassador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C6FD34F2-1C2F-1D79-2356-CBA07161FD21}"/>
              </a:ext>
            </a:extLst>
          </p:cNvPr>
          <p:cNvSpPr txBox="1"/>
          <p:nvPr/>
        </p:nvSpPr>
        <p:spPr>
          <a:xfrm>
            <a:off x="8580682" y="2857565"/>
            <a:ext cx="22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b="1">
                <a:solidFill>
                  <a:schemeClr val="bg1"/>
                </a:solidFill>
                <a:cs typeface="Arial" pitchFamily="34" charset="0"/>
              </a:rPr>
              <a:t>Applicativo gestionale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5753065-B955-B9FF-E029-53A27B73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45404">
            <a:off x="5649867" y="3478144"/>
            <a:ext cx="900000" cy="90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E1E4D06-B05F-5E1A-E8E4-A57FD04E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12" y="3517557"/>
            <a:ext cx="720000" cy="72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87706E3-7787-350C-EA63-60DFB3DF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815" y="3345865"/>
            <a:ext cx="952500" cy="9525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5E0CAE0-4C8E-D27B-5156-4B2F8E7CA863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Le 3 leve strategiche del programma </a:t>
            </a:r>
            <a:r>
              <a:rPr lang="it-IT" sz="2000" b="1" kern="0" dirty="0" err="1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EiS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9A2FAF-4938-B263-9829-733F3B5AE7F9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11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0CC765-445A-6B1E-D2D3-113BCE0D8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8" y="1857486"/>
            <a:ext cx="1280012" cy="12277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09C5D2-5FB9-22C0-E12D-B81FDA16F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8" y="4597286"/>
            <a:ext cx="1366121" cy="13103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FD70C2-B449-9920-64E4-99BD31DDA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999" y="1612671"/>
            <a:ext cx="4590073" cy="13879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46DB112-4799-0663-6FD6-EFE13A6CC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507" y="4625386"/>
            <a:ext cx="4411723" cy="8688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283E5E-BA28-FEB7-E7BA-A007128EE7AE}"/>
              </a:ext>
            </a:extLst>
          </p:cNvPr>
          <p:cNvSpPr txBox="1"/>
          <p:nvPr/>
        </p:nvSpPr>
        <p:spPr>
          <a:xfrm>
            <a:off x="61884" y="646102"/>
            <a:ext cx="5870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600"/>
              </a:spcAft>
              <a:defRPr sz="1100" b="1">
                <a:solidFill>
                  <a:srgbClr val="002060"/>
                </a:solidFill>
                <a:latin typeface="Helvetica Neue"/>
              </a:defRPr>
            </a:lvl1pPr>
          </a:lstStyle>
          <a:p>
            <a:r>
              <a:rPr lang="it-IT"/>
              <a:t>SAFETY AMBASSADOR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FFA32F-582D-9E48-7D32-C3196893BF32}"/>
              </a:ext>
            </a:extLst>
          </p:cNvPr>
          <p:cNvSpPr txBox="1"/>
          <p:nvPr/>
        </p:nvSpPr>
        <p:spPr>
          <a:xfrm>
            <a:off x="90824" y="3925886"/>
            <a:ext cx="5870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600"/>
              </a:spcAft>
              <a:defRPr sz="1100" b="1">
                <a:solidFill>
                  <a:srgbClr val="002060"/>
                </a:solidFill>
                <a:latin typeface="Helvetica Neue"/>
              </a:defRPr>
            </a:lvl1pPr>
          </a:lstStyle>
          <a:p>
            <a:r>
              <a:rPr lang="it-IT"/>
              <a:t>APPLICATIVO GESTIONALE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6DA959E-DC6B-B265-76A2-BAB808AF5DFD}"/>
              </a:ext>
            </a:extLst>
          </p:cNvPr>
          <p:cNvSpPr/>
          <p:nvPr/>
        </p:nvSpPr>
        <p:spPr>
          <a:xfrm rot="16200000">
            <a:off x="3544179" y="3364209"/>
            <a:ext cx="4942659" cy="1226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A8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C4F4F0E-832B-D0CB-D7ED-FF7356087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754" b="11110"/>
          <a:stretch>
            <a:fillRect/>
          </a:stretch>
        </p:blipFill>
        <p:spPr>
          <a:xfrm>
            <a:off x="8174674" y="3010624"/>
            <a:ext cx="400043" cy="109009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A8F5312-7780-5D73-2728-D4F896036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00" b="11110"/>
          <a:stretch>
            <a:fillRect/>
          </a:stretch>
        </p:blipFill>
        <p:spPr>
          <a:xfrm>
            <a:off x="6550501" y="3740646"/>
            <a:ext cx="874955" cy="407370"/>
          </a:xfrm>
          <a:prstGeom prst="rect">
            <a:avLst/>
          </a:prstGeom>
        </p:spPr>
      </p:pic>
      <p:sp>
        <p:nvSpPr>
          <p:cNvPr id="18" name="Shape">
            <a:extLst>
              <a:ext uri="{FF2B5EF4-FFF2-40B4-BE49-F238E27FC236}">
                <a16:creationId xmlns:a16="http://schemas.microsoft.com/office/drawing/2014/main" id="{55413ED9-5327-9328-37EA-54E0D34E6908}"/>
              </a:ext>
            </a:extLst>
          </p:cNvPr>
          <p:cNvSpPr/>
          <p:nvPr/>
        </p:nvSpPr>
        <p:spPr>
          <a:xfrm>
            <a:off x="6138016" y="4296348"/>
            <a:ext cx="874955" cy="79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1DFB819B-12A5-8791-5B0B-2A79FB3145CA}"/>
              </a:ext>
            </a:extLst>
          </p:cNvPr>
          <p:cNvSpPr/>
          <p:nvPr/>
        </p:nvSpPr>
        <p:spPr>
          <a:xfrm>
            <a:off x="6249959" y="4121407"/>
            <a:ext cx="626077" cy="97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648BD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28" descr="Rocket">
            <a:extLst>
              <a:ext uri="{FF2B5EF4-FFF2-40B4-BE49-F238E27FC236}">
                <a16:creationId xmlns:a16="http://schemas.microsoft.com/office/drawing/2014/main" id="{9839457F-35A3-F884-3CAE-E3671C114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5543" y="4111064"/>
            <a:ext cx="201231" cy="2012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230FB84-B506-317D-D5AB-92F634821D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785" y="4498576"/>
            <a:ext cx="812796" cy="247804"/>
          </a:xfrm>
          <a:prstGeom prst="rect">
            <a:avLst/>
          </a:prstGeom>
        </p:spPr>
      </p:pic>
      <p:sp>
        <p:nvSpPr>
          <p:cNvPr id="22" name="Shape">
            <a:extLst>
              <a:ext uri="{FF2B5EF4-FFF2-40B4-BE49-F238E27FC236}">
                <a16:creationId xmlns:a16="http://schemas.microsoft.com/office/drawing/2014/main" id="{AFAEA4F5-1E14-BC78-B8F7-95CBE6B7B03F}"/>
              </a:ext>
            </a:extLst>
          </p:cNvPr>
          <p:cNvSpPr/>
          <p:nvPr/>
        </p:nvSpPr>
        <p:spPr>
          <a:xfrm>
            <a:off x="7062755" y="4296348"/>
            <a:ext cx="874955" cy="8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C53D304F-9E68-56A8-F4E8-6EDADDCB7F92}"/>
              </a:ext>
            </a:extLst>
          </p:cNvPr>
          <p:cNvSpPr/>
          <p:nvPr/>
        </p:nvSpPr>
        <p:spPr>
          <a:xfrm>
            <a:off x="8003047" y="4291575"/>
            <a:ext cx="874955" cy="8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19C298C-6631-5592-5C10-52C78214D1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390" y="4498576"/>
            <a:ext cx="802078" cy="255835"/>
          </a:xfrm>
          <a:prstGeom prst="rect">
            <a:avLst/>
          </a:prstGeom>
        </p:spPr>
      </p:pic>
      <p:sp>
        <p:nvSpPr>
          <p:cNvPr id="25" name="Shape">
            <a:extLst>
              <a:ext uri="{FF2B5EF4-FFF2-40B4-BE49-F238E27FC236}">
                <a16:creationId xmlns:a16="http://schemas.microsoft.com/office/drawing/2014/main" id="{C48C8F8C-014F-BC90-7AE8-B99E7E6B5B81}"/>
              </a:ext>
            </a:extLst>
          </p:cNvPr>
          <p:cNvSpPr/>
          <p:nvPr/>
        </p:nvSpPr>
        <p:spPr>
          <a:xfrm>
            <a:off x="7196048" y="4111064"/>
            <a:ext cx="621248" cy="975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85C0FB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4CD8D5-4CAE-00E1-79E0-8F8D60B5AC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18" y="4497282"/>
            <a:ext cx="771211" cy="249098"/>
          </a:xfrm>
          <a:prstGeom prst="rect">
            <a:avLst/>
          </a:prstGeom>
        </p:spPr>
      </p:pic>
      <p:sp>
        <p:nvSpPr>
          <p:cNvPr id="27" name="Shape">
            <a:extLst>
              <a:ext uri="{FF2B5EF4-FFF2-40B4-BE49-F238E27FC236}">
                <a16:creationId xmlns:a16="http://schemas.microsoft.com/office/drawing/2014/main" id="{13212152-493C-3D0B-189E-962F2F09BF75}"/>
              </a:ext>
            </a:extLst>
          </p:cNvPr>
          <p:cNvSpPr/>
          <p:nvPr/>
        </p:nvSpPr>
        <p:spPr>
          <a:xfrm>
            <a:off x="8123761" y="4111065"/>
            <a:ext cx="633524" cy="97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26" descr="Puzzle">
            <a:extLst>
              <a:ext uri="{FF2B5EF4-FFF2-40B4-BE49-F238E27FC236}">
                <a16:creationId xmlns:a16="http://schemas.microsoft.com/office/drawing/2014/main" id="{33EC245E-D947-6AFD-6D4A-EDB8D42E4E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1172" y="4114519"/>
            <a:ext cx="194320" cy="194320"/>
          </a:xfrm>
          <a:prstGeom prst="rect">
            <a:avLst/>
          </a:prstGeom>
        </p:spPr>
      </p:pic>
      <p:pic>
        <p:nvPicPr>
          <p:cNvPr id="29" name="Graphic 27" descr="Lightbulb">
            <a:extLst>
              <a:ext uri="{FF2B5EF4-FFF2-40B4-BE49-F238E27FC236}">
                <a16:creationId xmlns:a16="http://schemas.microsoft.com/office/drawing/2014/main" id="{DCD97CEF-AF3C-09CC-5166-D64BA43FD0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4933" y="4104320"/>
            <a:ext cx="199507" cy="19950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A1B2C42-74C4-B2A7-28DD-48B64B3B3141}"/>
              </a:ext>
            </a:extLst>
          </p:cNvPr>
          <p:cNvSpPr txBox="1"/>
          <p:nvPr/>
        </p:nvSpPr>
        <p:spPr>
          <a:xfrm>
            <a:off x="6138389" y="1371381"/>
            <a:ext cx="5870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Aft>
                <a:spcPts val="600"/>
              </a:spcAft>
              <a:defRPr sz="1100" b="1">
                <a:solidFill>
                  <a:srgbClr val="002060"/>
                </a:solidFill>
                <a:latin typeface="Helvetica Neue"/>
              </a:defRPr>
            </a:lvl1pPr>
          </a:lstStyle>
          <a:p>
            <a:r>
              <a:rPr lang="it-IT"/>
              <a:t>ROUTINE DI SICUREZZA</a:t>
            </a: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FE833B75-F023-24FF-5FCE-92D7DB3933DB}"/>
              </a:ext>
            </a:extLst>
          </p:cNvPr>
          <p:cNvSpPr/>
          <p:nvPr/>
        </p:nvSpPr>
        <p:spPr>
          <a:xfrm>
            <a:off x="11259673" y="4286005"/>
            <a:ext cx="874955" cy="8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D7CDDE72-157C-431F-C553-651D9AED84A3}"/>
              </a:ext>
            </a:extLst>
          </p:cNvPr>
          <p:cNvSpPr/>
          <p:nvPr/>
        </p:nvSpPr>
        <p:spPr>
          <a:xfrm>
            <a:off x="10319381" y="4296347"/>
            <a:ext cx="874955" cy="8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0AAEE54E-0BF1-D949-BD6A-49BFD47972F5}"/>
              </a:ext>
            </a:extLst>
          </p:cNvPr>
          <p:cNvSpPr/>
          <p:nvPr/>
        </p:nvSpPr>
        <p:spPr>
          <a:xfrm>
            <a:off x="9385383" y="4286004"/>
            <a:ext cx="874955" cy="80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8" y="0"/>
                </a:moveTo>
                <a:lnTo>
                  <a:pt x="2312" y="0"/>
                </a:lnTo>
                <a:cubicBezTo>
                  <a:pt x="1028" y="0"/>
                  <a:pt x="0" y="804"/>
                  <a:pt x="0" y="1809"/>
                </a:cubicBezTo>
                <a:lnTo>
                  <a:pt x="0" y="19791"/>
                </a:lnTo>
                <a:cubicBezTo>
                  <a:pt x="0" y="20796"/>
                  <a:pt x="1028" y="21600"/>
                  <a:pt x="2312" y="21600"/>
                </a:cubicBezTo>
                <a:lnTo>
                  <a:pt x="19288" y="21600"/>
                </a:lnTo>
                <a:cubicBezTo>
                  <a:pt x="20572" y="21600"/>
                  <a:pt x="21600" y="20796"/>
                  <a:pt x="21600" y="19791"/>
                </a:cubicBezTo>
                <a:lnTo>
                  <a:pt x="21600" y="1809"/>
                </a:lnTo>
                <a:cubicBezTo>
                  <a:pt x="21600" y="804"/>
                  <a:pt x="20572" y="0"/>
                  <a:pt x="19288" y="0"/>
                </a:cubicBezTo>
                <a:close/>
              </a:path>
            </a:pathLst>
          </a:custGeom>
          <a:noFill/>
          <a:ln w="12700">
            <a:solidFill>
              <a:srgbClr val="85C0FB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0C33D234-4C6C-C597-827F-20AA8F09C4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96"/>
          <a:stretch>
            <a:fillRect/>
          </a:stretch>
        </p:blipFill>
        <p:spPr>
          <a:xfrm>
            <a:off x="9629714" y="3042264"/>
            <a:ext cx="400043" cy="1058457"/>
          </a:xfrm>
          <a:prstGeom prst="rect">
            <a:avLst/>
          </a:prstGeom>
        </p:spPr>
      </p:pic>
      <p:sp>
        <p:nvSpPr>
          <p:cNvPr id="36" name="Shape">
            <a:extLst>
              <a:ext uri="{FF2B5EF4-FFF2-40B4-BE49-F238E27FC236}">
                <a16:creationId xmlns:a16="http://schemas.microsoft.com/office/drawing/2014/main" id="{B6491E3C-F470-4616-0943-B4937459E47B}"/>
              </a:ext>
            </a:extLst>
          </p:cNvPr>
          <p:cNvSpPr/>
          <p:nvPr/>
        </p:nvSpPr>
        <p:spPr>
          <a:xfrm>
            <a:off x="9514839" y="4111064"/>
            <a:ext cx="621249" cy="97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29527B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7082F70C-2DD4-0BD4-4B56-7E2A800C0BC7}"/>
              </a:ext>
            </a:extLst>
          </p:cNvPr>
          <p:cNvSpPr/>
          <p:nvPr/>
        </p:nvSpPr>
        <p:spPr>
          <a:xfrm>
            <a:off x="10440098" y="4096963"/>
            <a:ext cx="621148" cy="985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7EEAC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8EBEAA9E-0728-EA43-51CF-FA14BEA51660}"/>
              </a:ext>
            </a:extLst>
          </p:cNvPr>
          <p:cNvSpPr/>
          <p:nvPr/>
        </p:nvSpPr>
        <p:spPr>
          <a:xfrm>
            <a:off x="11374096" y="4111967"/>
            <a:ext cx="626076" cy="99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4" y="4038"/>
                </a:moveTo>
                <a:lnTo>
                  <a:pt x="0" y="4038"/>
                </a:lnTo>
                <a:lnTo>
                  <a:pt x="0" y="1271"/>
                </a:lnTo>
                <a:cubicBezTo>
                  <a:pt x="0" y="566"/>
                  <a:pt x="1153" y="0"/>
                  <a:pt x="2588" y="0"/>
                </a:cubicBezTo>
                <a:lnTo>
                  <a:pt x="19012" y="0"/>
                </a:lnTo>
                <a:cubicBezTo>
                  <a:pt x="20447" y="0"/>
                  <a:pt x="21600" y="566"/>
                  <a:pt x="21600" y="1271"/>
                </a:cubicBezTo>
                <a:lnTo>
                  <a:pt x="21600" y="4038"/>
                </a:lnTo>
                <a:close/>
                <a:moveTo>
                  <a:pt x="21574" y="21600"/>
                </a:moveTo>
                <a:cubicBezTo>
                  <a:pt x="21574" y="21084"/>
                  <a:pt x="20729" y="20669"/>
                  <a:pt x="19678" y="20669"/>
                </a:cubicBezTo>
                <a:lnTo>
                  <a:pt x="1896" y="20669"/>
                </a:lnTo>
                <a:cubicBezTo>
                  <a:pt x="846" y="20669"/>
                  <a:pt x="0" y="21084"/>
                  <a:pt x="0" y="21600"/>
                </a:cubicBezTo>
                <a:lnTo>
                  <a:pt x="0" y="21600"/>
                </a:lnTo>
                <a:lnTo>
                  <a:pt x="21574" y="21600"/>
                </a:lnTo>
                <a:lnTo>
                  <a:pt x="21574" y="21600"/>
                </a:lnTo>
                <a:close/>
              </a:path>
            </a:pathLst>
          </a:custGeom>
          <a:solidFill>
            <a:srgbClr val="73C6B6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68C45F14-A175-9130-717B-72435851FD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859" y="4497282"/>
            <a:ext cx="818202" cy="227953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81AD8C59-ACC4-BD4E-3E0A-9562AA5E890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978" y="4450391"/>
            <a:ext cx="789978" cy="34288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7B946C5-AD71-17AE-0643-0F0C71C79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854" y="4491626"/>
            <a:ext cx="826785" cy="254754"/>
          </a:xfrm>
          <a:prstGeom prst="rect">
            <a:avLst/>
          </a:prstGeom>
        </p:spPr>
      </p:pic>
      <p:pic>
        <p:nvPicPr>
          <p:cNvPr id="42" name="Graphic 24" descr="Customer review with solid fill">
            <a:extLst>
              <a:ext uri="{FF2B5EF4-FFF2-40B4-BE49-F238E27FC236}">
                <a16:creationId xmlns:a16="http://schemas.microsoft.com/office/drawing/2014/main" id="{277A8486-3410-DB7F-F6DB-22840ABCAD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12644" y="4104320"/>
            <a:ext cx="202631" cy="20263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CCE6C8BE-1B4E-32F0-C43F-5A2D574F22F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911" y="4111064"/>
            <a:ext cx="150118" cy="150118"/>
          </a:xfrm>
          <a:prstGeom prst="rect">
            <a:avLst/>
          </a:prstGeom>
        </p:spPr>
      </p:pic>
      <p:sp>
        <p:nvSpPr>
          <p:cNvPr id="44" name="Freeform: Shape 81">
            <a:extLst>
              <a:ext uri="{FF2B5EF4-FFF2-40B4-BE49-F238E27FC236}">
                <a16:creationId xmlns:a16="http://schemas.microsoft.com/office/drawing/2014/main" id="{1C49B0CC-85C2-2379-7F1F-82311DECF7BC}"/>
              </a:ext>
            </a:extLst>
          </p:cNvPr>
          <p:cNvSpPr/>
          <p:nvPr/>
        </p:nvSpPr>
        <p:spPr>
          <a:xfrm>
            <a:off x="11586069" y="4129099"/>
            <a:ext cx="206314" cy="139775"/>
          </a:xfrm>
          <a:custGeom>
            <a:avLst/>
            <a:gdLst>
              <a:gd name="connsiteX0" fmla="*/ 397715 w 795428"/>
              <a:gd name="connsiteY0" fmla="*/ 325747 h 496196"/>
              <a:gd name="connsiteX1" fmla="*/ 467788 w 795428"/>
              <a:gd name="connsiteY1" fmla="*/ 337110 h 496196"/>
              <a:gd name="connsiteX2" fmla="*/ 551119 w 795428"/>
              <a:gd name="connsiteY2" fmla="*/ 376882 h 496196"/>
              <a:gd name="connsiteX3" fmla="*/ 568164 w 795428"/>
              <a:gd name="connsiteY3" fmla="*/ 410971 h 496196"/>
              <a:gd name="connsiteX4" fmla="*/ 568164 w 795428"/>
              <a:gd name="connsiteY4" fmla="*/ 496196 h 496196"/>
              <a:gd name="connsiteX5" fmla="*/ 227265 w 795428"/>
              <a:gd name="connsiteY5" fmla="*/ 496196 h 496196"/>
              <a:gd name="connsiteX6" fmla="*/ 227265 w 795428"/>
              <a:gd name="connsiteY6" fmla="*/ 410971 h 496196"/>
              <a:gd name="connsiteX7" fmla="*/ 244310 w 795428"/>
              <a:gd name="connsiteY7" fmla="*/ 376882 h 496196"/>
              <a:gd name="connsiteX8" fmla="*/ 327641 w 795428"/>
              <a:gd name="connsiteY8" fmla="*/ 337110 h 496196"/>
              <a:gd name="connsiteX9" fmla="*/ 397715 w 795428"/>
              <a:gd name="connsiteY9" fmla="*/ 325747 h 496196"/>
              <a:gd name="connsiteX10" fmla="*/ 624979 w 795428"/>
              <a:gd name="connsiteY10" fmla="*/ 193176 h 496196"/>
              <a:gd name="connsiteX11" fmla="*/ 695052 w 795428"/>
              <a:gd name="connsiteY11" fmla="*/ 204539 h 496196"/>
              <a:gd name="connsiteX12" fmla="*/ 778383 w 795428"/>
              <a:gd name="connsiteY12" fmla="*/ 244311 h 496196"/>
              <a:gd name="connsiteX13" fmla="*/ 795428 w 795428"/>
              <a:gd name="connsiteY13" fmla="*/ 278401 h 496196"/>
              <a:gd name="connsiteX14" fmla="*/ 795428 w 795428"/>
              <a:gd name="connsiteY14" fmla="*/ 363626 h 496196"/>
              <a:gd name="connsiteX15" fmla="*/ 588995 w 795428"/>
              <a:gd name="connsiteY15" fmla="*/ 363626 h 496196"/>
              <a:gd name="connsiteX16" fmla="*/ 573844 w 795428"/>
              <a:gd name="connsiteY16" fmla="*/ 346581 h 496196"/>
              <a:gd name="connsiteX17" fmla="*/ 486726 w 795428"/>
              <a:gd name="connsiteY17" fmla="*/ 303022 h 496196"/>
              <a:gd name="connsiteX18" fmla="*/ 520816 w 795428"/>
              <a:gd name="connsiteY18" fmla="*/ 219690 h 496196"/>
              <a:gd name="connsiteX19" fmla="*/ 520816 w 795428"/>
              <a:gd name="connsiteY19" fmla="*/ 217796 h 496196"/>
              <a:gd name="connsiteX20" fmla="*/ 554905 w 795428"/>
              <a:gd name="connsiteY20" fmla="*/ 204539 h 496196"/>
              <a:gd name="connsiteX21" fmla="*/ 624979 w 795428"/>
              <a:gd name="connsiteY21" fmla="*/ 193176 h 496196"/>
              <a:gd name="connsiteX22" fmla="*/ 170449 w 795428"/>
              <a:gd name="connsiteY22" fmla="*/ 193176 h 496196"/>
              <a:gd name="connsiteX23" fmla="*/ 240522 w 795428"/>
              <a:gd name="connsiteY23" fmla="*/ 204539 h 496196"/>
              <a:gd name="connsiteX24" fmla="*/ 274612 w 795428"/>
              <a:gd name="connsiteY24" fmla="*/ 215902 h 496196"/>
              <a:gd name="connsiteX25" fmla="*/ 274612 w 795428"/>
              <a:gd name="connsiteY25" fmla="*/ 219690 h 496196"/>
              <a:gd name="connsiteX26" fmla="*/ 308702 w 795428"/>
              <a:gd name="connsiteY26" fmla="*/ 303022 h 496196"/>
              <a:gd name="connsiteX27" fmla="*/ 221583 w 795428"/>
              <a:gd name="connsiteY27" fmla="*/ 346581 h 496196"/>
              <a:gd name="connsiteX28" fmla="*/ 204539 w 795428"/>
              <a:gd name="connsiteY28" fmla="*/ 363626 h 496196"/>
              <a:gd name="connsiteX29" fmla="*/ 0 w 795428"/>
              <a:gd name="connsiteY29" fmla="*/ 363626 h 496196"/>
              <a:gd name="connsiteX30" fmla="*/ 0 w 795428"/>
              <a:gd name="connsiteY30" fmla="*/ 278401 h 496196"/>
              <a:gd name="connsiteX31" fmla="*/ 17045 w 795428"/>
              <a:gd name="connsiteY31" fmla="*/ 244311 h 496196"/>
              <a:gd name="connsiteX32" fmla="*/ 100375 w 795428"/>
              <a:gd name="connsiteY32" fmla="*/ 204539 h 496196"/>
              <a:gd name="connsiteX33" fmla="*/ 170449 w 795428"/>
              <a:gd name="connsiteY33" fmla="*/ 193176 h 496196"/>
              <a:gd name="connsiteX34" fmla="*/ 397715 w 795428"/>
              <a:gd name="connsiteY34" fmla="*/ 132572 h 496196"/>
              <a:gd name="connsiteX35" fmla="*/ 482940 w 795428"/>
              <a:gd name="connsiteY35" fmla="*/ 217797 h 496196"/>
              <a:gd name="connsiteX36" fmla="*/ 397715 w 795428"/>
              <a:gd name="connsiteY36" fmla="*/ 303022 h 496196"/>
              <a:gd name="connsiteX37" fmla="*/ 312490 w 795428"/>
              <a:gd name="connsiteY37" fmla="*/ 217797 h 496196"/>
              <a:gd name="connsiteX38" fmla="*/ 397715 w 795428"/>
              <a:gd name="connsiteY38" fmla="*/ 132572 h 496196"/>
              <a:gd name="connsiteX39" fmla="*/ 624980 w 795428"/>
              <a:gd name="connsiteY39" fmla="*/ 0 h 496196"/>
              <a:gd name="connsiteX40" fmla="*/ 710205 w 795428"/>
              <a:gd name="connsiteY40" fmla="*/ 85224 h 496196"/>
              <a:gd name="connsiteX41" fmla="*/ 624980 w 795428"/>
              <a:gd name="connsiteY41" fmla="*/ 170449 h 496196"/>
              <a:gd name="connsiteX42" fmla="*/ 539755 w 795428"/>
              <a:gd name="connsiteY42" fmla="*/ 85224 h 496196"/>
              <a:gd name="connsiteX43" fmla="*/ 624980 w 795428"/>
              <a:gd name="connsiteY43" fmla="*/ 0 h 496196"/>
              <a:gd name="connsiteX44" fmla="*/ 170450 w 795428"/>
              <a:gd name="connsiteY44" fmla="*/ 0 h 496196"/>
              <a:gd name="connsiteX45" fmla="*/ 255675 w 795428"/>
              <a:gd name="connsiteY45" fmla="*/ 85224 h 496196"/>
              <a:gd name="connsiteX46" fmla="*/ 170450 w 795428"/>
              <a:gd name="connsiteY46" fmla="*/ 170449 h 496196"/>
              <a:gd name="connsiteX47" fmla="*/ 85225 w 795428"/>
              <a:gd name="connsiteY47" fmla="*/ 85224 h 496196"/>
              <a:gd name="connsiteX48" fmla="*/ 170450 w 795428"/>
              <a:gd name="connsiteY48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95428" h="496196">
                <a:moveTo>
                  <a:pt x="397715" y="325747"/>
                </a:moveTo>
                <a:cubicBezTo>
                  <a:pt x="422335" y="325747"/>
                  <a:pt x="446956" y="331429"/>
                  <a:pt x="467788" y="337110"/>
                </a:cubicBezTo>
                <a:cubicBezTo>
                  <a:pt x="498090" y="344686"/>
                  <a:pt x="528392" y="357943"/>
                  <a:pt x="551119" y="376882"/>
                </a:cubicBezTo>
                <a:cubicBezTo>
                  <a:pt x="562482" y="384457"/>
                  <a:pt x="568164" y="397714"/>
                  <a:pt x="568164" y="410971"/>
                </a:cubicBezTo>
                <a:lnTo>
                  <a:pt x="568164" y="496196"/>
                </a:lnTo>
                <a:lnTo>
                  <a:pt x="227265" y="496196"/>
                </a:lnTo>
                <a:lnTo>
                  <a:pt x="227265" y="410971"/>
                </a:lnTo>
                <a:cubicBezTo>
                  <a:pt x="227265" y="397714"/>
                  <a:pt x="232947" y="386351"/>
                  <a:pt x="244310" y="376882"/>
                </a:cubicBezTo>
                <a:cubicBezTo>
                  <a:pt x="268930" y="359837"/>
                  <a:pt x="297338" y="344686"/>
                  <a:pt x="327641" y="337110"/>
                </a:cubicBezTo>
                <a:cubicBezTo>
                  <a:pt x="350368" y="329535"/>
                  <a:pt x="374988" y="325747"/>
                  <a:pt x="397715" y="325747"/>
                </a:cubicBezTo>
                <a:close/>
                <a:moveTo>
                  <a:pt x="624979" y="193176"/>
                </a:moveTo>
                <a:cubicBezTo>
                  <a:pt x="649599" y="193176"/>
                  <a:pt x="674220" y="198858"/>
                  <a:pt x="695052" y="204539"/>
                </a:cubicBezTo>
                <a:cubicBezTo>
                  <a:pt x="725354" y="212115"/>
                  <a:pt x="755656" y="225372"/>
                  <a:pt x="778383" y="244311"/>
                </a:cubicBezTo>
                <a:cubicBezTo>
                  <a:pt x="789746" y="251886"/>
                  <a:pt x="795428" y="265143"/>
                  <a:pt x="795428" y="278401"/>
                </a:cubicBezTo>
                <a:lnTo>
                  <a:pt x="795428" y="363626"/>
                </a:lnTo>
                <a:lnTo>
                  <a:pt x="588995" y="363626"/>
                </a:lnTo>
                <a:cubicBezTo>
                  <a:pt x="585208" y="356050"/>
                  <a:pt x="579526" y="352263"/>
                  <a:pt x="573844" y="346581"/>
                </a:cubicBezTo>
                <a:cubicBezTo>
                  <a:pt x="551118" y="329536"/>
                  <a:pt x="522710" y="314385"/>
                  <a:pt x="486726" y="303022"/>
                </a:cubicBezTo>
                <a:cubicBezTo>
                  <a:pt x="507559" y="282189"/>
                  <a:pt x="520816" y="251886"/>
                  <a:pt x="520816" y="219690"/>
                </a:cubicBezTo>
                <a:lnTo>
                  <a:pt x="520816" y="217796"/>
                </a:lnTo>
                <a:cubicBezTo>
                  <a:pt x="532179" y="212115"/>
                  <a:pt x="543542" y="208327"/>
                  <a:pt x="554905" y="204539"/>
                </a:cubicBezTo>
                <a:cubicBezTo>
                  <a:pt x="577632" y="196964"/>
                  <a:pt x="602252" y="193176"/>
                  <a:pt x="624979" y="193176"/>
                </a:cubicBezTo>
                <a:close/>
                <a:moveTo>
                  <a:pt x="170449" y="193176"/>
                </a:moveTo>
                <a:cubicBezTo>
                  <a:pt x="195069" y="193176"/>
                  <a:pt x="219690" y="198858"/>
                  <a:pt x="240522" y="204539"/>
                </a:cubicBezTo>
                <a:cubicBezTo>
                  <a:pt x="251885" y="206433"/>
                  <a:pt x="263249" y="212115"/>
                  <a:pt x="274612" y="215902"/>
                </a:cubicBezTo>
                <a:cubicBezTo>
                  <a:pt x="274612" y="217796"/>
                  <a:pt x="274612" y="217796"/>
                  <a:pt x="274612" y="219690"/>
                </a:cubicBezTo>
                <a:cubicBezTo>
                  <a:pt x="274612" y="251886"/>
                  <a:pt x="287869" y="280295"/>
                  <a:pt x="308702" y="303022"/>
                </a:cubicBezTo>
                <a:cubicBezTo>
                  <a:pt x="278400" y="312491"/>
                  <a:pt x="248098" y="327642"/>
                  <a:pt x="221583" y="346581"/>
                </a:cubicBezTo>
                <a:cubicBezTo>
                  <a:pt x="214008" y="352263"/>
                  <a:pt x="210220" y="356050"/>
                  <a:pt x="204539" y="363626"/>
                </a:cubicBezTo>
                <a:lnTo>
                  <a:pt x="0" y="363626"/>
                </a:lnTo>
                <a:lnTo>
                  <a:pt x="0" y="278401"/>
                </a:lnTo>
                <a:cubicBezTo>
                  <a:pt x="0" y="265143"/>
                  <a:pt x="5682" y="251886"/>
                  <a:pt x="17045" y="244311"/>
                </a:cubicBezTo>
                <a:cubicBezTo>
                  <a:pt x="41665" y="227266"/>
                  <a:pt x="70073" y="214009"/>
                  <a:pt x="100375" y="204539"/>
                </a:cubicBezTo>
                <a:cubicBezTo>
                  <a:pt x="123102" y="196964"/>
                  <a:pt x="147722" y="193176"/>
                  <a:pt x="170449" y="193176"/>
                </a:cubicBezTo>
                <a:close/>
                <a:moveTo>
                  <a:pt x="397715" y="132572"/>
                </a:moveTo>
                <a:cubicBezTo>
                  <a:pt x="444783" y="132572"/>
                  <a:pt x="482940" y="170728"/>
                  <a:pt x="482940" y="217797"/>
                </a:cubicBezTo>
                <a:cubicBezTo>
                  <a:pt x="482940" y="264865"/>
                  <a:pt x="444783" y="303022"/>
                  <a:pt x="397715" y="303022"/>
                </a:cubicBezTo>
                <a:cubicBezTo>
                  <a:pt x="350646" y="303022"/>
                  <a:pt x="312490" y="264865"/>
                  <a:pt x="312490" y="217797"/>
                </a:cubicBezTo>
                <a:cubicBezTo>
                  <a:pt x="312490" y="170728"/>
                  <a:pt x="350646" y="132572"/>
                  <a:pt x="397715" y="132572"/>
                </a:cubicBezTo>
                <a:close/>
                <a:moveTo>
                  <a:pt x="624980" y="0"/>
                </a:moveTo>
                <a:cubicBezTo>
                  <a:pt x="672049" y="0"/>
                  <a:pt x="710205" y="38156"/>
                  <a:pt x="710205" y="85224"/>
                </a:cubicBezTo>
                <a:cubicBezTo>
                  <a:pt x="710205" y="132292"/>
                  <a:pt x="672049" y="170449"/>
                  <a:pt x="624980" y="170449"/>
                </a:cubicBezTo>
                <a:cubicBezTo>
                  <a:pt x="577911" y="170449"/>
                  <a:pt x="539755" y="132292"/>
                  <a:pt x="539755" y="85224"/>
                </a:cubicBezTo>
                <a:cubicBezTo>
                  <a:pt x="539755" y="38156"/>
                  <a:pt x="577911" y="0"/>
                  <a:pt x="624980" y="0"/>
                </a:cubicBezTo>
                <a:close/>
                <a:moveTo>
                  <a:pt x="170450" y="0"/>
                </a:moveTo>
                <a:cubicBezTo>
                  <a:pt x="217518" y="0"/>
                  <a:pt x="255675" y="38156"/>
                  <a:pt x="255675" y="85224"/>
                </a:cubicBezTo>
                <a:cubicBezTo>
                  <a:pt x="255675" y="132292"/>
                  <a:pt x="217518" y="170449"/>
                  <a:pt x="170450" y="170449"/>
                </a:cubicBezTo>
                <a:cubicBezTo>
                  <a:pt x="123381" y="170449"/>
                  <a:pt x="85225" y="132292"/>
                  <a:pt x="85225" y="85224"/>
                </a:cubicBezTo>
                <a:cubicBezTo>
                  <a:pt x="85225" y="38156"/>
                  <a:pt x="123381" y="0"/>
                  <a:pt x="17045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942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104FB10A-9BD5-AA18-328F-8200EDCEDB0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71504" y="3387037"/>
            <a:ext cx="621149" cy="689321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774B2091-3469-FCC2-4CAF-D8B97A38E2B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245" y="3740646"/>
            <a:ext cx="645831" cy="356317"/>
          </a:xfrm>
          <a:prstGeom prst="rect">
            <a:avLst/>
          </a:prstGeom>
        </p:spPr>
      </p:pic>
      <p:sp>
        <p:nvSpPr>
          <p:cNvPr id="47" name="TextBox 12">
            <a:extLst>
              <a:ext uri="{FF2B5EF4-FFF2-40B4-BE49-F238E27FC236}">
                <a16:creationId xmlns:a16="http://schemas.microsoft.com/office/drawing/2014/main" id="{0B31A796-FBEC-C157-26F3-EE97F9A06779}"/>
              </a:ext>
            </a:extLst>
          </p:cNvPr>
          <p:cNvSpPr txBox="1"/>
          <p:nvPr/>
        </p:nvSpPr>
        <p:spPr>
          <a:xfrm>
            <a:off x="110172" y="915035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Le figure dei Safety Ambassador sono gli </a:t>
            </a:r>
            <a:r>
              <a:rPr lang="it-IT" altLang="ko-KR" sz="1200" b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attivatori del processo di cambiamento </a:t>
            </a: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 della sensibilizzazione ad una nuova consapevolezza sulle tematiche di sicurezza.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2D721E7A-83E1-BC84-8F09-79292C03265E}"/>
              </a:ext>
            </a:extLst>
          </p:cNvPr>
          <p:cNvSpPr txBox="1"/>
          <p:nvPr/>
        </p:nvSpPr>
        <p:spPr>
          <a:xfrm>
            <a:off x="-7417" y="4132349"/>
            <a:ext cx="597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L’applicativo gestionale è lo </a:t>
            </a:r>
            <a:r>
              <a:rPr lang="it-IT" altLang="ko-KR" sz="1200" b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strumento digitale per la raccolta, la valutazione, l’analisi e la restituzione del feedback </a:t>
            </a: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delle routine di sicurezza.</a:t>
            </a:r>
            <a:endParaRPr lang="it-IT" altLang="ko-KR" sz="1200" b="1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76522EC0-6397-5C6D-C09D-12515FEFCC51}"/>
              </a:ext>
            </a:extLst>
          </p:cNvPr>
          <p:cNvSpPr txBox="1"/>
          <p:nvPr/>
        </p:nvSpPr>
        <p:spPr>
          <a:xfrm>
            <a:off x="6099048" y="1630653"/>
            <a:ext cx="592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Le routine di sicurezza sono </a:t>
            </a:r>
            <a:r>
              <a:rPr lang="it-IT" altLang="ko-KR" sz="1200" b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abitudini virtuose</a:t>
            </a: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 </a:t>
            </a:r>
            <a:r>
              <a:rPr lang="it-IT" altLang="ko-KR" sz="1200" b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individuali e organizzative</a:t>
            </a:r>
            <a:r>
              <a:rPr lang="it-IT" altLang="ko-KR" sz="12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che si riproducono in modo consapevole</a:t>
            </a:r>
            <a:endParaRPr lang="it-IT" altLang="ko-KR" sz="1200" b="1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3DB974D3-2177-CA35-7013-2A7766455FB2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Le 3 leve strategiche del programma </a:t>
            </a:r>
            <a:r>
              <a:rPr lang="it-IT" sz="2000" b="1" kern="0" dirty="0" err="1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EiS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A2ECBEA8-4C3E-E8E3-459B-FC32D9F53A3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36" y="3093966"/>
            <a:ext cx="3982840" cy="478053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F4453C1B-3DB9-9E53-D192-C1E729B7C2C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2515" y="5512572"/>
            <a:ext cx="2815370" cy="796223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6FEC7C-FAB1-B8F3-AAD9-56E52392AC3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34933" y="2282649"/>
            <a:ext cx="1567979" cy="15039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523CE5-F784-687A-9411-8335B4CBCAAC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12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7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AF27-86BE-8244-1BE8-D61A0AA82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: Shape 81">
            <a:extLst>
              <a:ext uri="{FF2B5EF4-FFF2-40B4-BE49-F238E27FC236}">
                <a16:creationId xmlns:a16="http://schemas.microsoft.com/office/drawing/2014/main" id="{A17E3CCC-D8EF-8DAC-623E-B79A093827E2}"/>
              </a:ext>
            </a:extLst>
          </p:cNvPr>
          <p:cNvSpPr/>
          <p:nvPr/>
        </p:nvSpPr>
        <p:spPr>
          <a:xfrm>
            <a:off x="6588571" y="1097371"/>
            <a:ext cx="791448" cy="493713"/>
          </a:xfrm>
          <a:custGeom>
            <a:avLst/>
            <a:gdLst>
              <a:gd name="connsiteX0" fmla="*/ 397715 w 795428"/>
              <a:gd name="connsiteY0" fmla="*/ 325747 h 496196"/>
              <a:gd name="connsiteX1" fmla="*/ 467788 w 795428"/>
              <a:gd name="connsiteY1" fmla="*/ 337110 h 496196"/>
              <a:gd name="connsiteX2" fmla="*/ 551119 w 795428"/>
              <a:gd name="connsiteY2" fmla="*/ 376882 h 496196"/>
              <a:gd name="connsiteX3" fmla="*/ 568164 w 795428"/>
              <a:gd name="connsiteY3" fmla="*/ 410971 h 496196"/>
              <a:gd name="connsiteX4" fmla="*/ 568164 w 795428"/>
              <a:gd name="connsiteY4" fmla="*/ 496196 h 496196"/>
              <a:gd name="connsiteX5" fmla="*/ 227265 w 795428"/>
              <a:gd name="connsiteY5" fmla="*/ 496196 h 496196"/>
              <a:gd name="connsiteX6" fmla="*/ 227265 w 795428"/>
              <a:gd name="connsiteY6" fmla="*/ 410971 h 496196"/>
              <a:gd name="connsiteX7" fmla="*/ 244310 w 795428"/>
              <a:gd name="connsiteY7" fmla="*/ 376882 h 496196"/>
              <a:gd name="connsiteX8" fmla="*/ 327641 w 795428"/>
              <a:gd name="connsiteY8" fmla="*/ 337110 h 496196"/>
              <a:gd name="connsiteX9" fmla="*/ 397715 w 795428"/>
              <a:gd name="connsiteY9" fmla="*/ 325747 h 496196"/>
              <a:gd name="connsiteX10" fmla="*/ 624979 w 795428"/>
              <a:gd name="connsiteY10" fmla="*/ 193176 h 496196"/>
              <a:gd name="connsiteX11" fmla="*/ 695052 w 795428"/>
              <a:gd name="connsiteY11" fmla="*/ 204539 h 496196"/>
              <a:gd name="connsiteX12" fmla="*/ 778383 w 795428"/>
              <a:gd name="connsiteY12" fmla="*/ 244311 h 496196"/>
              <a:gd name="connsiteX13" fmla="*/ 795428 w 795428"/>
              <a:gd name="connsiteY13" fmla="*/ 278401 h 496196"/>
              <a:gd name="connsiteX14" fmla="*/ 795428 w 795428"/>
              <a:gd name="connsiteY14" fmla="*/ 363626 h 496196"/>
              <a:gd name="connsiteX15" fmla="*/ 588995 w 795428"/>
              <a:gd name="connsiteY15" fmla="*/ 363626 h 496196"/>
              <a:gd name="connsiteX16" fmla="*/ 573844 w 795428"/>
              <a:gd name="connsiteY16" fmla="*/ 346581 h 496196"/>
              <a:gd name="connsiteX17" fmla="*/ 486726 w 795428"/>
              <a:gd name="connsiteY17" fmla="*/ 303022 h 496196"/>
              <a:gd name="connsiteX18" fmla="*/ 520816 w 795428"/>
              <a:gd name="connsiteY18" fmla="*/ 219690 h 496196"/>
              <a:gd name="connsiteX19" fmla="*/ 520816 w 795428"/>
              <a:gd name="connsiteY19" fmla="*/ 217796 h 496196"/>
              <a:gd name="connsiteX20" fmla="*/ 554905 w 795428"/>
              <a:gd name="connsiteY20" fmla="*/ 204539 h 496196"/>
              <a:gd name="connsiteX21" fmla="*/ 624979 w 795428"/>
              <a:gd name="connsiteY21" fmla="*/ 193176 h 496196"/>
              <a:gd name="connsiteX22" fmla="*/ 170449 w 795428"/>
              <a:gd name="connsiteY22" fmla="*/ 193176 h 496196"/>
              <a:gd name="connsiteX23" fmla="*/ 240522 w 795428"/>
              <a:gd name="connsiteY23" fmla="*/ 204539 h 496196"/>
              <a:gd name="connsiteX24" fmla="*/ 274612 w 795428"/>
              <a:gd name="connsiteY24" fmla="*/ 215902 h 496196"/>
              <a:gd name="connsiteX25" fmla="*/ 274612 w 795428"/>
              <a:gd name="connsiteY25" fmla="*/ 219690 h 496196"/>
              <a:gd name="connsiteX26" fmla="*/ 308702 w 795428"/>
              <a:gd name="connsiteY26" fmla="*/ 303022 h 496196"/>
              <a:gd name="connsiteX27" fmla="*/ 221583 w 795428"/>
              <a:gd name="connsiteY27" fmla="*/ 346581 h 496196"/>
              <a:gd name="connsiteX28" fmla="*/ 204539 w 795428"/>
              <a:gd name="connsiteY28" fmla="*/ 363626 h 496196"/>
              <a:gd name="connsiteX29" fmla="*/ 0 w 795428"/>
              <a:gd name="connsiteY29" fmla="*/ 363626 h 496196"/>
              <a:gd name="connsiteX30" fmla="*/ 0 w 795428"/>
              <a:gd name="connsiteY30" fmla="*/ 278401 h 496196"/>
              <a:gd name="connsiteX31" fmla="*/ 17045 w 795428"/>
              <a:gd name="connsiteY31" fmla="*/ 244311 h 496196"/>
              <a:gd name="connsiteX32" fmla="*/ 100375 w 795428"/>
              <a:gd name="connsiteY32" fmla="*/ 204539 h 496196"/>
              <a:gd name="connsiteX33" fmla="*/ 170449 w 795428"/>
              <a:gd name="connsiteY33" fmla="*/ 193176 h 496196"/>
              <a:gd name="connsiteX34" fmla="*/ 397715 w 795428"/>
              <a:gd name="connsiteY34" fmla="*/ 132572 h 496196"/>
              <a:gd name="connsiteX35" fmla="*/ 482940 w 795428"/>
              <a:gd name="connsiteY35" fmla="*/ 217797 h 496196"/>
              <a:gd name="connsiteX36" fmla="*/ 397715 w 795428"/>
              <a:gd name="connsiteY36" fmla="*/ 303022 h 496196"/>
              <a:gd name="connsiteX37" fmla="*/ 312490 w 795428"/>
              <a:gd name="connsiteY37" fmla="*/ 217797 h 496196"/>
              <a:gd name="connsiteX38" fmla="*/ 397715 w 795428"/>
              <a:gd name="connsiteY38" fmla="*/ 132572 h 496196"/>
              <a:gd name="connsiteX39" fmla="*/ 624980 w 795428"/>
              <a:gd name="connsiteY39" fmla="*/ 0 h 496196"/>
              <a:gd name="connsiteX40" fmla="*/ 710205 w 795428"/>
              <a:gd name="connsiteY40" fmla="*/ 85224 h 496196"/>
              <a:gd name="connsiteX41" fmla="*/ 624980 w 795428"/>
              <a:gd name="connsiteY41" fmla="*/ 170449 h 496196"/>
              <a:gd name="connsiteX42" fmla="*/ 539755 w 795428"/>
              <a:gd name="connsiteY42" fmla="*/ 85224 h 496196"/>
              <a:gd name="connsiteX43" fmla="*/ 624980 w 795428"/>
              <a:gd name="connsiteY43" fmla="*/ 0 h 496196"/>
              <a:gd name="connsiteX44" fmla="*/ 170450 w 795428"/>
              <a:gd name="connsiteY44" fmla="*/ 0 h 496196"/>
              <a:gd name="connsiteX45" fmla="*/ 255675 w 795428"/>
              <a:gd name="connsiteY45" fmla="*/ 85224 h 496196"/>
              <a:gd name="connsiteX46" fmla="*/ 170450 w 795428"/>
              <a:gd name="connsiteY46" fmla="*/ 170449 h 496196"/>
              <a:gd name="connsiteX47" fmla="*/ 85225 w 795428"/>
              <a:gd name="connsiteY47" fmla="*/ 85224 h 496196"/>
              <a:gd name="connsiteX48" fmla="*/ 170450 w 795428"/>
              <a:gd name="connsiteY48" fmla="*/ 0 h 4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95428" h="496196">
                <a:moveTo>
                  <a:pt x="397715" y="325747"/>
                </a:moveTo>
                <a:cubicBezTo>
                  <a:pt x="422335" y="325747"/>
                  <a:pt x="446956" y="331429"/>
                  <a:pt x="467788" y="337110"/>
                </a:cubicBezTo>
                <a:cubicBezTo>
                  <a:pt x="498090" y="344686"/>
                  <a:pt x="528392" y="357943"/>
                  <a:pt x="551119" y="376882"/>
                </a:cubicBezTo>
                <a:cubicBezTo>
                  <a:pt x="562482" y="384457"/>
                  <a:pt x="568164" y="397714"/>
                  <a:pt x="568164" y="410971"/>
                </a:cubicBezTo>
                <a:lnTo>
                  <a:pt x="568164" y="496196"/>
                </a:lnTo>
                <a:lnTo>
                  <a:pt x="227265" y="496196"/>
                </a:lnTo>
                <a:lnTo>
                  <a:pt x="227265" y="410971"/>
                </a:lnTo>
                <a:cubicBezTo>
                  <a:pt x="227265" y="397714"/>
                  <a:pt x="232947" y="386351"/>
                  <a:pt x="244310" y="376882"/>
                </a:cubicBezTo>
                <a:cubicBezTo>
                  <a:pt x="268930" y="359837"/>
                  <a:pt x="297338" y="344686"/>
                  <a:pt x="327641" y="337110"/>
                </a:cubicBezTo>
                <a:cubicBezTo>
                  <a:pt x="350368" y="329535"/>
                  <a:pt x="374988" y="325747"/>
                  <a:pt x="397715" y="325747"/>
                </a:cubicBezTo>
                <a:close/>
                <a:moveTo>
                  <a:pt x="624979" y="193176"/>
                </a:moveTo>
                <a:cubicBezTo>
                  <a:pt x="649599" y="193176"/>
                  <a:pt x="674220" y="198858"/>
                  <a:pt x="695052" y="204539"/>
                </a:cubicBezTo>
                <a:cubicBezTo>
                  <a:pt x="725354" y="212115"/>
                  <a:pt x="755656" y="225372"/>
                  <a:pt x="778383" y="244311"/>
                </a:cubicBezTo>
                <a:cubicBezTo>
                  <a:pt x="789746" y="251886"/>
                  <a:pt x="795428" y="265143"/>
                  <a:pt x="795428" y="278401"/>
                </a:cubicBezTo>
                <a:lnTo>
                  <a:pt x="795428" y="363626"/>
                </a:lnTo>
                <a:lnTo>
                  <a:pt x="588995" y="363626"/>
                </a:lnTo>
                <a:cubicBezTo>
                  <a:pt x="585208" y="356050"/>
                  <a:pt x="579526" y="352263"/>
                  <a:pt x="573844" y="346581"/>
                </a:cubicBezTo>
                <a:cubicBezTo>
                  <a:pt x="551118" y="329536"/>
                  <a:pt x="522710" y="314385"/>
                  <a:pt x="486726" y="303022"/>
                </a:cubicBezTo>
                <a:cubicBezTo>
                  <a:pt x="507559" y="282189"/>
                  <a:pt x="520816" y="251886"/>
                  <a:pt x="520816" y="219690"/>
                </a:cubicBezTo>
                <a:lnTo>
                  <a:pt x="520816" y="217796"/>
                </a:lnTo>
                <a:cubicBezTo>
                  <a:pt x="532179" y="212115"/>
                  <a:pt x="543542" y="208327"/>
                  <a:pt x="554905" y="204539"/>
                </a:cubicBezTo>
                <a:cubicBezTo>
                  <a:pt x="577632" y="196964"/>
                  <a:pt x="602252" y="193176"/>
                  <a:pt x="624979" y="193176"/>
                </a:cubicBezTo>
                <a:close/>
                <a:moveTo>
                  <a:pt x="170449" y="193176"/>
                </a:moveTo>
                <a:cubicBezTo>
                  <a:pt x="195069" y="193176"/>
                  <a:pt x="219690" y="198858"/>
                  <a:pt x="240522" y="204539"/>
                </a:cubicBezTo>
                <a:cubicBezTo>
                  <a:pt x="251885" y="206433"/>
                  <a:pt x="263249" y="212115"/>
                  <a:pt x="274612" y="215902"/>
                </a:cubicBezTo>
                <a:cubicBezTo>
                  <a:pt x="274612" y="217796"/>
                  <a:pt x="274612" y="217796"/>
                  <a:pt x="274612" y="219690"/>
                </a:cubicBezTo>
                <a:cubicBezTo>
                  <a:pt x="274612" y="251886"/>
                  <a:pt x="287869" y="280295"/>
                  <a:pt x="308702" y="303022"/>
                </a:cubicBezTo>
                <a:cubicBezTo>
                  <a:pt x="278400" y="312491"/>
                  <a:pt x="248098" y="327642"/>
                  <a:pt x="221583" y="346581"/>
                </a:cubicBezTo>
                <a:cubicBezTo>
                  <a:pt x="214008" y="352263"/>
                  <a:pt x="210220" y="356050"/>
                  <a:pt x="204539" y="363626"/>
                </a:cubicBezTo>
                <a:lnTo>
                  <a:pt x="0" y="363626"/>
                </a:lnTo>
                <a:lnTo>
                  <a:pt x="0" y="278401"/>
                </a:lnTo>
                <a:cubicBezTo>
                  <a:pt x="0" y="265143"/>
                  <a:pt x="5682" y="251886"/>
                  <a:pt x="17045" y="244311"/>
                </a:cubicBezTo>
                <a:cubicBezTo>
                  <a:pt x="41665" y="227266"/>
                  <a:pt x="70073" y="214009"/>
                  <a:pt x="100375" y="204539"/>
                </a:cubicBezTo>
                <a:cubicBezTo>
                  <a:pt x="123102" y="196964"/>
                  <a:pt x="147722" y="193176"/>
                  <a:pt x="170449" y="193176"/>
                </a:cubicBezTo>
                <a:close/>
                <a:moveTo>
                  <a:pt x="397715" y="132572"/>
                </a:moveTo>
                <a:cubicBezTo>
                  <a:pt x="444783" y="132572"/>
                  <a:pt x="482940" y="170728"/>
                  <a:pt x="482940" y="217797"/>
                </a:cubicBezTo>
                <a:cubicBezTo>
                  <a:pt x="482940" y="264865"/>
                  <a:pt x="444783" y="303022"/>
                  <a:pt x="397715" y="303022"/>
                </a:cubicBezTo>
                <a:cubicBezTo>
                  <a:pt x="350646" y="303022"/>
                  <a:pt x="312490" y="264865"/>
                  <a:pt x="312490" y="217797"/>
                </a:cubicBezTo>
                <a:cubicBezTo>
                  <a:pt x="312490" y="170728"/>
                  <a:pt x="350646" y="132572"/>
                  <a:pt x="397715" y="132572"/>
                </a:cubicBezTo>
                <a:close/>
                <a:moveTo>
                  <a:pt x="624980" y="0"/>
                </a:moveTo>
                <a:cubicBezTo>
                  <a:pt x="672049" y="0"/>
                  <a:pt x="710205" y="38156"/>
                  <a:pt x="710205" y="85224"/>
                </a:cubicBezTo>
                <a:cubicBezTo>
                  <a:pt x="710205" y="132292"/>
                  <a:pt x="672049" y="170449"/>
                  <a:pt x="624980" y="170449"/>
                </a:cubicBezTo>
                <a:cubicBezTo>
                  <a:pt x="577911" y="170449"/>
                  <a:pt x="539755" y="132292"/>
                  <a:pt x="539755" y="85224"/>
                </a:cubicBezTo>
                <a:cubicBezTo>
                  <a:pt x="539755" y="38156"/>
                  <a:pt x="577911" y="0"/>
                  <a:pt x="624980" y="0"/>
                </a:cubicBezTo>
                <a:close/>
                <a:moveTo>
                  <a:pt x="170450" y="0"/>
                </a:moveTo>
                <a:cubicBezTo>
                  <a:pt x="217518" y="0"/>
                  <a:pt x="255675" y="38156"/>
                  <a:pt x="255675" y="85224"/>
                </a:cubicBezTo>
                <a:cubicBezTo>
                  <a:pt x="255675" y="132292"/>
                  <a:pt x="217518" y="170449"/>
                  <a:pt x="170450" y="170449"/>
                </a:cubicBezTo>
                <a:cubicBezTo>
                  <a:pt x="123381" y="170449"/>
                  <a:pt x="85225" y="132292"/>
                  <a:pt x="85225" y="85224"/>
                </a:cubicBezTo>
                <a:cubicBezTo>
                  <a:pt x="85225" y="38156"/>
                  <a:pt x="123381" y="0"/>
                  <a:pt x="17045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942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B61B93B-4C72-EC2B-DE4E-B0D37AB58304}"/>
              </a:ext>
            </a:extLst>
          </p:cNvPr>
          <p:cNvSpPr/>
          <p:nvPr/>
        </p:nvSpPr>
        <p:spPr>
          <a:xfrm>
            <a:off x="6527362" y="2660473"/>
            <a:ext cx="1058479" cy="720000"/>
          </a:xfrm>
          <a:prstGeom prst="roundRect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>
                <a:solidFill>
                  <a:schemeClr val="bg1"/>
                </a:solidFill>
                <a:latin typeface="Helvetica Neue" panose="02000403000000020004" pitchFamily="2"/>
              </a:rPr>
              <a:t>Aziende </a:t>
            </a:r>
          </a:p>
          <a:p>
            <a:pPr algn="ctr"/>
            <a:r>
              <a:rPr lang="it-IT" sz="1200">
                <a:solidFill>
                  <a:schemeClr val="bg1"/>
                </a:solidFill>
                <a:latin typeface="Helvetica Neue" panose="02000403000000020004" pitchFamily="2"/>
              </a:rPr>
              <a:t>controllate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917FDB4-1152-6450-EC39-9B20E6A47F64}"/>
              </a:ext>
            </a:extLst>
          </p:cNvPr>
          <p:cNvSpPr/>
          <p:nvPr/>
        </p:nvSpPr>
        <p:spPr>
          <a:xfrm>
            <a:off x="5574919" y="2072256"/>
            <a:ext cx="1300276" cy="720000"/>
          </a:xfrm>
          <a:prstGeom prst="roundRect">
            <a:avLst/>
          </a:prstGeom>
          <a:solidFill>
            <a:srgbClr val="7EEAC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E658DF7-5931-DDDD-C53D-9A183726E4A6}"/>
              </a:ext>
            </a:extLst>
          </p:cNvPr>
          <p:cNvSpPr/>
          <p:nvPr/>
        </p:nvSpPr>
        <p:spPr>
          <a:xfrm>
            <a:off x="5409686" y="2393823"/>
            <a:ext cx="1300276" cy="720000"/>
          </a:xfrm>
          <a:prstGeom prst="roundRect">
            <a:avLst/>
          </a:prstGeom>
          <a:solidFill>
            <a:srgbClr val="7EEAC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80A6414-37FB-A720-3FFE-0A4F74128172}"/>
              </a:ext>
            </a:extLst>
          </p:cNvPr>
          <p:cNvSpPr/>
          <p:nvPr/>
        </p:nvSpPr>
        <p:spPr>
          <a:xfrm>
            <a:off x="4940886" y="2669279"/>
            <a:ext cx="1632623" cy="720000"/>
          </a:xfrm>
          <a:prstGeom prst="roundRect">
            <a:avLst/>
          </a:prstGeom>
          <a:solidFill>
            <a:srgbClr val="4AB8AA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0" i="0">
                <a:solidFill>
                  <a:schemeClr val="bg1"/>
                </a:solidFill>
                <a:effectLst/>
                <a:latin typeface="Helvetica Neue" panose="02000403000000020004" pitchFamily="2"/>
              </a:rPr>
              <a:t>Cantieri</a:t>
            </a:r>
            <a:endParaRPr lang="it-IT" sz="1200">
              <a:solidFill>
                <a:schemeClr val="bg1"/>
              </a:solidFill>
              <a:latin typeface="Helvetica Neue" panose="02000403000000020004" pitchFamily="2"/>
              <a:cs typeface="Arial" panose="020B0604020202020204" pitchFamily="34" charset="0"/>
            </a:endParaRPr>
          </a:p>
        </p:txBody>
      </p:sp>
      <p:sp>
        <p:nvSpPr>
          <p:cNvPr id="9" name="Freccia a gallone 8">
            <a:extLst>
              <a:ext uri="{FF2B5EF4-FFF2-40B4-BE49-F238E27FC236}">
                <a16:creationId xmlns:a16="http://schemas.microsoft.com/office/drawing/2014/main" id="{12B6D5A1-DE01-8563-AE8A-A2022EA657B8}"/>
              </a:ext>
            </a:extLst>
          </p:cNvPr>
          <p:cNvSpPr/>
          <p:nvPr/>
        </p:nvSpPr>
        <p:spPr>
          <a:xfrm rot="16200000">
            <a:off x="1959984" y="4421496"/>
            <a:ext cx="484632" cy="467790"/>
          </a:xfrm>
          <a:prstGeom prst="chevron">
            <a:avLst/>
          </a:prstGeom>
          <a:solidFill>
            <a:srgbClr val="00808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gallone 9">
            <a:extLst>
              <a:ext uri="{FF2B5EF4-FFF2-40B4-BE49-F238E27FC236}">
                <a16:creationId xmlns:a16="http://schemas.microsoft.com/office/drawing/2014/main" id="{49EA0EEB-FB60-1CDA-1932-8CC1F7DC1C8A}"/>
              </a:ext>
            </a:extLst>
          </p:cNvPr>
          <p:cNvSpPr/>
          <p:nvPr/>
        </p:nvSpPr>
        <p:spPr>
          <a:xfrm rot="16200000">
            <a:off x="1959984" y="4106669"/>
            <a:ext cx="484632" cy="467790"/>
          </a:xfrm>
          <a:prstGeom prst="chevron">
            <a:avLst/>
          </a:prstGeom>
          <a:solidFill>
            <a:srgbClr val="00808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a gallone 10">
            <a:extLst>
              <a:ext uri="{FF2B5EF4-FFF2-40B4-BE49-F238E27FC236}">
                <a16:creationId xmlns:a16="http://schemas.microsoft.com/office/drawing/2014/main" id="{36C3E3EE-5558-E7B1-0655-7A70706EA2DE}"/>
              </a:ext>
            </a:extLst>
          </p:cNvPr>
          <p:cNvSpPr/>
          <p:nvPr/>
        </p:nvSpPr>
        <p:spPr>
          <a:xfrm rot="16200000">
            <a:off x="1959984" y="3760238"/>
            <a:ext cx="484632" cy="467790"/>
          </a:xfrm>
          <a:prstGeom prst="chevron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a gallone 11">
            <a:extLst>
              <a:ext uri="{FF2B5EF4-FFF2-40B4-BE49-F238E27FC236}">
                <a16:creationId xmlns:a16="http://schemas.microsoft.com/office/drawing/2014/main" id="{E7CE7978-ED61-B71A-705B-D087F1C84E3A}"/>
              </a:ext>
            </a:extLst>
          </p:cNvPr>
          <p:cNvSpPr/>
          <p:nvPr/>
        </p:nvSpPr>
        <p:spPr>
          <a:xfrm rot="16200000">
            <a:off x="1959984" y="3445411"/>
            <a:ext cx="484632" cy="467790"/>
          </a:xfrm>
          <a:prstGeom prst="chevron">
            <a:avLst/>
          </a:prstGeom>
          <a:solidFill>
            <a:srgbClr val="00808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gallone 12">
            <a:extLst>
              <a:ext uri="{FF2B5EF4-FFF2-40B4-BE49-F238E27FC236}">
                <a16:creationId xmlns:a16="http://schemas.microsoft.com/office/drawing/2014/main" id="{E89CA5B2-B0DD-8529-5270-550C9ECB727C}"/>
              </a:ext>
            </a:extLst>
          </p:cNvPr>
          <p:cNvSpPr/>
          <p:nvPr/>
        </p:nvSpPr>
        <p:spPr>
          <a:xfrm rot="16200000">
            <a:off x="1963881" y="3146650"/>
            <a:ext cx="484632" cy="467790"/>
          </a:xfrm>
          <a:prstGeom prst="chevron">
            <a:avLst/>
          </a:prstGeom>
          <a:solidFill>
            <a:srgbClr val="00808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878025C-6AD5-B0FB-4562-502B8F0FBBAF}"/>
              </a:ext>
            </a:extLst>
          </p:cNvPr>
          <p:cNvSpPr/>
          <p:nvPr/>
        </p:nvSpPr>
        <p:spPr>
          <a:xfrm>
            <a:off x="1621088" y="2660473"/>
            <a:ext cx="1632623" cy="720000"/>
          </a:xfrm>
          <a:prstGeom prst="roundRect">
            <a:avLst/>
          </a:prstGeom>
          <a:solidFill>
            <a:srgbClr val="4AB8AA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0" i="0">
                <a:solidFill>
                  <a:schemeClr val="bg1"/>
                </a:solidFill>
                <a:effectLst/>
                <a:latin typeface="Helvetica Neue" panose="02000403000000020004" pitchFamily="2"/>
              </a:rPr>
              <a:t>Operations di Rete </a:t>
            </a:r>
            <a:endParaRPr lang="it-IT" sz="1200">
              <a:solidFill>
                <a:schemeClr val="bg1"/>
              </a:solidFill>
              <a:latin typeface="Helvetica Neue" panose="02000403000000020004" pitchFamily="2"/>
              <a:cs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7DF8AA3-6C27-8604-7417-B21170CE05E4}"/>
              </a:ext>
            </a:extLst>
          </p:cNvPr>
          <p:cNvSpPr/>
          <p:nvPr/>
        </p:nvSpPr>
        <p:spPr>
          <a:xfrm>
            <a:off x="3144533" y="2659985"/>
            <a:ext cx="1964969" cy="720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>
                <a:solidFill>
                  <a:srgbClr val="000000"/>
                </a:solidFill>
                <a:latin typeface="Helvetica Neue" panose="02000403000000020004" pitchFamily="2"/>
                <a:cs typeface="Arial" panose="020B0604020202020204" pitchFamily="34" charset="0"/>
              </a:rPr>
              <a:t>Uffici e luoghi di smart working </a:t>
            </a:r>
            <a:endParaRPr lang="it-IT" sz="1200">
              <a:solidFill>
                <a:schemeClr val="tx1"/>
              </a:solidFill>
              <a:latin typeface="Helvetica Neue" panose="02000403000000020004" pitchFamily="2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32004FF-C533-85FB-51E7-92FECCE9DBDD}"/>
              </a:ext>
            </a:extLst>
          </p:cNvPr>
          <p:cNvSpPr/>
          <p:nvPr/>
        </p:nvSpPr>
        <p:spPr>
          <a:xfrm>
            <a:off x="1596941" y="3753425"/>
            <a:ext cx="3458496" cy="720000"/>
          </a:xfrm>
          <a:prstGeom prst="roundRect">
            <a:avLst/>
          </a:prstGeom>
          <a:solidFill>
            <a:srgbClr val="A3E1A3"/>
          </a:solidFill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it-IT" sz="1200" b="1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Campagna: «La sicurezza si fa strada»</a:t>
            </a:r>
          </a:p>
          <a:p>
            <a:pPr lvl="1" algn="ctr"/>
            <a:r>
              <a:rPr lang="it-IT" sz="1200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Mobilità Sicura e prevenzione dei Rischi negli Spostamenti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D2AE108-353F-1CAE-7EE5-44DA5C4490FC}"/>
              </a:ext>
            </a:extLst>
          </p:cNvPr>
          <p:cNvSpPr/>
          <p:nvPr/>
        </p:nvSpPr>
        <p:spPr>
          <a:xfrm>
            <a:off x="1596941" y="4758022"/>
            <a:ext cx="3596939" cy="781052"/>
          </a:xfrm>
          <a:prstGeom prst="roundRect">
            <a:avLst/>
          </a:prstGeom>
          <a:solidFill>
            <a:srgbClr val="A3E1A3"/>
          </a:solidFill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Progetto: «Attenzione consapevole»</a:t>
            </a:r>
          </a:p>
          <a:p>
            <a:pPr algn="ctr"/>
            <a:r>
              <a:rPr lang="it-IT" sz="1200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Self-assessment, </a:t>
            </a:r>
            <a:r>
              <a:rPr lang="it-IT" sz="1200" err="1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microtattiche</a:t>
            </a:r>
            <a:r>
              <a:rPr lang="it-IT" sz="1200">
                <a:solidFill>
                  <a:srgbClr val="002060"/>
                </a:solidFill>
                <a:latin typeface="Helvetica Neue" panose="02000403000000020004" pitchFamily="2"/>
                <a:cs typeface="Arial" panose="020B0604020202020204" pitchFamily="34" charset="0"/>
              </a:rPr>
              <a:t> individuali e collettive, allenamento delle competenze attentive</a:t>
            </a:r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62240C42-3793-4E61-9DEA-9B30064ED33E}"/>
              </a:ext>
            </a:extLst>
          </p:cNvPr>
          <p:cNvSpPr txBox="1"/>
          <p:nvPr/>
        </p:nvSpPr>
        <p:spPr>
          <a:xfrm>
            <a:off x="5574920" y="2411475"/>
            <a:ext cx="981296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>
                <a:latin typeface="Helvetica Neue" panose="02000403000000020004" pitchFamily="2"/>
              </a:rPr>
              <a:t>Filiera appaltatori </a:t>
            </a:r>
          </a:p>
        </p:txBody>
      </p:sp>
      <p:sp>
        <p:nvSpPr>
          <p:cNvPr id="22" name="CasellaDiTesto 12">
            <a:extLst>
              <a:ext uri="{FF2B5EF4-FFF2-40B4-BE49-F238E27FC236}">
                <a16:creationId xmlns:a16="http://schemas.microsoft.com/office/drawing/2014/main" id="{C3A4CEE0-FAF2-C01C-D9BB-9AECDB218788}"/>
              </a:ext>
            </a:extLst>
          </p:cNvPr>
          <p:cNvSpPr txBox="1"/>
          <p:nvPr/>
        </p:nvSpPr>
        <p:spPr>
          <a:xfrm>
            <a:off x="5684113" y="2133081"/>
            <a:ext cx="114376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35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869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804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738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673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7607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5542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3476" algn="l" defTabSz="415869" rtl="0" eaLnBrk="1" latinLnBrk="0" hangingPunct="1"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>
                <a:latin typeface="Helvetica Neue" panose="02000403000000020004" pitchFamily="2"/>
              </a:rPr>
              <a:t>Filiera subappaltatori </a:t>
            </a:r>
          </a:p>
        </p:txBody>
      </p:sp>
      <p:sp>
        <p:nvSpPr>
          <p:cNvPr id="107" name="三角形 7">
            <a:extLst>
              <a:ext uri="{FF2B5EF4-FFF2-40B4-BE49-F238E27FC236}">
                <a16:creationId xmlns:a16="http://schemas.microsoft.com/office/drawing/2014/main" id="{992C86A8-7130-E672-5F02-D2A2DE3C3E97}"/>
              </a:ext>
            </a:extLst>
          </p:cNvPr>
          <p:cNvSpPr/>
          <p:nvPr/>
        </p:nvSpPr>
        <p:spPr>
          <a:xfrm rot="5400000">
            <a:off x="4996161" y="3364256"/>
            <a:ext cx="5427203" cy="234370"/>
          </a:xfrm>
          <a:prstGeom prst="triangle">
            <a:avLst>
              <a:gd name="adj" fmla="val 5030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lt"/>
            </a:endParaRPr>
          </a:p>
        </p:txBody>
      </p:sp>
      <p:pic>
        <p:nvPicPr>
          <p:cNvPr id="111" name="圖片 17">
            <a:extLst>
              <a:ext uri="{FF2B5EF4-FFF2-40B4-BE49-F238E27FC236}">
                <a16:creationId xmlns:a16="http://schemas.microsoft.com/office/drawing/2014/main" id="{E98D66F9-2EC8-186D-34FD-07C91CA11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328" y="3786837"/>
            <a:ext cx="557264" cy="5026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5156F9-9493-0F94-0C32-1187F753F190}"/>
              </a:ext>
            </a:extLst>
          </p:cNvPr>
          <p:cNvSpPr txBox="1"/>
          <p:nvPr/>
        </p:nvSpPr>
        <p:spPr>
          <a:xfrm>
            <a:off x="71950" y="860526"/>
            <a:ext cx="697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Il Programma Eccellenza In Sicurezza  coinvolge tutte le persone Terna attraverso iniziative specifiche per ogni area e la codifica nel Sistema Normativo Aziendale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53512CB-8196-2552-5983-72DBDA5F81E5}"/>
              </a:ext>
            </a:extLst>
          </p:cNvPr>
          <p:cNvSpPr/>
          <p:nvPr/>
        </p:nvSpPr>
        <p:spPr>
          <a:xfrm>
            <a:off x="143236" y="2393823"/>
            <a:ext cx="1525102" cy="1171247"/>
          </a:xfrm>
          <a:prstGeom prst="ellipse">
            <a:avLst/>
          </a:prstGeom>
          <a:ln w="38100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002060"/>
                </a:solidFill>
                <a:latin typeface="Helvetica Neue" panose="02000403000000020004" pitchFamily="2"/>
              </a:rPr>
              <a:t>Ambiti copertura programma EIS</a:t>
            </a:r>
          </a:p>
        </p:txBody>
      </p:sp>
      <p:grpSp>
        <p:nvGrpSpPr>
          <p:cNvPr id="72" name="群組 10">
            <a:extLst>
              <a:ext uri="{FF2B5EF4-FFF2-40B4-BE49-F238E27FC236}">
                <a16:creationId xmlns:a16="http://schemas.microsoft.com/office/drawing/2014/main" id="{1B0820D4-A5D5-69CF-A725-25FD2265A8B8}"/>
              </a:ext>
            </a:extLst>
          </p:cNvPr>
          <p:cNvGrpSpPr/>
          <p:nvPr/>
        </p:nvGrpSpPr>
        <p:grpSpPr>
          <a:xfrm>
            <a:off x="7933884" y="2140648"/>
            <a:ext cx="4170721" cy="2514109"/>
            <a:chOff x="12635772" y="2474947"/>
            <a:chExt cx="3129570" cy="2338523"/>
          </a:xfrm>
        </p:grpSpPr>
        <p:grpSp>
          <p:nvGrpSpPr>
            <p:cNvPr id="73" name="群組 6">
              <a:extLst>
                <a:ext uri="{FF2B5EF4-FFF2-40B4-BE49-F238E27FC236}">
                  <a16:creationId xmlns:a16="http://schemas.microsoft.com/office/drawing/2014/main" id="{7C62A8B2-CFBD-319A-3009-587D67E36BF5}"/>
                </a:ext>
              </a:extLst>
            </p:cNvPr>
            <p:cNvGrpSpPr/>
            <p:nvPr/>
          </p:nvGrpSpPr>
          <p:grpSpPr>
            <a:xfrm>
              <a:off x="12641455" y="2474947"/>
              <a:ext cx="3123887" cy="1290070"/>
              <a:chOff x="13817452" y="2780312"/>
              <a:chExt cx="3564661" cy="1290070"/>
            </a:xfrm>
          </p:grpSpPr>
          <p:sp>
            <p:nvSpPr>
              <p:cNvPr id="86" name="Rectangle 67">
                <a:extLst>
                  <a:ext uri="{FF2B5EF4-FFF2-40B4-BE49-F238E27FC236}">
                    <a16:creationId xmlns:a16="http://schemas.microsoft.com/office/drawing/2014/main" id="{A30DCBE5-7274-CDB0-3258-92C9F660FD79}"/>
                  </a:ext>
                </a:extLst>
              </p:cNvPr>
              <p:cNvSpPr/>
              <p:nvPr/>
            </p:nvSpPr>
            <p:spPr bwMode="auto">
              <a:xfrm rot="5400000">
                <a:off x="15313094" y="1324328"/>
                <a:ext cx="573377" cy="3564661"/>
              </a:xfrm>
              <a:prstGeom prst="rect">
                <a:avLst/>
              </a:prstGeom>
              <a:solidFill>
                <a:srgbClr val="A3E1A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>
                  <a:latin typeface="+mj-lt"/>
                  <a:ea typeface="Roboto" panose="02000000000000000000" pitchFamily="2" charset="0"/>
                </a:endParaRPr>
              </a:p>
            </p:txBody>
          </p:sp>
          <p:sp>
            <p:nvSpPr>
              <p:cNvPr id="87" name="TextBox 75">
                <a:extLst>
                  <a:ext uri="{FF2B5EF4-FFF2-40B4-BE49-F238E27FC236}">
                    <a16:creationId xmlns:a16="http://schemas.microsoft.com/office/drawing/2014/main" id="{66D21AA3-9B4D-9E72-8D23-B839D0B10AAE}"/>
                  </a:ext>
                </a:extLst>
              </p:cNvPr>
              <p:cNvSpPr txBox="1"/>
              <p:nvPr/>
            </p:nvSpPr>
            <p:spPr>
              <a:xfrm flipH="1">
                <a:off x="14585186" y="2780312"/>
                <a:ext cx="1219200" cy="471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it-IT" sz="1600" b="1">
                    <a:solidFill>
                      <a:schemeClr val="bg1"/>
                    </a:solidFill>
                    <a:latin typeface="Helvetica Neue" panose="02000403000000020004" pitchFamily="2"/>
                    <a:ea typeface="Roboto" panose="02000000000000000000" pitchFamily="2" charset="0"/>
                  </a:rPr>
                  <a:t>RUOLI</a:t>
                </a:r>
                <a:endParaRPr lang="en-US" sz="1050" b="1">
                  <a:solidFill>
                    <a:schemeClr val="bg1"/>
                  </a:solidFill>
                  <a:latin typeface="Helvetica Neue" panose="02000403000000020004" pitchFamily="2"/>
                  <a:ea typeface="Roboto" panose="02000000000000000000" pitchFamily="2" charset="0"/>
                </a:endParaRPr>
              </a:p>
            </p:txBody>
          </p:sp>
          <p:sp>
            <p:nvSpPr>
              <p:cNvPr id="88" name="Rectangle 40">
                <a:extLst>
                  <a:ext uri="{FF2B5EF4-FFF2-40B4-BE49-F238E27FC236}">
                    <a16:creationId xmlns:a16="http://schemas.microsoft.com/office/drawing/2014/main" id="{97E2B07B-1B2B-59E0-94D8-9CB7D1386608}"/>
                  </a:ext>
                </a:extLst>
              </p:cNvPr>
              <p:cNvSpPr/>
              <p:nvPr/>
            </p:nvSpPr>
            <p:spPr>
              <a:xfrm>
                <a:off x="14081866" y="3339507"/>
                <a:ext cx="2532794" cy="7308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it-IT" sz="1000">
                    <a:solidFill>
                      <a:schemeClr val="bg1"/>
                    </a:solidFill>
                    <a:latin typeface="+mj-lt"/>
                    <a:ea typeface="Roboto" panose="02000000000000000000" pitchFamily="2" charset="0"/>
                  </a:rPr>
                  <a:t>Includono i responsabili e le figure chiave coinvolte ognuno con una ownership specifica.</a:t>
                </a:r>
                <a:endParaRPr lang="en-US" sz="10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74" name="群組 106">
              <a:extLst>
                <a:ext uri="{FF2B5EF4-FFF2-40B4-BE49-F238E27FC236}">
                  <a16:creationId xmlns:a16="http://schemas.microsoft.com/office/drawing/2014/main" id="{541FD968-15A8-1FE3-B6BE-221AF07C2E35}"/>
                </a:ext>
              </a:extLst>
            </p:cNvPr>
            <p:cNvGrpSpPr/>
            <p:nvPr/>
          </p:nvGrpSpPr>
          <p:grpSpPr>
            <a:xfrm>
              <a:off x="12641452" y="3031944"/>
              <a:ext cx="3123889" cy="512062"/>
              <a:chOff x="10407580" y="3337309"/>
              <a:chExt cx="3564663" cy="512062"/>
            </a:xfrm>
          </p:grpSpPr>
          <p:sp>
            <p:nvSpPr>
              <p:cNvPr id="83" name="Rectangle 67">
                <a:extLst>
                  <a:ext uri="{FF2B5EF4-FFF2-40B4-BE49-F238E27FC236}">
                    <a16:creationId xmlns:a16="http://schemas.microsoft.com/office/drawing/2014/main" id="{AE69F0C0-25CE-C30B-4F33-16D7F916FF51}"/>
                  </a:ext>
                </a:extLst>
              </p:cNvPr>
              <p:cNvSpPr/>
              <p:nvPr/>
            </p:nvSpPr>
            <p:spPr bwMode="auto">
              <a:xfrm rot="5400000">
                <a:off x="11985617" y="1862745"/>
                <a:ext cx="408589" cy="3564663"/>
              </a:xfrm>
              <a:prstGeom prst="rect">
                <a:avLst/>
              </a:prstGeom>
              <a:solidFill>
                <a:srgbClr val="4AB8A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+mj-lt"/>
                  <a:ea typeface="Roboto" panose="02000000000000000000" pitchFamily="2" charset="0"/>
                </a:endParaRPr>
              </a:p>
            </p:txBody>
          </p:sp>
          <p:sp>
            <p:nvSpPr>
              <p:cNvPr id="85" name="TextBox 75">
                <a:extLst>
                  <a:ext uri="{FF2B5EF4-FFF2-40B4-BE49-F238E27FC236}">
                    <a16:creationId xmlns:a16="http://schemas.microsoft.com/office/drawing/2014/main" id="{1923FC94-DF54-933C-F112-7BBFD4DB7AFE}"/>
                  </a:ext>
                </a:extLst>
              </p:cNvPr>
              <p:cNvSpPr txBox="1"/>
              <p:nvPr/>
            </p:nvSpPr>
            <p:spPr>
              <a:xfrm flipH="1">
                <a:off x="11370970" y="3337309"/>
                <a:ext cx="1219200" cy="495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>
                <a:defPPr>
                  <a:defRPr lang="it-IT"/>
                </a:defPPr>
                <a:lvl1pPr algn="ctr">
                  <a:lnSpc>
                    <a:spcPct val="200000"/>
                  </a:lnSpc>
                  <a:defRPr sz="1600" b="1">
                    <a:solidFill>
                      <a:schemeClr val="bg1"/>
                    </a:solidFill>
                    <a:latin typeface="Helvetica Neue" panose="02000403000000020004" pitchFamily="2"/>
                    <a:ea typeface="Roboto" panose="02000000000000000000" pitchFamily="2" charset="0"/>
                  </a:defRPr>
                </a:lvl1pPr>
              </a:lstStyle>
              <a:p>
                <a:r>
                  <a:rPr lang="it-IT"/>
                  <a:t>PROCESSI</a:t>
                </a:r>
                <a:endParaRPr lang="en-US"/>
              </a:p>
            </p:txBody>
          </p:sp>
        </p:grpSp>
        <p:grpSp>
          <p:nvGrpSpPr>
            <p:cNvPr id="75" name="群組 111">
              <a:extLst>
                <a:ext uri="{FF2B5EF4-FFF2-40B4-BE49-F238E27FC236}">
                  <a16:creationId xmlns:a16="http://schemas.microsoft.com/office/drawing/2014/main" id="{B923857B-8111-42E4-D8E6-7CF4120B4162}"/>
                </a:ext>
              </a:extLst>
            </p:cNvPr>
            <p:cNvGrpSpPr/>
            <p:nvPr/>
          </p:nvGrpSpPr>
          <p:grpSpPr>
            <a:xfrm>
              <a:off x="12635772" y="4240094"/>
              <a:ext cx="3123890" cy="573376"/>
              <a:chOff x="8696169" y="4545459"/>
              <a:chExt cx="3564665" cy="573376"/>
            </a:xfrm>
          </p:grpSpPr>
          <p:sp>
            <p:nvSpPr>
              <p:cNvPr id="76" name="Rectangle 67">
                <a:extLst>
                  <a:ext uri="{FF2B5EF4-FFF2-40B4-BE49-F238E27FC236}">
                    <a16:creationId xmlns:a16="http://schemas.microsoft.com/office/drawing/2014/main" id="{2F43D835-72E5-8D42-C9A9-8FAA6FD3907B}"/>
                  </a:ext>
                </a:extLst>
              </p:cNvPr>
              <p:cNvSpPr/>
              <p:nvPr/>
            </p:nvSpPr>
            <p:spPr bwMode="auto">
              <a:xfrm rot="5400000">
                <a:off x="10191814" y="3049814"/>
                <a:ext cx="573376" cy="3564665"/>
              </a:xfrm>
              <a:prstGeom prst="rect">
                <a:avLst/>
              </a:prstGeom>
              <a:solidFill>
                <a:srgbClr val="29527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+mj-lt"/>
                  <a:ea typeface="Roboto" panose="02000000000000000000" pitchFamily="2" charset="0"/>
                </a:endParaRPr>
              </a:p>
            </p:txBody>
          </p:sp>
          <p:sp>
            <p:nvSpPr>
              <p:cNvPr id="79" name="TextBox 75">
                <a:extLst>
                  <a:ext uri="{FF2B5EF4-FFF2-40B4-BE49-F238E27FC236}">
                    <a16:creationId xmlns:a16="http://schemas.microsoft.com/office/drawing/2014/main" id="{911B6D9D-3EBD-372B-8419-DF3C6B90372E}"/>
                  </a:ext>
                </a:extLst>
              </p:cNvPr>
              <p:cNvSpPr txBox="1"/>
              <p:nvPr/>
            </p:nvSpPr>
            <p:spPr>
              <a:xfrm flipH="1">
                <a:off x="9665358" y="4549665"/>
                <a:ext cx="1219200" cy="471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it-IT" altLang="zh-CN" sz="1600" b="1">
                    <a:solidFill>
                      <a:schemeClr val="bg1"/>
                    </a:solidFill>
                    <a:latin typeface="Helvetica Neue" panose="02000403000000020004" pitchFamily="2"/>
                    <a:ea typeface="Roboto" panose="02000000000000000000" pitchFamily="2" charset="0"/>
                  </a:rPr>
                  <a:t>KPI</a:t>
                </a:r>
                <a:endParaRPr lang="en-US" sz="1600" b="1">
                  <a:solidFill>
                    <a:schemeClr val="bg1"/>
                  </a:solidFill>
                  <a:latin typeface="Helvetica Neue" panose="02000403000000020004" pitchFamily="2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89" name="Rectangle 67">
            <a:extLst>
              <a:ext uri="{FF2B5EF4-FFF2-40B4-BE49-F238E27FC236}">
                <a16:creationId xmlns:a16="http://schemas.microsoft.com/office/drawing/2014/main" id="{3BC71E8A-4DC7-EBC8-555E-CD7F01D83BE8}"/>
              </a:ext>
            </a:extLst>
          </p:cNvPr>
          <p:cNvSpPr/>
          <p:nvPr/>
        </p:nvSpPr>
        <p:spPr bwMode="auto">
          <a:xfrm rot="5400000">
            <a:off x="9709430" y="1595500"/>
            <a:ext cx="643820" cy="4155582"/>
          </a:xfrm>
          <a:prstGeom prst="rect">
            <a:avLst/>
          </a:prstGeom>
          <a:solidFill>
            <a:srgbClr val="00808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j-lt"/>
              <a:ea typeface="Roboto" panose="02000000000000000000" pitchFamily="2" charset="0"/>
            </a:endParaRPr>
          </a:p>
        </p:txBody>
      </p:sp>
      <p:sp>
        <p:nvSpPr>
          <p:cNvPr id="90" name="TextBox 75">
            <a:extLst>
              <a:ext uri="{FF2B5EF4-FFF2-40B4-BE49-F238E27FC236}">
                <a16:creationId xmlns:a16="http://schemas.microsoft.com/office/drawing/2014/main" id="{ECDBCE8D-D849-11EA-D931-C0ACE97FCFD4}"/>
              </a:ext>
            </a:extLst>
          </p:cNvPr>
          <p:cNvSpPr txBox="1"/>
          <p:nvPr/>
        </p:nvSpPr>
        <p:spPr>
          <a:xfrm flipH="1">
            <a:off x="9066927" y="3412403"/>
            <a:ext cx="1418113" cy="51578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b="1">
                <a:solidFill>
                  <a:schemeClr val="bg1"/>
                </a:solidFill>
                <a:latin typeface="Helvetica Neue" panose="02000403000000020004" pitchFamily="2"/>
                <a:ea typeface="Roboto" panose="02000000000000000000" pitchFamily="2" charset="0"/>
              </a:rPr>
              <a:t>AZIONI</a:t>
            </a:r>
            <a:endParaRPr lang="en-US" sz="1600" b="1">
              <a:solidFill>
                <a:schemeClr val="bg1"/>
              </a:solidFill>
              <a:latin typeface="Helvetica Neue" panose="02000403000000020004" pitchFamily="2"/>
              <a:ea typeface="Roboto" panose="02000000000000000000" pitchFamily="2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7B251756-72F7-E11D-3CE0-B7B653114DBA}"/>
              </a:ext>
            </a:extLst>
          </p:cNvPr>
          <p:cNvSpPr/>
          <p:nvPr/>
        </p:nvSpPr>
        <p:spPr>
          <a:xfrm>
            <a:off x="111857" y="3586775"/>
            <a:ext cx="1525102" cy="1171247"/>
          </a:xfrm>
          <a:prstGeom prst="ellipse">
            <a:avLst/>
          </a:prstGeom>
          <a:ln w="38100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002060"/>
                </a:solidFill>
                <a:latin typeface="Helvetica Neue" panose="02000403000000020004" pitchFamily="2"/>
              </a:rPr>
              <a:t>Campagne o progetti Spin Off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C78DB8F-6C79-4858-2CC2-557EE850BDCA}"/>
              </a:ext>
            </a:extLst>
          </p:cNvPr>
          <p:cNvSpPr/>
          <p:nvPr/>
        </p:nvSpPr>
        <p:spPr>
          <a:xfrm>
            <a:off x="7727062" y="833885"/>
            <a:ext cx="4199973" cy="1171247"/>
          </a:xfrm>
          <a:prstGeom prst="ellipse">
            <a:avLst/>
          </a:prstGeom>
          <a:ln w="38100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002060"/>
                </a:solidFill>
                <a:latin typeface="Helvetica Neue" panose="02000403000000020004" pitchFamily="2"/>
              </a:rPr>
              <a:t>PROCEDURALIZZAZIONE DI EIS NEL SISTEMA NORMATIVO AZIENDALE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6B3056F-D453-D286-4DC2-6B601800568D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Ambiti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324674-1F64-AE9B-9BB1-DC7B61D43B40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13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B725DDBC-B141-676E-3670-EF22F46CD8DF}"/>
              </a:ext>
            </a:extLst>
          </p:cNvPr>
          <p:cNvSpPr/>
          <p:nvPr/>
        </p:nvSpPr>
        <p:spPr>
          <a:xfrm rot="16200000">
            <a:off x="8323838" y="1420800"/>
            <a:ext cx="2713330" cy="2411849"/>
          </a:xfrm>
          <a:prstGeom prst="hexagon">
            <a:avLst/>
          </a:prstGeom>
          <a:solidFill>
            <a:srgbClr val="4CB8AB"/>
          </a:solidFill>
          <a:ln>
            <a:solidFill>
              <a:srgbClr val="4CB8A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4CFA171D-61A2-D7B3-1426-3E4D73302B93}"/>
              </a:ext>
            </a:extLst>
          </p:cNvPr>
          <p:cNvSpPr/>
          <p:nvPr/>
        </p:nvSpPr>
        <p:spPr>
          <a:xfrm rot="16200000">
            <a:off x="4663836" y="1420800"/>
            <a:ext cx="2713330" cy="2411849"/>
          </a:xfrm>
          <a:prstGeom prst="hexagon">
            <a:avLst/>
          </a:prstGeom>
          <a:solidFill>
            <a:srgbClr val="4CB8AB"/>
          </a:solidFill>
          <a:ln>
            <a:solidFill>
              <a:srgbClr val="4CB8A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kern="0">
              <a:solidFill>
                <a:prstClr val="white"/>
              </a:solidFill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B7ED86BF-EE0F-AFA0-D685-7CB00705CFC2}"/>
              </a:ext>
            </a:extLst>
          </p:cNvPr>
          <p:cNvSpPr txBox="1"/>
          <p:nvPr/>
        </p:nvSpPr>
        <p:spPr>
          <a:xfrm>
            <a:off x="4976550" y="1872214"/>
            <a:ext cx="208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600" b="1">
                <a:solidFill>
                  <a:schemeClr val="bg1"/>
                </a:solidFill>
                <a:cs typeface="Arial" pitchFamily="34" charset="0"/>
              </a:rPr>
              <a:t>Attenzione consapevole</a:t>
            </a: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id="{ECEE4AC9-190C-ED84-7D51-69094CEB2166}"/>
              </a:ext>
            </a:extLst>
          </p:cNvPr>
          <p:cNvSpPr/>
          <p:nvPr/>
        </p:nvSpPr>
        <p:spPr>
          <a:xfrm rot="16200000">
            <a:off x="1003833" y="1420800"/>
            <a:ext cx="2713330" cy="2411849"/>
          </a:xfrm>
          <a:prstGeom prst="hexagon">
            <a:avLst/>
          </a:prstGeom>
          <a:solidFill>
            <a:srgbClr val="4CB8AB"/>
          </a:solidFill>
          <a:ln>
            <a:solidFill>
              <a:srgbClr val="4CB8A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kern="0">
              <a:solidFill>
                <a:prstClr val="white"/>
              </a:solidFill>
            </a:endParaRPr>
          </a:p>
        </p:txBody>
      </p:sp>
      <p:sp>
        <p:nvSpPr>
          <p:cNvPr id="8" name="Chevron 18">
            <a:extLst>
              <a:ext uri="{FF2B5EF4-FFF2-40B4-BE49-F238E27FC236}">
                <a16:creationId xmlns:a16="http://schemas.microsoft.com/office/drawing/2014/main" id="{F247345B-03EF-4CA6-91EF-C7CA6A3D2C04}"/>
              </a:ext>
            </a:extLst>
          </p:cNvPr>
          <p:cNvSpPr/>
          <p:nvPr/>
        </p:nvSpPr>
        <p:spPr>
          <a:xfrm rot="5400000">
            <a:off x="9320586" y="2636125"/>
            <a:ext cx="719834" cy="2411849"/>
          </a:xfrm>
          <a:prstGeom prst="chevron">
            <a:avLst>
              <a:gd name="adj" fmla="val 84044"/>
            </a:avLst>
          </a:prstGeom>
          <a:solidFill>
            <a:srgbClr val="4CB8AB"/>
          </a:solidFill>
          <a:ln w="12700" cap="flat" cmpd="sng" algn="ctr">
            <a:solidFill>
              <a:srgbClr val="4CB8AB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ko-KR" sz="27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Chevron 19">
            <a:extLst>
              <a:ext uri="{FF2B5EF4-FFF2-40B4-BE49-F238E27FC236}">
                <a16:creationId xmlns:a16="http://schemas.microsoft.com/office/drawing/2014/main" id="{9114BB09-1D0A-BF5A-4688-E86E67C82E48}"/>
              </a:ext>
            </a:extLst>
          </p:cNvPr>
          <p:cNvSpPr/>
          <p:nvPr/>
        </p:nvSpPr>
        <p:spPr>
          <a:xfrm rot="5400000">
            <a:off x="5660584" y="2643721"/>
            <a:ext cx="719834" cy="2411849"/>
          </a:xfrm>
          <a:prstGeom prst="chevron">
            <a:avLst>
              <a:gd name="adj" fmla="val 84044"/>
            </a:avLst>
          </a:prstGeom>
          <a:solidFill>
            <a:srgbClr val="4CB8AB"/>
          </a:solidFill>
          <a:ln>
            <a:solidFill>
              <a:srgbClr val="4CB8A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altLang="ko-KR" sz="2700" kern="0">
              <a:solidFill>
                <a:prstClr val="white"/>
              </a:solidFill>
            </a:endParaRPr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7047B820-9C2B-E539-E27B-2BD2EFAD8D5B}"/>
              </a:ext>
            </a:extLst>
          </p:cNvPr>
          <p:cNvSpPr/>
          <p:nvPr/>
        </p:nvSpPr>
        <p:spPr>
          <a:xfrm rot="5400000">
            <a:off x="2000581" y="2651317"/>
            <a:ext cx="719834" cy="2411849"/>
          </a:xfrm>
          <a:prstGeom prst="chevron">
            <a:avLst>
              <a:gd name="adj" fmla="val 84044"/>
            </a:avLst>
          </a:prstGeom>
          <a:solidFill>
            <a:srgbClr val="4CB8AB"/>
          </a:solidFill>
          <a:ln>
            <a:solidFill>
              <a:srgbClr val="4CB8A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altLang="ko-KR" sz="2700" kern="0">
              <a:solidFill>
                <a:prstClr val="white"/>
              </a:solidFill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7E5B93AA-34CC-C84B-46E2-E704DD2E0864}"/>
              </a:ext>
            </a:extLst>
          </p:cNvPr>
          <p:cNvSpPr txBox="1"/>
          <p:nvPr/>
        </p:nvSpPr>
        <p:spPr>
          <a:xfrm>
            <a:off x="8636552" y="1872215"/>
            <a:ext cx="208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600" b="1">
                <a:solidFill>
                  <a:schemeClr val="bg1"/>
                </a:solidFill>
                <a:cs typeface="Arial" pitchFamily="34" charset="0"/>
              </a:rPr>
              <a:t>La Sicurezza si fa strada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5E983B8C-30EB-0F4F-C155-5C6F69ECC42F}"/>
              </a:ext>
            </a:extLst>
          </p:cNvPr>
          <p:cNvSpPr txBox="1"/>
          <p:nvPr/>
        </p:nvSpPr>
        <p:spPr>
          <a:xfrm>
            <a:off x="1243148" y="1968545"/>
            <a:ext cx="208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600" b="1">
                <a:solidFill>
                  <a:schemeClr val="bg1"/>
                </a:solidFill>
                <a:cs typeface="Arial" pitchFamily="34" charset="0"/>
              </a:rPr>
              <a:t>Ufficio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BB5DB7E0-9B41-D32D-CD21-5CE4D6AF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03" y="2594470"/>
            <a:ext cx="720000" cy="7200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749532C-6F29-57B5-2A82-C0DEFFF9243D}"/>
              </a:ext>
            </a:extLst>
          </p:cNvPr>
          <p:cNvCxnSpPr>
            <a:cxnSpLocks/>
          </p:cNvCxnSpPr>
          <p:nvPr/>
        </p:nvCxnSpPr>
        <p:spPr>
          <a:xfrm>
            <a:off x="6392199" y="2717068"/>
            <a:ext cx="1155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6A6FBED-AA22-A779-1615-9C2149AD0544}"/>
              </a:ext>
            </a:extLst>
          </p:cNvPr>
          <p:cNvCxnSpPr>
            <a:cxnSpLocks/>
          </p:cNvCxnSpPr>
          <p:nvPr/>
        </p:nvCxnSpPr>
        <p:spPr>
          <a:xfrm>
            <a:off x="6544599" y="2869468"/>
            <a:ext cx="1155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E41CF63D-D7D6-2024-90AE-1E9F65A7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98" y="2468340"/>
            <a:ext cx="720000" cy="720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105BF63-8A88-0970-58E4-1205FBD0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222" y="2416592"/>
            <a:ext cx="864104" cy="864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63EBB2-26DE-F047-6F58-3CB3D67AFD1F}"/>
              </a:ext>
            </a:extLst>
          </p:cNvPr>
          <p:cNvSpPr txBox="1"/>
          <p:nvPr/>
        </p:nvSpPr>
        <p:spPr>
          <a:xfrm>
            <a:off x="4332469" y="4378564"/>
            <a:ext cx="3373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400" dirty="0">
                <a:cs typeface="Arial" pitchFamily="34" charset="0"/>
              </a:rPr>
              <a:t>Per la prevenzione degli infortuni causati da </a:t>
            </a:r>
            <a:r>
              <a:rPr lang="it-IT" altLang="ko-KR" sz="1400" b="1" dirty="0">
                <a:cs typeface="Arial" pitchFamily="34" charset="0"/>
              </a:rPr>
              <a:t>distrazione</a:t>
            </a:r>
            <a:r>
              <a:rPr lang="it-IT" altLang="ko-KR" sz="1400" dirty="0">
                <a:cs typeface="Arial" pitchFamily="34" charset="0"/>
              </a:rPr>
              <a:t>, il programma </a:t>
            </a:r>
            <a:r>
              <a:rPr lang="it-IT" altLang="ko-KR" sz="1400" dirty="0" err="1">
                <a:cs typeface="Arial" pitchFamily="34" charset="0"/>
              </a:rPr>
              <a:t>EiS</a:t>
            </a:r>
            <a:r>
              <a:rPr lang="it-IT" altLang="ko-KR" sz="1400" dirty="0">
                <a:cs typeface="Arial" pitchFamily="34" charset="0"/>
              </a:rPr>
              <a:t> consente a circa </a:t>
            </a:r>
            <a:r>
              <a:rPr lang="it-IT" altLang="ko-KR" sz="1400" b="1" dirty="0">
                <a:cs typeface="Arial" pitchFamily="34" charset="0"/>
              </a:rPr>
              <a:t>1.900 persone </a:t>
            </a:r>
            <a:r>
              <a:rPr lang="it-IT" altLang="ko-KR" sz="1400" dirty="0">
                <a:cs typeface="Arial" pitchFamily="34" charset="0"/>
              </a:rPr>
              <a:t>di RTN di effettuare un </a:t>
            </a:r>
            <a:r>
              <a:rPr lang="it-IT" altLang="ko-KR" sz="1400" b="1" dirty="0">
                <a:cs typeface="Arial" pitchFamily="34" charset="0"/>
              </a:rPr>
              <a:t>auto-test delle competenze attentive fornendo strumenti per migliorarle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932641C-94C9-CE31-F246-F6331DD29041}"/>
              </a:ext>
            </a:extLst>
          </p:cNvPr>
          <p:cNvSpPr txBox="1"/>
          <p:nvPr/>
        </p:nvSpPr>
        <p:spPr>
          <a:xfrm>
            <a:off x="673693" y="4378565"/>
            <a:ext cx="3373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400" b="1" dirty="0">
                <a:cs typeface="Arial" pitchFamily="34" charset="0"/>
              </a:rPr>
              <a:t>Estensione del programma </a:t>
            </a:r>
            <a:r>
              <a:rPr lang="it-IT" altLang="ko-KR" sz="1400" b="1" dirty="0" err="1">
                <a:cs typeface="Arial" pitchFamily="34" charset="0"/>
              </a:rPr>
              <a:t>EiS</a:t>
            </a:r>
            <a:r>
              <a:rPr lang="it-IT" altLang="ko-KR" sz="1400" dirty="0">
                <a:cs typeface="Arial" pitchFamily="34" charset="0"/>
              </a:rPr>
              <a:t> a tutte le persone che svolgono </a:t>
            </a:r>
            <a:r>
              <a:rPr lang="it-IT" altLang="ko-KR" sz="1400" b="1" dirty="0">
                <a:cs typeface="Arial" pitchFamily="34" charset="0"/>
              </a:rPr>
              <a:t>attività di ufficio</a:t>
            </a:r>
            <a:r>
              <a:rPr lang="it-IT" altLang="ko-KR" sz="1400" dirty="0">
                <a:cs typeface="Arial" pitchFamily="34" charset="0"/>
              </a:rPr>
              <a:t>. Anche in questo caso gli infortuni  possono essere ridotti grazie ad una maggiore </a:t>
            </a:r>
            <a:r>
              <a:rPr lang="it-IT" altLang="ko-KR" sz="1400" b="1" dirty="0">
                <a:cs typeface="Arial" pitchFamily="34" charset="0"/>
              </a:rPr>
              <a:t>consapevolezza del contesto</a:t>
            </a:r>
            <a:r>
              <a:rPr lang="it-IT" altLang="ko-KR" sz="1400" dirty="0">
                <a:cs typeface="Arial" pitchFamily="34" charset="0"/>
              </a:rPr>
              <a:t>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1C753A-73F8-2236-BCFB-FA675063D132}"/>
              </a:ext>
            </a:extLst>
          </p:cNvPr>
          <p:cNvSpPr txBox="1"/>
          <p:nvPr/>
        </p:nvSpPr>
        <p:spPr>
          <a:xfrm>
            <a:off x="8141123" y="4367379"/>
            <a:ext cx="307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ko-KR" sz="1400">
                <a:cs typeface="Arial" pitchFamily="34" charset="0"/>
              </a:rPr>
              <a:t>Iniziative di formazione e sensibilizzazione delle persone alla </a:t>
            </a:r>
            <a:r>
              <a:rPr lang="it-IT" altLang="ko-KR" sz="1400" b="1">
                <a:cs typeface="Arial" pitchFamily="34" charset="0"/>
              </a:rPr>
              <a:t>mobilità consapevole</a:t>
            </a:r>
          </a:p>
          <a:p>
            <a:pPr algn="ctr">
              <a:spcAft>
                <a:spcPts val="600"/>
              </a:spcAft>
            </a:pPr>
            <a:r>
              <a:rPr lang="it-IT" altLang="ko-KR" sz="1400" b="1">
                <a:cs typeface="Arial" pitchFamily="34" charset="0"/>
              </a:rPr>
              <a:t>Workshop e corsi di formazione</a:t>
            </a:r>
          </a:p>
          <a:p>
            <a:pPr algn="ctr">
              <a:spcAft>
                <a:spcPts val="600"/>
              </a:spcAft>
            </a:pPr>
            <a:endParaRPr lang="it-IT" altLang="ko-KR" sz="1400" b="1">
              <a:cs typeface="Arial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96AADE7-19C2-4FEA-BFC1-34557F4A9C9F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Ultime attività avviate nel 2024 - ancora in corso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CE6808-B411-550D-AB98-AB5865ADDC5B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14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8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0A879-502A-EB71-0C67-86E21872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8">
            <a:extLst>
              <a:ext uri="{FF2B5EF4-FFF2-40B4-BE49-F238E27FC236}">
                <a16:creationId xmlns:a16="http://schemas.microsoft.com/office/drawing/2014/main" id="{C8C8AD2C-A615-A681-7164-8D8427B31745}"/>
              </a:ext>
            </a:extLst>
          </p:cNvPr>
          <p:cNvSpPr txBox="1"/>
          <p:nvPr/>
        </p:nvSpPr>
        <p:spPr>
          <a:xfrm>
            <a:off x="1243148" y="1968545"/>
            <a:ext cx="208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600" b="1">
                <a:solidFill>
                  <a:schemeClr val="bg1"/>
                </a:solidFill>
                <a:cs typeface="Arial" pitchFamily="34" charset="0"/>
              </a:rPr>
              <a:t>Ufficio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B58C8BF7-3DCE-9964-9B97-16787955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503" y="2594470"/>
            <a:ext cx="720000" cy="7200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59CE05F-38FB-A88D-D3A1-5DA73DB5FAD0}"/>
              </a:ext>
            </a:extLst>
          </p:cNvPr>
          <p:cNvCxnSpPr>
            <a:cxnSpLocks/>
          </p:cNvCxnSpPr>
          <p:nvPr/>
        </p:nvCxnSpPr>
        <p:spPr>
          <a:xfrm>
            <a:off x="6392199" y="2717068"/>
            <a:ext cx="1155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B96D9ACE-4079-FB1F-40FA-A7CBAAD3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98" y="2468340"/>
            <a:ext cx="720000" cy="720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ED24ABE-2EC3-C2D4-721B-F9AAD2F8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17" y="2416592"/>
            <a:ext cx="864104" cy="864104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0238AD4-9F27-95AA-3235-2584E0DEAEA4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Partnership e Filiera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B3926D35-BC03-8146-4FFB-39495A1DD5FC}"/>
              </a:ext>
            </a:extLst>
          </p:cNvPr>
          <p:cNvSpPr/>
          <p:nvPr/>
        </p:nvSpPr>
        <p:spPr>
          <a:xfrm>
            <a:off x="5504534" y="652507"/>
            <a:ext cx="1996456" cy="2168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72" y="5400"/>
                </a:moveTo>
                <a:lnTo>
                  <a:pt x="15572" y="4275"/>
                </a:lnTo>
                <a:cubicBezTo>
                  <a:pt x="15572" y="1914"/>
                  <a:pt x="13436" y="0"/>
                  <a:pt x="10800" y="0"/>
                </a:cubicBezTo>
                <a:lnTo>
                  <a:pt x="10800" y="0"/>
                </a:lnTo>
                <a:cubicBezTo>
                  <a:pt x="8164" y="0"/>
                  <a:pt x="6028" y="1914"/>
                  <a:pt x="6028" y="4275"/>
                </a:cubicBezTo>
                <a:lnTo>
                  <a:pt x="6028" y="5400"/>
                </a:lnTo>
                <a:cubicBezTo>
                  <a:pt x="6028" y="8380"/>
                  <a:pt x="3326" y="10800"/>
                  <a:pt x="0" y="10800"/>
                </a:cubicBezTo>
                <a:lnTo>
                  <a:pt x="0" y="10800"/>
                </a:lnTo>
                <a:cubicBezTo>
                  <a:pt x="3326" y="10800"/>
                  <a:pt x="6028" y="13220"/>
                  <a:pt x="6028" y="16200"/>
                </a:cubicBezTo>
                <a:lnTo>
                  <a:pt x="6028" y="17325"/>
                </a:lnTo>
                <a:cubicBezTo>
                  <a:pt x="6028" y="19686"/>
                  <a:pt x="8164" y="21600"/>
                  <a:pt x="10800" y="21600"/>
                </a:cubicBezTo>
                <a:lnTo>
                  <a:pt x="10800" y="21600"/>
                </a:lnTo>
                <a:cubicBezTo>
                  <a:pt x="13436" y="21600"/>
                  <a:pt x="15572" y="19686"/>
                  <a:pt x="15572" y="17325"/>
                </a:cubicBezTo>
                <a:lnTo>
                  <a:pt x="15572" y="16200"/>
                </a:lnTo>
                <a:cubicBezTo>
                  <a:pt x="15572" y="13220"/>
                  <a:pt x="18274" y="10800"/>
                  <a:pt x="21600" y="10800"/>
                </a:cubicBezTo>
                <a:lnTo>
                  <a:pt x="21600" y="10800"/>
                </a:lnTo>
                <a:cubicBezTo>
                  <a:pt x="18267" y="10800"/>
                  <a:pt x="15572" y="8380"/>
                  <a:pt x="15572" y="540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A5AE43F7-9CC8-C4A8-A316-32754E52F524}"/>
              </a:ext>
            </a:extLst>
          </p:cNvPr>
          <p:cNvSpPr/>
          <p:nvPr/>
        </p:nvSpPr>
        <p:spPr>
          <a:xfrm>
            <a:off x="3218470" y="652507"/>
            <a:ext cx="1996456" cy="2168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72" y="5400"/>
                </a:moveTo>
                <a:lnTo>
                  <a:pt x="15572" y="4275"/>
                </a:lnTo>
                <a:cubicBezTo>
                  <a:pt x="15572" y="1914"/>
                  <a:pt x="13436" y="0"/>
                  <a:pt x="10800" y="0"/>
                </a:cubicBezTo>
                <a:lnTo>
                  <a:pt x="10800" y="0"/>
                </a:lnTo>
                <a:cubicBezTo>
                  <a:pt x="8164" y="0"/>
                  <a:pt x="6028" y="1914"/>
                  <a:pt x="6028" y="4275"/>
                </a:cubicBezTo>
                <a:lnTo>
                  <a:pt x="6028" y="5400"/>
                </a:lnTo>
                <a:cubicBezTo>
                  <a:pt x="6028" y="8380"/>
                  <a:pt x="3326" y="10800"/>
                  <a:pt x="0" y="10800"/>
                </a:cubicBezTo>
                <a:lnTo>
                  <a:pt x="0" y="10800"/>
                </a:lnTo>
                <a:cubicBezTo>
                  <a:pt x="3326" y="10800"/>
                  <a:pt x="6028" y="13220"/>
                  <a:pt x="6028" y="16200"/>
                </a:cubicBezTo>
                <a:lnTo>
                  <a:pt x="6028" y="17325"/>
                </a:lnTo>
                <a:cubicBezTo>
                  <a:pt x="6028" y="19686"/>
                  <a:pt x="8164" y="21600"/>
                  <a:pt x="10800" y="21600"/>
                </a:cubicBezTo>
                <a:lnTo>
                  <a:pt x="10800" y="21600"/>
                </a:lnTo>
                <a:cubicBezTo>
                  <a:pt x="13436" y="21600"/>
                  <a:pt x="15572" y="19686"/>
                  <a:pt x="15572" y="17325"/>
                </a:cubicBezTo>
                <a:lnTo>
                  <a:pt x="15572" y="16200"/>
                </a:lnTo>
                <a:cubicBezTo>
                  <a:pt x="15572" y="13220"/>
                  <a:pt x="18274" y="10800"/>
                  <a:pt x="21600" y="10800"/>
                </a:cubicBezTo>
                <a:lnTo>
                  <a:pt x="21600" y="10800"/>
                </a:lnTo>
                <a:cubicBezTo>
                  <a:pt x="18267" y="10800"/>
                  <a:pt x="15572" y="8380"/>
                  <a:pt x="15572" y="5400"/>
                </a:cubicBezTo>
                <a:close/>
              </a:path>
            </a:pathLst>
          </a:custGeom>
          <a:solidFill>
            <a:srgbClr val="7EEAC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93E1E579-64C4-DE85-7478-4FDB4DAC0AD1}"/>
              </a:ext>
            </a:extLst>
          </p:cNvPr>
          <p:cNvSpPr/>
          <p:nvPr/>
        </p:nvSpPr>
        <p:spPr>
          <a:xfrm>
            <a:off x="5062529" y="544605"/>
            <a:ext cx="769537" cy="748851"/>
          </a:xfrm>
          <a:prstGeom prst="ellipse">
            <a:avLst/>
          </a:prstGeom>
          <a:solidFill>
            <a:srgbClr val="4CC1EF">
              <a:lumMod val="7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880A2764-B7DA-7103-B2A2-8845801A708F}"/>
              </a:ext>
            </a:extLst>
          </p:cNvPr>
          <p:cNvSpPr/>
          <p:nvPr/>
        </p:nvSpPr>
        <p:spPr>
          <a:xfrm>
            <a:off x="5062529" y="1924944"/>
            <a:ext cx="769537" cy="748850"/>
          </a:xfrm>
          <a:prstGeom prst="ellipse">
            <a:avLst/>
          </a:prstGeom>
          <a:solidFill>
            <a:srgbClr val="00A89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C644C0B6-B6BC-0AE9-AE6C-AD40967B2D06}"/>
              </a:ext>
            </a:extLst>
          </p:cNvPr>
          <p:cNvSpPr/>
          <p:nvPr/>
        </p:nvSpPr>
        <p:spPr>
          <a:xfrm>
            <a:off x="2776464" y="544605"/>
            <a:ext cx="769539" cy="748851"/>
          </a:xfrm>
          <a:prstGeom prst="ellipse">
            <a:avLst/>
          </a:prstGeom>
          <a:solidFill>
            <a:srgbClr val="00A89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ircle">
            <a:extLst>
              <a:ext uri="{FF2B5EF4-FFF2-40B4-BE49-F238E27FC236}">
                <a16:creationId xmlns:a16="http://schemas.microsoft.com/office/drawing/2014/main" id="{AD34F6F7-230A-6B8C-BD18-B1458310F3B7}"/>
              </a:ext>
            </a:extLst>
          </p:cNvPr>
          <p:cNvSpPr/>
          <p:nvPr/>
        </p:nvSpPr>
        <p:spPr>
          <a:xfrm>
            <a:off x="7348592" y="544605"/>
            <a:ext cx="769537" cy="748851"/>
          </a:xfrm>
          <a:prstGeom prst="ellipse">
            <a:avLst/>
          </a:prstGeom>
          <a:solidFill>
            <a:srgbClr val="F7931F">
              <a:lumMod val="7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EC815B84-CAF3-15CC-B27E-306327C421B9}"/>
              </a:ext>
            </a:extLst>
          </p:cNvPr>
          <p:cNvSpPr/>
          <p:nvPr/>
        </p:nvSpPr>
        <p:spPr>
          <a:xfrm>
            <a:off x="7348592" y="1924944"/>
            <a:ext cx="769537" cy="748850"/>
          </a:xfrm>
          <a:prstGeom prst="ellipse">
            <a:avLst/>
          </a:prstGeom>
          <a:solidFill>
            <a:srgbClr val="4CC1EF">
              <a:lumMod val="7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112A6CD0-207E-F564-7D60-888D7EBC0D1E}"/>
              </a:ext>
            </a:extLst>
          </p:cNvPr>
          <p:cNvSpPr/>
          <p:nvPr/>
        </p:nvSpPr>
        <p:spPr>
          <a:xfrm>
            <a:off x="9632342" y="1924944"/>
            <a:ext cx="769537" cy="748850"/>
          </a:xfrm>
          <a:prstGeom prst="ellipse">
            <a:avLst/>
          </a:prstGeom>
          <a:solidFill>
            <a:srgbClr val="F7931F">
              <a:lumMod val="7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799B9747-355A-3D66-814F-1A6327DCA2EF}"/>
              </a:ext>
            </a:extLst>
          </p:cNvPr>
          <p:cNvSpPr txBox="1"/>
          <p:nvPr/>
        </p:nvSpPr>
        <p:spPr>
          <a:xfrm>
            <a:off x="3789913" y="1826412"/>
            <a:ext cx="831212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I Edizione del Workshop tecnico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con CSP-CSE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CD366A50-1DD2-94F4-1E2B-1DD0E00C8497}"/>
              </a:ext>
            </a:extLst>
          </p:cNvPr>
          <p:cNvSpPr txBox="1"/>
          <p:nvPr/>
        </p:nvSpPr>
        <p:spPr>
          <a:xfrm>
            <a:off x="6102813" y="1733637"/>
            <a:ext cx="779255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II e III Edizione del Workshop tecnico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con CSP-CSE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7E019667-74DD-815D-0684-89128CAFDB9F}"/>
              </a:ext>
            </a:extLst>
          </p:cNvPr>
          <p:cNvSpPr txBox="1"/>
          <p:nvPr/>
        </p:nvSpPr>
        <p:spPr>
          <a:xfrm>
            <a:off x="3724927" y="1273919"/>
            <a:ext cx="995332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Dicembre 2022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4F6EF1D2-395E-5549-0D46-A93C906AE78C}"/>
              </a:ext>
            </a:extLst>
          </p:cNvPr>
          <p:cNvSpPr txBox="1"/>
          <p:nvPr/>
        </p:nvSpPr>
        <p:spPr>
          <a:xfrm>
            <a:off x="6084105" y="1275156"/>
            <a:ext cx="81667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Gennaio 2023</a:t>
            </a:r>
          </a:p>
        </p:txBody>
      </p:sp>
      <p:pic>
        <p:nvPicPr>
          <p:cNvPr id="34" name="Graphic 23" descr="Briefcase with solid fill">
            <a:extLst>
              <a:ext uri="{FF2B5EF4-FFF2-40B4-BE49-F238E27FC236}">
                <a16:creationId xmlns:a16="http://schemas.microsoft.com/office/drawing/2014/main" id="{D32AECCA-A322-BBA6-84CD-14F01B44E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3755" y="2054834"/>
            <a:ext cx="418240" cy="418240"/>
          </a:xfrm>
          <a:prstGeom prst="rect">
            <a:avLst/>
          </a:prstGeom>
        </p:spPr>
      </p:pic>
      <p:pic>
        <p:nvPicPr>
          <p:cNvPr id="35" name="Graphic 25" descr="Handshake with solid fill">
            <a:extLst>
              <a:ext uri="{FF2B5EF4-FFF2-40B4-BE49-F238E27FC236}">
                <a16:creationId xmlns:a16="http://schemas.microsoft.com/office/drawing/2014/main" id="{58F9597A-D340-89EE-6637-4BF1887F4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9651" y="2064666"/>
            <a:ext cx="418240" cy="418240"/>
          </a:xfrm>
          <a:prstGeom prst="rect">
            <a:avLst/>
          </a:prstGeom>
        </p:spPr>
      </p:pic>
      <p:pic>
        <p:nvPicPr>
          <p:cNvPr id="36" name="Graphic 27" descr="Bar graph with downward trend with solid fill">
            <a:extLst>
              <a:ext uri="{FF2B5EF4-FFF2-40B4-BE49-F238E27FC236}">
                <a16:creationId xmlns:a16="http://schemas.microsoft.com/office/drawing/2014/main" id="{967AB073-07D9-B8E6-3C9D-99ABC8616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6080" y="779336"/>
            <a:ext cx="425490" cy="425490"/>
          </a:xfrm>
          <a:prstGeom prst="rect">
            <a:avLst/>
          </a:prstGeom>
        </p:spPr>
      </p:pic>
      <p:pic>
        <p:nvPicPr>
          <p:cNvPr id="37" name="Graphic 28" descr="Board Of Directors with solid fill">
            <a:extLst>
              <a:ext uri="{FF2B5EF4-FFF2-40B4-BE49-F238E27FC236}">
                <a16:creationId xmlns:a16="http://schemas.microsoft.com/office/drawing/2014/main" id="{180CBB96-A963-2CF7-027C-1EC0E76F0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92774" y="772715"/>
            <a:ext cx="425490" cy="425490"/>
          </a:xfrm>
          <a:prstGeom prst="rect">
            <a:avLst/>
          </a:prstGeom>
        </p:spPr>
      </p:pic>
      <p:sp>
        <p:nvSpPr>
          <p:cNvPr id="39" name="Shape">
            <a:extLst>
              <a:ext uri="{FF2B5EF4-FFF2-40B4-BE49-F238E27FC236}">
                <a16:creationId xmlns:a16="http://schemas.microsoft.com/office/drawing/2014/main" id="{A0E6DDD0-18D1-6631-750E-7DBAFAA0EF25}"/>
              </a:ext>
            </a:extLst>
          </p:cNvPr>
          <p:cNvSpPr/>
          <p:nvPr/>
        </p:nvSpPr>
        <p:spPr>
          <a:xfrm>
            <a:off x="10129433" y="652507"/>
            <a:ext cx="1996456" cy="2168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72" y="5400"/>
                </a:moveTo>
                <a:lnTo>
                  <a:pt x="15572" y="4275"/>
                </a:lnTo>
                <a:cubicBezTo>
                  <a:pt x="15572" y="1914"/>
                  <a:pt x="13436" y="0"/>
                  <a:pt x="10800" y="0"/>
                </a:cubicBezTo>
                <a:lnTo>
                  <a:pt x="10800" y="0"/>
                </a:lnTo>
                <a:cubicBezTo>
                  <a:pt x="8164" y="0"/>
                  <a:pt x="6028" y="1914"/>
                  <a:pt x="6028" y="4275"/>
                </a:cubicBezTo>
                <a:lnTo>
                  <a:pt x="6028" y="5400"/>
                </a:lnTo>
                <a:cubicBezTo>
                  <a:pt x="6028" y="8380"/>
                  <a:pt x="3326" y="10800"/>
                  <a:pt x="0" y="10800"/>
                </a:cubicBezTo>
                <a:lnTo>
                  <a:pt x="0" y="10800"/>
                </a:lnTo>
                <a:cubicBezTo>
                  <a:pt x="3326" y="10800"/>
                  <a:pt x="6028" y="13220"/>
                  <a:pt x="6028" y="16200"/>
                </a:cubicBezTo>
                <a:lnTo>
                  <a:pt x="6028" y="17325"/>
                </a:lnTo>
                <a:cubicBezTo>
                  <a:pt x="6028" y="19686"/>
                  <a:pt x="8164" y="21600"/>
                  <a:pt x="10800" y="21600"/>
                </a:cubicBezTo>
                <a:lnTo>
                  <a:pt x="10800" y="21600"/>
                </a:lnTo>
                <a:cubicBezTo>
                  <a:pt x="13436" y="21600"/>
                  <a:pt x="15572" y="19686"/>
                  <a:pt x="15572" y="17325"/>
                </a:cubicBezTo>
                <a:lnTo>
                  <a:pt x="15572" y="16200"/>
                </a:lnTo>
                <a:cubicBezTo>
                  <a:pt x="15572" y="13220"/>
                  <a:pt x="18274" y="10800"/>
                  <a:pt x="21600" y="10800"/>
                </a:cubicBezTo>
                <a:lnTo>
                  <a:pt x="21600" y="10800"/>
                </a:lnTo>
                <a:cubicBezTo>
                  <a:pt x="18267" y="10800"/>
                  <a:pt x="15572" y="8380"/>
                  <a:pt x="15572" y="5400"/>
                </a:cubicBezTo>
                <a:close/>
              </a:path>
            </a:pathLst>
          </a:custGeom>
          <a:solidFill>
            <a:srgbClr val="648BD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6B708695-D284-1BF8-7BC6-A5E8B3A163C6}"/>
              </a:ext>
            </a:extLst>
          </p:cNvPr>
          <p:cNvSpPr/>
          <p:nvPr/>
        </p:nvSpPr>
        <p:spPr>
          <a:xfrm>
            <a:off x="9685117" y="540559"/>
            <a:ext cx="769537" cy="748851"/>
          </a:xfrm>
          <a:prstGeom prst="ellipse">
            <a:avLst/>
          </a:prstGeom>
          <a:solidFill>
            <a:srgbClr val="2B668F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Graphic 28" descr="Board Of Directors with solid fill">
            <a:extLst>
              <a:ext uri="{FF2B5EF4-FFF2-40B4-BE49-F238E27FC236}">
                <a16:creationId xmlns:a16="http://schemas.microsoft.com/office/drawing/2014/main" id="{E88CA2A1-5D5A-6351-F6A7-07CA8CC36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14916" y="787068"/>
            <a:ext cx="425490" cy="425490"/>
          </a:xfrm>
          <a:prstGeom prst="rect">
            <a:avLst/>
          </a:prstGeom>
        </p:spPr>
      </p:pic>
      <p:sp>
        <p:nvSpPr>
          <p:cNvPr id="45" name="TextBox 18">
            <a:extLst>
              <a:ext uri="{FF2B5EF4-FFF2-40B4-BE49-F238E27FC236}">
                <a16:creationId xmlns:a16="http://schemas.microsoft.com/office/drawing/2014/main" id="{F5FE13BB-6EFF-307F-BC18-8C93AAC95740}"/>
              </a:ext>
            </a:extLst>
          </p:cNvPr>
          <p:cNvSpPr txBox="1"/>
          <p:nvPr/>
        </p:nvSpPr>
        <p:spPr>
          <a:xfrm>
            <a:off x="10775653" y="1722081"/>
            <a:ext cx="682891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N°2 Workshop con Imprese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di Filiera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8CD11E4F-7CAE-D85E-B443-536E66EFB6A6}"/>
              </a:ext>
            </a:extLst>
          </p:cNvPr>
          <p:cNvSpPr txBox="1"/>
          <p:nvPr/>
        </p:nvSpPr>
        <p:spPr>
          <a:xfrm>
            <a:off x="10633467" y="1312814"/>
            <a:ext cx="99533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2024</a:t>
            </a:r>
          </a:p>
        </p:txBody>
      </p:sp>
      <p:grpSp>
        <p:nvGrpSpPr>
          <p:cNvPr id="55" name="Group 26">
            <a:extLst>
              <a:ext uri="{FF2B5EF4-FFF2-40B4-BE49-F238E27FC236}">
                <a16:creationId xmlns:a16="http://schemas.microsoft.com/office/drawing/2014/main" id="{7F2C5089-5DF4-56C2-0C12-8C10BB03DF46}"/>
              </a:ext>
            </a:extLst>
          </p:cNvPr>
          <p:cNvGrpSpPr/>
          <p:nvPr/>
        </p:nvGrpSpPr>
        <p:grpSpPr>
          <a:xfrm>
            <a:off x="9828023" y="2128436"/>
            <a:ext cx="315348" cy="281186"/>
            <a:chOff x="2670175" y="1458913"/>
            <a:chExt cx="360363" cy="330201"/>
          </a:xfrm>
          <a:solidFill>
            <a:sysClr val="window" lastClr="FFFFFF"/>
          </a:solidFill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147D0B50-656E-1F4A-5B70-4BBF703C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1458913"/>
              <a:ext cx="349250" cy="206375"/>
            </a:xfrm>
            <a:custGeom>
              <a:avLst/>
              <a:gdLst>
                <a:gd name="T0" fmla="*/ 1 w 93"/>
                <a:gd name="T1" fmla="*/ 38 h 55"/>
                <a:gd name="T2" fmla="*/ 0 w 93"/>
                <a:gd name="T3" fmla="*/ 40 h 55"/>
                <a:gd name="T4" fmla="*/ 1 w 93"/>
                <a:gd name="T5" fmla="*/ 42 h 55"/>
                <a:gd name="T6" fmla="*/ 34 w 93"/>
                <a:gd name="T7" fmla="*/ 55 h 55"/>
                <a:gd name="T8" fmla="*/ 93 w 93"/>
                <a:gd name="T9" fmla="*/ 0 h 55"/>
                <a:gd name="T10" fmla="*/ 1 w 93"/>
                <a:gd name="T1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55">
                  <a:moveTo>
                    <a:pt x="1" y="38"/>
                  </a:move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1" y="42"/>
                    <a:pt x="1" y="4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E02A5413-5F88-B9DC-1588-415BA7364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1470026"/>
              <a:ext cx="225425" cy="319088"/>
            </a:xfrm>
            <a:custGeom>
              <a:avLst/>
              <a:gdLst>
                <a:gd name="T0" fmla="*/ 0 w 60"/>
                <a:gd name="T1" fmla="*/ 56 h 85"/>
                <a:gd name="T2" fmla="*/ 0 w 60"/>
                <a:gd name="T3" fmla="*/ 56 h 85"/>
                <a:gd name="T4" fmla="*/ 0 w 60"/>
                <a:gd name="T5" fmla="*/ 83 h 85"/>
                <a:gd name="T6" fmla="*/ 2 w 60"/>
                <a:gd name="T7" fmla="*/ 85 h 85"/>
                <a:gd name="T8" fmla="*/ 4 w 60"/>
                <a:gd name="T9" fmla="*/ 84 h 85"/>
                <a:gd name="T10" fmla="*/ 17 w 60"/>
                <a:gd name="T11" fmla="*/ 61 h 85"/>
                <a:gd name="T12" fmla="*/ 41 w 60"/>
                <a:gd name="T13" fmla="*/ 75 h 85"/>
                <a:gd name="T14" fmla="*/ 43 w 60"/>
                <a:gd name="T15" fmla="*/ 75 h 85"/>
                <a:gd name="T16" fmla="*/ 44 w 60"/>
                <a:gd name="T17" fmla="*/ 73 h 85"/>
                <a:gd name="T18" fmla="*/ 60 w 60"/>
                <a:gd name="T19" fmla="*/ 0 h 85"/>
                <a:gd name="T20" fmla="*/ 0 w 60"/>
                <a:gd name="T21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5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1" y="85"/>
                    <a:pt x="2" y="85"/>
                  </a:cubicBezTo>
                  <a:cubicBezTo>
                    <a:pt x="3" y="85"/>
                    <a:pt x="3" y="85"/>
                    <a:pt x="4" y="8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5"/>
                    <a:pt x="42" y="75"/>
                    <a:pt x="43" y="75"/>
                  </a:cubicBezTo>
                  <a:cubicBezTo>
                    <a:pt x="43" y="75"/>
                    <a:pt x="44" y="74"/>
                    <a:pt x="44" y="73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C6658C2-9F6D-5569-0A97-78E871977C95}"/>
              </a:ext>
            </a:extLst>
          </p:cNvPr>
          <p:cNvSpPr txBox="1"/>
          <p:nvPr/>
        </p:nvSpPr>
        <p:spPr>
          <a:xfrm>
            <a:off x="188724" y="735427"/>
            <a:ext cx="256586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È stato istituito con le imprese un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patto di filiera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per condividere un percorso da fare in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partnership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 tra Terna e i differenti livelli della filiera. Sono stati coinvolti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imprenditori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, datori di lavoro, RSPP, preposti, capi cantiere di oltre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50 aziende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Complessivamente dal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2022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 al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2024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, Eccellenza in Sicurezza ha interessato oltre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400 persone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.</a:t>
            </a:r>
          </a:p>
        </p:txBody>
      </p:sp>
      <p:sp>
        <p:nvSpPr>
          <p:cNvPr id="61" name="Shape">
            <a:extLst>
              <a:ext uri="{FF2B5EF4-FFF2-40B4-BE49-F238E27FC236}">
                <a16:creationId xmlns:a16="http://schemas.microsoft.com/office/drawing/2014/main" id="{1D019AF5-BD81-C93B-C6FB-BF2F23765131}"/>
              </a:ext>
            </a:extLst>
          </p:cNvPr>
          <p:cNvSpPr/>
          <p:nvPr/>
        </p:nvSpPr>
        <p:spPr>
          <a:xfrm>
            <a:off x="7790597" y="631543"/>
            <a:ext cx="1996456" cy="2168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72" y="5400"/>
                </a:moveTo>
                <a:lnTo>
                  <a:pt x="15572" y="4275"/>
                </a:lnTo>
                <a:cubicBezTo>
                  <a:pt x="15572" y="1914"/>
                  <a:pt x="13436" y="0"/>
                  <a:pt x="10800" y="0"/>
                </a:cubicBezTo>
                <a:lnTo>
                  <a:pt x="10800" y="0"/>
                </a:lnTo>
                <a:cubicBezTo>
                  <a:pt x="8164" y="0"/>
                  <a:pt x="6028" y="1914"/>
                  <a:pt x="6028" y="4275"/>
                </a:cubicBezTo>
                <a:lnTo>
                  <a:pt x="6028" y="5400"/>
                </a:lnTo>
                <a:cubicBezTo>
                  <a:pt x="6028" y="8380"/>
                  <a:pt x="3326" y="10800"/>
                  <a:pt x="0" y="10800"/>
                </a:cubicBezTo>
                <a:lnTo>
                  <a:pt x="0" y="10800"/>
                </a:lnTo>
                <a:cubicBezTo>
                  <a:pt x="3326" y="10800"/>
                  <a:pt x="6028" y="13220"/>
                  <a:pt x="6028" y="16200"/>
                </a:cubicBezTo>
                <a:lnTo>
                  <a:pt x="6028" y="17325"/>
                </a:lnTo>
                <a:cubicBezTo>
                  <a:pt x="6028" y="19686"/>
                  <a:pt x="8164" y="21600"/>
                  <a:pt x="10800" y="21600"/>
                </a:cubicBezTo>
                <a:lnTo>
                  <a:pt x="10800" y="21600"/>
                </a:lnTo>
                <a:cubicBezTo>
                  <a:pt x="13436" y="21600"/>
                  <a:pt x="15572" y="19686"/>
                  <a:pt x="15572" y="17325"/>
                </a:cubicBezTo>
                <a:lnTo>
                  <a:pt x="15572" y="16200"/>
                </a:lnTo>
                <a:cubicBezTo>
                  <a:pt x="15572" y="13220"/>
                  <a:pt x="18274" y="10800"/>
                  <a:pt x="21600" y="10800"/>
                </a:cubicBezTo>
                <a:lnTo>
                  <a:pt x="21600" y="10800"/>
                </a:lnTo>
                <a:cubicBezTo>
                  <a:pt x="18274" y="10800"/>
                  <a:pt x="15572" y="8380"/>
                  <a:pt x="15572" y="5400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C618D0EA-E065-E351-8DA1-DA2B6C74F76D}"/>
              </a:ext>
            </a:extLst>
          </p:cNvPr>
          <p:cNvSpPr txBox="1"/>
          <p:nvPr/>
        </p:nvSpPr>
        <p:spPr>
          <a:xfrm>
            <a:off x="8373543" y="1765674"/>
            <a:ext cx="834371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Workshop tecnico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con Incaricati Assistenti di Cantiere Esterni</a:t>
            </a: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DC8133F8-27D7-2827-3517-6DFA2CD1CB0C}"/>
              </a:ext>
            </a:extLst>
          </p:cNvPr>
          <p:cNvSpPr txBox="1"/>
          <p:nvPr/>
        </p:nvSpPr>
        <p:spPr>
          <a:xfrm>
            <a:off x="8417300" y="1333441"/>
            <a:ext cx="751081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it-IT"/>
            </a:defPPr>
            <a:lvl1pPr algn="ctr">
              <a:defRPr sz="1200" b="1">
                <a:solidFill>
                  <a:srgbClr val="002060"/>
                </a:solidFill>
                <a:latin typeface="Helvetica Neue" panose="02000403000000020004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Ottobre 2023</a:t>
            </a:r>
          </a:p>
        </p:txBody>
      </p:sp>
      <p:pic>
        <p:nvPicPr>
          <p:cNvPr id="64" name="Graphic 29" descr="Target Audience with solid fill">
            <a:extLst>
              <a:ext uri="{FF2B5EF4-FFF2-40B4-BE49-F238E27FC236}">
                <a16:creationId xmlns:a16="http://schemas.microsoft.com/office/drawing/2014/main" id="{585A66DA-5779-818E-1BAB-7F337E82E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70325" y="772715"/>
            <a:ext cx="425490" cy="425490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5B20E5A1-0B56-049F-5354-6BE598B2A6C4}"/>
              </a:ext>
            </a:extLst>
          </p:cNvPr>
          <p:cNvSpPr/>
          <p:nvPr/>
        </p:nvSpPr>
        <p:spPr>
          <a:xfrm>
            <a:off x="0" y="2883376"/>
            <a:ext cx="12192000" cy="1085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33D3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DE5BEAC-5661-7AC9-57D7-3BB5CEECBEAE}"/>
              </a:ext>
            </a:extLst>
          </p:cNvPr>
          <p:cNvSpPr txBox="1"/>
          <p:nvPr/>
        </p:nvSpPr>
        <p:spPr>
          <a:xfrm>
            <a:off x="6505343" y="3114897"/>
            <a:ext cx="396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ABBIGLIAGGIO EIS NEI CANTIERI</a:t>
            </a:r>
            <a:r>
              <a:rPr kumimoji="0" lang="it-IT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B4B40BCC-55DA-CE6A-4AB0-89B49B8ED1A4}"/>
              </a:ext>
            </a:extLst>
          </p:cNvPr>
          <p:cNvSpPr txBox="1"/>
          <p:nvPr/>
        </p:nvSpPr>
        <p:spPr>
          <a:xfrm>
            <a:off x="6271086" y="3481042"/>
            <a:ext cx="42475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Nel 2024 </a:t>
            </a:r>
            <a:r>
              <a:rPr lang="it-IT" sz="1200" kern="0">
                <a:solidFill>
                  <a:srgbClr val="002060"/>
                </a:solidFill>
                <a:latin typeface="Helvetica Neue" panose="02000403000000020004" pitchFamily="2"/>
              </a:rPr>
              <a:t>è stata</a:t>
            </a: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 avviata la campagna di comunicazione EiS con la produzione </a:t>
            </a:r>
            <a:r>
              <a:rPr lang="it-IT" sz="1200" kern="0">
                <a:solidFill>
                  <a:srgbClr val="002060"/>
                </a:solidFill>
                <a:latin typeface="Helvetica Neue" panose="02000403000000020004" pitchFamily="2"/>
              </a:rPr>
              <a:t>di </a:t>
            </a:r>
            <a:r>
              <a:rPr lang="it-IT" sz="1400" b="1" kern="0">
                <a:solidFill>
                  <a:srgbClr val="002060"/>
                </a:solidFill>
                <a:latin typeface="Helvetica Neue" panose="02000403000000020004" pitchFamily="2"/>
              </a:rPr>
              <a:t>video </a:t>
            </a:r>
            <a:r>
              <a:rPr lang="pt-BR" sz="1400" b="1">
                <a:hlinkClick r:id="rId15"/>
              </a:rPr>
              <a:t>clicca qui</a:t>
            </a:r>
            <a:r>
              <a:rPr lang="it-IT" sz="1400" b="1" kern="0">
                <a:solidFill>
                  <a:srgbClr val="002060"/>
                </a:solidFill>
                <a:latin typeface="Helvetica Neue" panose="02000403000000020004" pitchFamily="2"/>
              </a:rPr>
              <a:t> </a:t>
            </a:r>
            <a:r>
              <a:rPr lang="it-IT" sz="1200" kern="0">
                <a:solidFill>
                  <a:srgbClr val="002060"/>
                </a:solidFill>
                <a:latin typeface="Helvetica Neue" panose="02000403000000020004" pitchFamily="2"/>
              </a:rPr>
              <a:t>e materiale grafico</a:t>
            </a: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+mn-cs"/>
              </a:rPr>
              <a:t> affisso in cantiere. </a:t>
            </a:r>
            <a:endParaRPr kumimoji="0" lang="it-IT" sz="1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+mn-cs"/>
            </a:endParaRPr>
          </a:p>
        </p:txBody>
      </p:sp>
      <p:sp>
        <p:nvSpPr>
          <p:cNvPr id="69" name="Mezza cornice 68">
            <a:extLst>
              <a:ext uri="{FF2B5EF4-FFF2-40B4-BE49-F238E27FC236}">
                <a16:creationId xmlns:a16="http://schemas.microsoft.com/office/drawing/2014/main" id="{5155563B-42D9-9868-0CF7-A8D908D6CA22}"/>
              </a:ext>
            </a:extLst>
          </p:cNvPr>
          <p:cNvSpPr/>
          <p:nvPr/>
        </p:nvSpPr>
        <p:spPr>
          <a:xfrm rot="10800000">
            <a:off x="4151780" y="3028923"/>
            <a:ext cx="299266" cy="1568284"/>
          </a:xfrm>
          <a:prstGeom prst="halfFrame">
            <a:avLst>
              <a:gd name="adj1" fmla="val 17419"/>
              <a:gd name="adj2" fmla="val 20602"/>
            </a:avLst>
          </a:prstGeom>
          <a:gradFill>
            <a:gsLst>
              <a:gs pos="0">
                <a:schemeClr val="bg1"/>
              </a:gs>
              <a:gs pos="79000">
                <a:srgbClr val="7EEAC1"/>
              </a:gs>
              <a:gs pos="100000">
                <a:srgbClr val="1BA973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Mezza cornice 69">
            <a:extLst>
              <a:ext uri="{FF2B5EF4-FFF2-40B4-BE49-F238E27FC236}">
                <a16:creationId xmlns:a16="http://schemas.microsoft.com/office/drawing/2014/main" id="{EE825F54-8FF7-8237-5E48-9DACB150D22B}"/>
              </a:ext>
            </a:extLst>
          </p:cNvPr>
          <p:cNvSpPr/>
          <p:nvPr/>
        </p:nvSpPr>
        <p:spPr>
          <a:xfrm>
            <a:off x="4451354" y="4605191"/>
            <a:ext cx="363090" cy="1681359"/>
          </a:xfrm>
          <a:prstGeom prst="halfFrame">
            <a:avLst>
              <a:gd name="adj1" fmla="val 20216"/>
              <a:gd name="adj2" fmla="val 22840"/>
            </a:avLst>
          </a:prstGeom>
          <a:gradFill>
            <a:gsLst>
              <a:gs pos="0">
                <a:schemeClr val="bg1"/>
              </a:gs>
              <a:gs pos="79000">
                <a:srgbClr val="7EEAC1"/>
              </a:gs>
              <a:gs pos="100000">
                <a:srgbClr val="17B09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7DC1AEC5-E63F-D723-5F87-86376FD0743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" b="-15"/>
          <a:stretch>
            <a:fillRect/>
          </a:stretch>
        </p:blipFill>
        <p:spPr>
          <a:xfrm>
            <a:off x="2294680" y="3239284"/>
            <a:ext cx="1713102" cy="1310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EAC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B69C44D0-70BC-FC00-8FDE-5213881B38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173" y="3230798"/>
            <a:ext cx="1761184" cy="1323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8BC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4" name="Immagine 73" descr="Immagine che contiene vestiti, persona, interno, donna&#10;&#10;Descrizione generata automaticamente">
            <a:extLst>
              <a:ext uri="{FF2B5EF4-FFF2-40B4-BE49-F238E27FC236}">
                <a16:creationId xmlns:a16="http://schemas.microsoft.com/office/drawing/2014/main" id="{14386252-917A-9FFF-50EA-143A1A8319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208" y="4787377"/>
            <a:ext cx="1761921" cy="1321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931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" name="Immagine 74">
            <a:extLst>
              <a:ext uri="{FF2B5EF4-FFF2-40B4-BE49-F238E27FC236}">
                <a16:creationId xmlns:a16="http://schemas.microsoft.com/office/drawing/2014/main" id="{C7AD04A6-AFC3-6D40-5B67-FA69C8C5C31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852" y="4481208"/>
            <a:ext cx="1224132" cy="17476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F9338C-65F7-580B-A414-1080DBCE0E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899" y="4481208"/>
            <a:ext cx="1244059" cy="17604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B1ED0B-B1E9-10D7-9D18-3535E3E6F80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946" y="4469673"/>
            <a:ext cx="1244059" cy="17893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2D4675-13D1-E60E-E88C-E0E1A1F55B0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57" y="3230798"/>
            <a:ext cx="1244059" cy="17812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D6E43AC-775A-0B50-E19E-927C2C700B9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594" y="3226758"/>
            <a:ext cx="1262708" cy="17893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0B3CB0-7EEE-92BE-F9CD-A21A06D31995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15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4673-6D4E-D127-3CC1-3CCA87B2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868131D-21DB-FCC7-BDFE-05B2F3866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8797" y="3377302"/>
            <a:ext cx="1728324" cy="137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AACFD77-D6FB-94F1-2741-06F242A26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959" y="37189"/>
            <a:ext cx="621063" cy="568525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C8EF9F-6134-19C9-063E-9394EA8374E9}"/>
              </a:ext>
            </a:extLst>
          </p:cNvPr>
          <p:cNvSpPr txBox="1"/>
          <p:nvPr/>
        </p:nvSpPr>
        <p:spPr>
          <a:xfrm>
            <a:off x="3836917" y="665237"/>
            <a:ext cx="47604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ctr" defTabSz="1211139">
              <a:spcBef>
                <a:spcPts val="1200"/>
              </a:spcBef>
              <a:tabLst>
                <a:tab pos="11170087" algn="r"/>
              </a:tabLst>
              <a:defRPr/>
            </a:pPr>
            <a:r>
              <a:rPr lang="it-IT" sz="1700" b="1">
                <a:solidFill>
                  <a:srgbClr val="6C8BCA"/>
                </a:solidFill>
              </a:rPr>
              <a:t>Tavolo tecnico della Sicurezza Terna-ANIE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10D6AC-9FFB-B867-9237-3323DD2FBE5F}"/>
              </a:ext>
            </a:extLst>
          </p:cNvPr>
          <p:cNvSpPr/>
          <p:nvPr/>
        </p:nvSpPr>
        <p:spPr>
          <a:xfrm>
            <a:off x="0" y="1239265"/>
            <a:ext cx="12118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400" b="1"/>
              <a:t>Terna</a:t>
            </a:r>
            <a:r>
              <a:rPr lang="it-IT" sz="1400"/>
              <a:t> ed </a:t>
            </a:r>
            <a:r>
              <a:rPr lang="it-IT" sz="1400" b="1"/>
              <a:t>ANIE</a:t>
            </a:r>
            <a:r>
              <a:rPr lang="it-IT" sz="1400"/>
              <a:t> (Federazione Nazionale Imprese Elettriche ed Elettroniche) </a:t>
            </a:r>
            <a:r>
              <a:rPr lang="it-IT" sz="1400" b="1"/>
              <a:t>hanno istituito il </a:t>
            </a:r>
            <a:r>
              <a:rPr lang="it-IT" sz="1400" b="1" i="1"/>
              <a:t>Tavolo tecnico della Sicurezza Terna-ANIE </a:t>
            </a:r>
            <a:r>
              <a:rPr lang="it-IT" sz="1400"/>
              <a:t>con l’obiettivo di </a:t>
            </a:r>
            <a:r>
              <a:rPr lang="it-IT" sz="1400" b="1"/>
              <a:t>definire</a:t>
            </a:r>
            <a:r>
              <a:rPr lang="it-IT" sz="1400"/>
              <a:t> e </a:t>
            </a:r>
            <a:r>
              <a:rPr lang="it-IT" sz="1400" b="1"/>
              <a:t>adottare specifiche procedure per minimizzare i rischi sul lavoro e prevenire infortuni </a:t>
            </a:r>
            <a:r>
              <a:rPr lang="it-IT" sz="1400"/>
              <a:t>durante le attività lavorative. Le attività del </a:t>
            </a:r>
            <a:r>
              <a:rPr lang="it-IT" sz="1400" b="1"/>
              <a:t>Tavolo tecnico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sono suddivide in tre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1400" b="1"/>
              <a:t>Aree</a:t>
            </a:r>
            <a:r>
              <a:rPr lang="it-IT" sz="1100" b="1"/>
              <a:t> </a:t>
            </a:r>
            <a:r>
              <a:rPr lang="it-IT" sz="1400" b="1"/>
              <a:t>tematiche</a:t>
            </a:r>
            <a:r>
              <a:rPr lang="it-IT" sz="1400"/>
              <a:t>: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9B38B9-EBF3-0356-70F5-4DB22A642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0" y="4385792"/>
            <a:ext cx="1428857" cy="18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B8AB96-7FAF-A01E-2C8A-6B0A8C4BB6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680" y="4369548"/>
            <a:ext cx="1857638" cy="182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Federazione Anie: bene il piano nazionale integrato Energia e Clima">
            <a:extLst>
              <a:ext uri="{FF2B5EF4-FFF2-40B4-BE49-F238E27FC236}">
                <a16:creationId xmlns:a16="http://schemas.microsoft.com/office/drawing/2014/main" id="{6D70F692-45A5-8DE2-C9C2-1F0DD704E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3573" y="550466"/>
            <a:ext cx="2629579" cy="6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5C3085-ED86-BE7C-BB77-AD2CA3D175E4}"/>
              </a:ext>
            </a:extLst>
          </p:cNvPr>
          <p:cNvSpPr txBox="1"/>
          <p:nvPr/>
        </p:nvSpPr>
        <p:spPr>
          <a:xfrm>
            <a:off x="144270" y="2030446"/>
            <a:ext cx="379738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6C8BCA"/>
                </a:solidFill>
                <a:effectLst/>
                <a:uLnTx/>
                <a:uFillTx/>
              </a:rPr>
              <a:t>Realizzazione e manutenzione impianti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6C8BCA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/>
              <a:t>D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efinire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linee guida, policy e procedure tecniche relative alla gestione della sicurezza nei cantieri di costruzione e manutenzione degli impianti elettrici appartenenti alla RTN con particolare riferimento a: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Organizzazione e governance di cantiere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Scalata, accesso e spostamento in quota -  Recupero in quota di un operatore non più autosufficiente</a:t>
            </a:r>
            <a:endParaRPr lang="it-IT" sz="120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Lavori di costruzione, manutenzione e rimozione degli elettrodotti aerei e in cavo</a:t>
            </a:r>
            <a:endParaRPr lang="it-IT" sz="120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Verniciatura sostegni e gestione del rischio caduta dall’alto.</a:t>
            </a:r>
            <a:endParaRPr lang="it-IT" sz="1200" b="1"/>
          </a:p>
        </p:txBody>
      </p:sp>
      <p:pic>
        <p:nvPicPr>
          <p:cNvPr id="15" name="Immagine 14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EDDFC235-AA57-EFA6-6CB3-AE15E3908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398" y="3783155"/>
            <a:ext cx="3887149" cy="21931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EAB1C0E-BB13-B48D-9FA4-2FACC8202809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Partnership e Filiera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D86B7A-3DE5-868F-E025-70B01417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383" y="553142"/>
            <a:ext cx="1868534" cy="5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32D89E-8274-01C1-C02E-3B6269600858}"/>
              </a:ext>
            </a:extLst>
          </p:cNvPr>
          <p:cNvSpPr txBox="1"/>
          <p:nvPr/>
        </p:nvSpPr>
        <p:spPr>
          <a:xfrm>
            <a:off x="4180307" y="2030446"/>
            <a:ext cx="379738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6C8BCA"/>
                </a:solidFill>
                <a:effectLst/>
                <a:uLnTx/>
                <a:uFillTx/>
              </a:rPr>
              <a:t>Gestione del rischio elettrico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6C8BCA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/>
              <a:t>D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efinire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linee guida e le procedure tecniche per corretta gestione del rischio elettrico durante lo svolgimento delle attività sui cantieri Terna tenendo conto della normativa tecnica di riferimento relativa agli impianti elettrici, alle procedure aziendali e alle buone prassi da adottare.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207A1B-5B63-63ED-DCEB-FF409EF3F28B}"/>
              </a:ext>
            </a:extLst>
          </p:cNvPr>
          <p:cNvSpPr txBox="1"/>
          <p:nvPr/>
        </p:nvSpPr>
        <p:spPr>
          <a:xfrm>
            <a:off x="8415339" y="2013228"/>
            <a:ext cx="354500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6C8BCA"/>
                </a:solidFill>
                <a:effectLst/>
                <a:uLnTx/>
                <a:uFillTx/>
              </a:rPr>
              <a:t>Nuove tecnologie per la sicurezza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Promuovere progetti pilota per individuare soluzioni innovative, tecnologiche e digitali in ambito della sicurezza sul lavoro, al fine di supportare gli operatori nella gestione dei rischi presenti in cantiere con particolare riferimento al rischio caduta dall’alto e al rischio elettrocuzione.</a:t>
            </a:r>
            <a:endParaRPr lang="it-IT" sz="1200" b="1"/>
          </a:p>
        </p:txBody>
      </p:sp>
      <p:pic>
        <p:nvPicPr>
          <p:cNvPr id="1030" name="Picture 6" descr="Norma CEI 11-27 e rischio elettrico">
            <a:extLst>
              <a:ext uri="{FF2B5EF4-FFF2-40B4-BE49-F238E27FC236}">
                <a16:creationId xmlns:a16="http://schemas.microsoft.com/office/drawing/2014/main" id="{6AFAAB91-E73D-8A18-AE9C-52BA7E9F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063" y="4791187"/>
            <a:ext cx="2383418" cy="13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e avviene la valutazione rischio elettrico?">
            <a:extLst>
              <a:ext uri="{FF2B5EF4-FFF2-40B4-BE49-F238E27FC236}">
                <a16:creationId xmlns:a16="http://schemas.microsoft.com/office/drawing/2014/main" id="{4CB2D298-2B06-1B6E-FD23-D2BB889D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451" y="5056133"/>
            <a:ext cx="1366530" cy="10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 In Progress Icon - (487x437) Png Clipart Download">
            <a:extLst>
              <a:ext uri="{FF2B5EF4-FFF2-40B4-BE49-F238E27FC236}">
                <a16:creationId xmlns:a16="http://schemas.microsoft.com/office/drawing/2014/main" id="{10562B7B-03A9-C1BA-C3D4-84761720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890" y="3507564"/>
            <a:ext cx="929246" cy="8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684F4A-930A-E626-3889-AE18EB73AE85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16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5DF6-3C25-BDAD-B0CF-E1A8D2F8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tangolo 63">
            <a:extLst>
              <a:ext uri="{FF2B5EF4-FFF2-40B4-BE49-F238E27FC236}">
                <a16:creationId xmlns:a16="http://schemas.microsoft.com/office/drawing/2014/main" id="{6DD2F816-82FB-59EF-1FDB-C45DA7D20CFF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Terna | Innovation for Health&amp;Safety 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41C71F-1225-9538-7A47-02E0004744A2}"/>
              </a:ext>
            </a:extLst>
          </p:cNvPr>
          <p:cNvSpPr txBox="1"/>
          <p:nvPr/>
        </p:nvSpPr>
        <p:spPr>
          <a:xfrm>
            <a:off x="1462723" y="1204549"/>
            <a:ext cx="254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ctr">
              <a:spcBef>
                <a:spcPts val="1200"/>
              </a:spcBef>
              <a:spcAft>
                <a:spcPts val="600"/>
              </a:spcAft>
              <a:tabLst>
                <a:tab pos="11170087" algn="r"/>
              </a:tabLst>
              <a:defRPr/>
            </a:pPr>
            <a:r>
              <a:rPr lang="it-IT" sz="1600" b="1">
                <a:solidFill>
                  <a:srgbClr val="009A87"/>
                </a:solidFill>
              </a:rPr>
              <a:t>INNOVATION FOR SAFETY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56AB7F-0C17-D894-5E15-F855115F8F23}"/>
              </a:ext>
            </a:extLst>
          </p:cNvPr>
          <p:cNvSpPr txBox="1"/>
          <p:nvPr/>
        </p:nvSpPr>
        <p:spPr>
          <a:xfrm>
            <a:off x="26490" y="598598"/>
            <a:ext cx="12010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>
                <a:cs typeface="Arial" panose="020B0604020202020204" pitchFamily="34" charset="0"/>
              </a:rPr>
              <a:t>Promozione di </a:t>
            </a:r>
            <a:r>
              <a:rPr lang="it-IT" sz="1400" b="1">
                <a:cs typeface="Arial" panose="020B0604020202020204" pitchFamily="34" charset="0"/>
              </a:rPr>
              <a:t>progetti pilota </a:t>
            </a:r>
            <a:r>
              <a:rPr lang="it-IT" sz="1400">
                <a:cs typeface="Arial" panose="020B0604020202020204" pitchFamily="34" charset="0"/>
              </a:rPr>
              <a:t>per individuare </a:t>
            </a:r>
            <a:r>
              <a:rPr lang="it-IT" sz="1400" b="1">
                <a:cs typeface="Arial" panose="020B0604020202020204" pitchFamily="34" charset="0"/>
              </a:rPr>
              <a:t>soluzioni innovative</a:t>
            </a:r>
            <a:r>
              <a:rPr lang="it-IT" sz="1400">
                <a:cs typeface="Arial" panose="020B0604020202020204" pitchFamily="34" charset="0"/>
              </a:rPr>
              <a:t>, </a:t>
            </a:r>
            <a:r>
              <a:rPr lang="it-IT" sz="1400" b="1">
                <a:cs typeface="Arial" panose="020B0604020202020204" pitchFamily="34" charset="0"/>
              </a:rPr>
              <a:t>tecnologiche</a:t>
            </a:r>
            <a:r>
              <a:rPr lang="it-IT" sz="1400">
                <a:cs typeface="Arial" panose="020B0604020202020204" pitchFamily="34" charset="0"/>
              </a:rPr>
              <a:t> e </a:t>
            </a:r>
            <a:r>
              <a:rPr lang="it-IT" sz="1400" b="1">
                <a:cs typeface="Arial" panose="020B0604020202020204" pitchFamily="34" charset="0"/>
              </a:rPr>
              <a:t>digitali</a:t>
            </a:r>
            <a:r>
              <a:rPr lang="it-IT" sz="1400">
                <a:cs typeface="Arial" panose="020B0604020202020204" pitchFamily="34" charset="0"/>
              </a:rPr>
              <a:t> in ambito </a:t>
            </a:r>
            <a:r>
              <a:rPr lang="it-IT" sz="1400" b="1">
                <a:cs typeface="Arial" panose="020B0604020202020204" pitchFamily="34" charset="0"/>
              </a:rPr>
              <a:t>Sicurezza</a:t>
            </a:r>
            <a:r>
              <a:rPr lang="it-IT" sz="1400">
                <a:cs typeface="Arial" panose="020B0604020202020204" pitchFamily="34" charset="0"/>
              </a:rPr>
              <a:t> sul </a:t>
            </a:r>
            <a:r>
              <a:rPr lang="it-IT" sz="1400" b="1">
                <a:cs typeface="Arial" panose="020B0604020202020204" pitchFamily="34" charset="0"/>
              </a:rPr>
              <a:t>Lavoro</a:t>
            </a:r>
            <a:r>
              <a:rPr lang="it-IT" sz="1400">
                <a:cs typeface="Arial" panose="020B0604020202020204" pitchFamily="34" charset="0"/>
              </a:rPr>
              <a:t> (</a:t>
            </a:r>
            <a:r>
              <a:rPr lang="it-IT" sz="1400" b="1" i="1">
                <a:cs typeface="Arial" panose="020B0604020202020204" pitchFamily="34" charset="0"/>
              </a:rPr>
              <a:t>HS Smart Solutions</a:t>
            </a:r>
            <a:r>
              <a:rPr lang="it-IT" sz="1400">
                <a:cs typeface="Arial" panose="020B0604020202020204" pitchFamily="34" charset="0"/>
              </a:rPr>
              <a:t>), al fine di </a:t>
            </a:r>
            <a:r>
              <a:rPr lang="it-IT" sz="1400" b="1">
                <a:cs typeface="Arial" panose="020B0604020202020204" pitchFamily="34" charset="0"/>
              </a:rPr>
              <a:t>supportare</a:t>
            </a:r>
            <a:r>
              <a:rPr lang="it-IT" sz="1400">
                <a:cs typeface="Arial" panose="020B0604020202020204" pitchFamily="34" charset="0"/>
              </a:rPr>
              <a:t> gli </a:t>
            </a:r>
            <a:r>
              <a:rPr lang="it-IT" sz="1400" b="1">
                <a:cs typeface="Arial" panose="020B0604020202020204" pitchFamily="34" charset="0"/>
              </a:rPr>
              <a:t>operatori</a:t>
            </a:r>
            <a:r>
              <a:rPr lang="it-IT" sz="1400">
                <a:cs typeface="Arial" panose="020B0604020202020204" pitchFamily="34" charset="0"/>
              </a:rPr>
              <a:t> nella </a:t>
            </a:r>
            <a:r>
              <a:rPr lang="it-IT" sz="1400" b="1">
                <a:cs typeface="Arial" panose="020B0604020202020204" pitchFamily="34" charset="0"/>
              </a:rPr>
              <a:t>gestione</a:t>
            </a:r>
            <a:r>
              <a:rPr lang="it-IT" sz="1400">
                <a:cs typeface="Arial" panose="020B0604020202020204" pitchFamily="34" charset="0"/>
              </a:rPr>
              <a:t> quotidiana e real time dei </a:t>
            </a:r>
            <a:r>
              <a:rPr lang="it-IT" sz="1400" b="1">
                <a:cs typeface="Arial" panose="020B0604020202020204" pitchFamily="34" charset="0"/>
              </a:rPr>
              <a:t>rischi</a:t>
            </a:r>
            <a:r>
              <a:rPr lang="it-IT" sz="1400">
                <a:cs typeface="Arial" panose="020B0604020202020204" pitchFamily="34" charset="0"/>
              </a:rPr>
              <a:t> presenti sul luogo di lavoro.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FDB821-1CA1-F44A-E276-3EDF6A05B50B}"/>
              </a:ext>
            </a:extLst>
          </p:cNvPr>
          <p:cNvSpPr/>
          <p:nvPr/>
        </p:nvSpPr>
        <p:spPr>
          <a:xfrm>
            <a:off x="99549" y="1512126"/>
            <a:ext cx="2704510" cy="376637"/>
          </a:xfrm>
          <a:prstGeom prst="rect">
            <a:avLst/>
          </a:prstGeom>
          <a:solidFill>
            <a:srgbClr val="00A8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Ganci smart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62C87F8-D436-D474-93F1-B750F18C6E26}"/>
              </a:ext>
            </a:extLst>
          </p:cNvPr>
          <p:cNvSpPr/>
          <p:nvPr/>
        </p:nvSpPr>
        <p:spPr>
          <a:xfrm>
            <a:off x="2993622" y="1515488"/>
            <a:ext cx="2704511" cy="376637"/>
          </a:xfrm>
          <a:prstGeom prst="rect">
            <a:avLst/>
          </a:prstGeom>
          <a:solidFill>
            <a:srgbClr val="00A8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1600" b="1" kern="0" cap="all">
                <a:solidFill>
                  <a:schemeClr val="bg1"/>
                </a:solidFill>
              </a:rPr>
              <a:t>GEOFENCING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2C588E9-48BA-1B1F-4EAD-D013357FAC77}"/>
              </a:ext>
            </a:extLst>
          </p:cNvPr>
          <p:cNvSpPr/>
          <p:nvPr/>
        </p:nvSpPr>
        <p:spPr>
          <a:xfrm>
            <a:off x="6031843" y="1521651"/>
            <a:ext cx="2704511" cy="376637"/>
          </a:xfrm>
          <a:prstGeom prst="rect">
            <a:avLst/>
          </a:prstGeom>
          <a:solidFill>
            <a:srgbClr val="6C8BCA"/>
          </a:solidFill>
          <a:ln w="25400" cap="flat" cmpd="sng" algn="ctr">
            <a:solidFill>
              <a:srgbClr val="6C8BCA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914354">
              <a:defRPr/>
            </a:pPr>
            <a:r>
              <a:rPr lang="en-US" sz="1600" b="1" kern="0" cap="all">
                <a:solidFill>
                  <a:schemeClr val="bg1"/>
                </a:solidFill>
              </a:rPr>
              <a:t>esoscheletro</a:t>
            </a:r>
            <a:endParaRPr lang="en-US" sz="1400" b="1" kern="0" cap="all">
              <a:solidFill>
                <a:schemeClr val="bg1"/>
              </a:solidFill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63D82489-3FAF-E297-EF7B-531D5FDB8E19}"/>
              </a:ext>
            </a:extLst>
          </p:cNvPr>
          <p:cNvSpPr/>
          <p:nvPr/>
        </p:nvSpPr>
        <p:spPr>
          <a:xfrm>
            <a:off x="9119146" y="1521651"/>
            <a:ext cx="2704511" cy="379220"/>
          </a:xfrm>
          <a:prstGeom prst="rect">
            <a:avLst/>
          </a:prstGeom>
          <a:solidFill>
            <a:srgbClr val="6C8B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cap="all">
                <a:solidFill>
                  <a:schemeClr val="bg1"/>
                </a:solidFill>
              </a:rPr>
              <a:t>Corretta postura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7F68E13-95BF-32E3-472E-1B3C4CF36F93}"/>
              </a:ext>
            </a:extLst>
          </p:cNvPr>
          <p:cNvSpPr/>
          <p:nvPr/>
        </p:nvSpPr>
        <p:spPr>
          <a:xfrm>
            <a:off x="152906" y="3665520"/>
            <a:ext cx="2619635" cy="260071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 defTabSz="914354">
              <a:spcAft>
                <a:spcPts val="1200"/>
              </a:spcAft>
              <a:defRPr/>
            </a:pPr>
            <a:r>
              <a:rPr lang="it-IT" sz="1100" kern="0"/>
              <a:t>Dispositivo di protezione individuale </a:t>
            </a:r>
            <a:r>
              <a:rPr lang="it-IT" sz="1100" b="1" kern="0"/>
              <a:t>integrato </a:t>
            </a:r>
            <a:r>
              <a:rPr lang="it-IT" sz="1100" kern="0"/>
              <a:t>da</a:t>
            </a:r>
            <a:r>
              <a:rPr lang="it-IT" sz="1100" b="1" kern="0"/>
              <a:t> </a:t>
            </a:r>
            <a:r>
              <a:rPr lang="it-IT" sz="1100" kern="0"/>
              <a:t>apposita </a:t>
            </a:r>
            <a:r>
              <a:rPr lang="it-IT" sz="1100" b="1" kern="0"/>
              <a:t>sensoristica</a:t>
            </a:r>
            <a:r>
              <a:rPr lang="it-IT" sz="1100" kern="0"/>
              <a:t> che consente di </a:t>
            </a:r>
            <a:r>
              <a:rPr lang="it-IT" sz="1100" b="1" kern="0"/>
              <a:t>monitorare le fasi di scalata </a:t>
            </a:r>
            <a:r>
              <a:rPr lang="it-IT" sz="1100" kern="0"/>
              <a:t>al </a:t>
            </a:r>
            <a:r>
              <a:rPr lang="it-IT" sz="1100" b="1" kern="0"/>
              <a:t>sostegno</a:t>
            </a:r>
            <a:r>
              <a:rPr lang="it-IT" sz="1100" kern="0"/>
              <a:t> e spostamento in quota, </a:t>
            </a:r>
            <a:r>
              <a:rPr lang="it-IT" sz="1100" b="1" kern="0"/>
              <a:t>rilevando real time il corretto aggancio</a:t>
            </a:r>
            <a:r>
              <a:rPr lang="it-IT" sz="1100" kern="0"/>
              <a:t>, rendendoli in grado di </a:t>
            </a:r>
            <a:r>
              <a:rPr lang="it-IT" sz="1100" b="1" kern="0"/>
              <a:t>segnalare eventuali azioni non sicure </a:t>
            </a:r>
            <a:r>
              <a:rPr lang="it-IT" sz="1100" kern="0"/>
              <a:t>e non in linea con le procedure operative aziendali. 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00A891"/>
                </a:solidFill>
              </a:rPr>
              <a:t>Dove siamo oggi: </a:t>
            </a:r>
            <a:r>
              <a:rPr lang="it-IT" sz="1100" kern="0"/>
              <a:t>in corso sottoscrizione Accordo di Riservatezza tra le parti coinvolte.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00A891"/>
                </a:solidFill>
              </a:rPr>
              <a:t>Prossimi passi: </a:t>
            </a:r>
            <a:r>
              <a:rPr lang="it-IT" sz="1100" kern="0"/>
              <a:t>Condivisione dettagli costruttivi con costruttore gancio e certificatore per conferma mantenimento certificazione.</a:t>
            </a:r>
            <a:endParaRPr lang="en-US" sz="1100" kern="0"/>
          </a:p>
        </p:txBody>
      </p:sp>
      <p:sp>
        <p:nvSpPr>
          <p:cNvPr id="10" name="Rectangle 52">
            <a:extLst>
              <a:ext uri="{FF2B5EF4-FFF2-40B4-BE49-F238E27FC236}">
                <a16:creationId xmlns:a16="http://schemas.microsoft.com/office/drawing/2014/main" id="{829E8549-040E-A302-D709-7333A4387DCD}"/>
              </a:ext>
            </a:extLst>
          </p:cNvPr>
          <p:cNvSpPr/>
          <p:nvPr/>
        </p:nvSpPr>
        <p:spPr>
          <a:xfrm>
            <a:off x="3013084" y="3665520"/>
            <a:ext cx="2700904" cy="243143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 defTabSz="914354">
              <a:spcAft>
                <a:spcPts val="1200"/>
              </a:spcAft>
              <a:defRPr/>
            </a:pPr>
            <a:r>
              <a:rPr lang="it-IT" sz="1100" kern="0"/>
              <a:t>Sistema di </a:t>
            </a:r>
            <a:r>
              <a:rPr lang="it-IT" sz="1100" b="1" kern="0"/>
              <a:t>monitoraggio che </a:t>
            </a:r>
            <a:r>
              <a:rPr lang="it-IT" sz="1100" kern="0"/>
              <a:t>attraverso dei </a:t>
            </a:r>
            <a:r>
              <a:rPr lang="it-IT" sz="1100" b="1" kern="0"/>
              <a:t>perimetri virtuali </a:t>
            </a:r>
            <a:r>
              <a:rPr lang="it-IT" sz="1100" kern="0"/>
              <a:t>associati ad aree geografiche del mondo reale, </a:t>
            </a:r>
            <a:r>
              <a:rPr lang="it-IT" sz="1100" b="1" kern="0"/>
              <a:t>consente di determinare la posizione di oggetti e persone all’interno di tali aree. </a:t>
            </a:r>
            <a:r>
              <a:rPr lang="it-IT" sz="1100" kern="0"/>
              <a:t>Pensato </a:t>
            </a:r>
            <a:r>
              <a:rPr lang="it-IT" sz="1100" b="1" kern="0"/>
              <a:t>per attività nelle stazioni elettriche</a:t>
            </a:r>
            <a:r>
              <a:rPr lang="it-IT" sz="1100" kern="0"/>
              <a:t> col fine di aumentare la </a:t>
            </a:r>
            <a:r>
              <a:rPr lang="it-IT" sz="1100" b="1" kern="0"/>
              <a:t>salvaguardia</a:t>
            </a:r>
            <a:r>
              <a:rPr lang="it-IT" sz="1100" kern="0"/>
              <a:t> degli </a:t>
            </a:r>
            <a:r>
              <a:rPr lang="it-IT" sz="1100" b="1" kern="0"/>
              <a:t>operatori</a:t>
            </a:r>
            <a:r>
              <a:rPr lang="it-IT" sz="1100" kern="0"/>
              <a:t> impegnati in presenza di </a:t>
            </a:r>
            <a:r>
              <a:rPr lang="it-IT" sz="1100" b="1" kern="0"/>
              <a:t>rischio elettrico.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00A891"/>
                </a:solidFill>
              </a:rPr>
              <a:t>Dove siamo oggi: </a:t>
            </a:r>
            <a:r>
              <a:rPr lang="it-IT" sz="1100" kern="0"/>
              <a:t>integrazione specifica tecnica.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00A891"/>
                </a:solidFill>
              </a:rPr>
              <a:t>Prossimi passi: </a:t>
            </a:r>
            <a:r>
              <a:rPr lang="it-IT" sz="1100" kern="0"/>
              <a:t>RFI tramite portale acquisti Terna. </a:t>
            </a:r>
            <a:endParaRPr lang="en-US" sz="1100" kern="0"/>
          </a:p>
        </p:txBody>
      </p:sp>
      <p:sp>
        <p:nvSpPr>
          <p:cNvPr id="11" name="Rectangle 54">
            <a:extLst>
              <a:ext uri="{FF2B5EF4-FFF2-40B4-BE49-F238E27FC236}">
                <a16:creationId xmlns:a16="http://schemas.microsoft.com/office/drawing/2014/main" id="{2D2E8832-8A49-853A-76F6-C06FD18961DF}"/>
              </a:ext>
            </a:extLst>
          </p:cNvPr>
          <p:cNvSpPr/>
          <p:nvPr/>
        </p:nvSpPr>
        <p:spPr>
          <a:xfrm>
            <a:off x="9025082" y="3665520"/>
            <a:ext cx="2873591" cy="226215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 defTabSz="914354">
              <a:spcAft>
                <a:spcPts val="1200"/>
              </a:spcAft>
              <a:defRPr/>
            </a:pPr>
            <a:r>
              <a:rPr lang="it-IT" sz="1100" kern="0"/>
              <a:t>Questa soluzione, attraverso la </a:t>
            </a:r>
            <a:r>
              <a:rPr lang="it-IT" sz="1100" b="1" kern="0"/>
              <a:t>telecamera del pc </a:t>
            </a:r>
            <a:r>
              <a:rPr lang="it-IT" sz="1100" kern="0"/>
              <a:t>ed un </a:t>
            </a:r>
            <a:r>
              <a:rPr lang="it-IT" sz="1100" b="1" kern="0"/>
              <a:t>algoritmo di visual detection</a:t>
            </a:r>
            <a:r>
              <a:rPr lang="it-IT" sz="1100" kern="0"/>
              <a:t>, monitora i parametri biometrici al fine di </a:t>
            </a:r>
            <a:r>
              <a:rPr lang="it-IT" sz="1100" b="1" kern="0"/>
              <a:t>valutare lo spazio di lavoro ed identificare rischi e disagi connessi</a:t>
            </a:r>
            <a:r>
              <a:rPr lang="it-IT" sz="1100" kern="0"/>
              <a:t>. Ne risultano </a:t>
            </a:r>
            <a:r>
              <a:rPr lang="it-IT" sz="1100" b="1" kern="0"/>
              <a:t>consigli personalizzati sulla postura e sulle abitudini quotidiane</a:t>
            </a:r>
            <a:r>
              <a:rPr lang="it-IT" sz="1100" kern="0"/>
              <a:t>, favorendo una </a:t>
            </a:r>
            <a:r>
              <a:rPr lang="it-IT" sz="1100" b="1" kern="0"/>
              <a:t>vita lavorativa più sana e confortevole, ovunque sia la propria postazione di lavoro.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6C8BCA"/>
                </a:solidFill>
              </a:rPr>
              <a:t>Dove siamo oggi</a:t>
            </a:r>
            <a:r>
              <a:rPr lang="it-IT" sz="1100" kern="0">
                <a:solidFill>
                  <a:srgbClr val="6C8BCA"/>
                </a:solidFill>
              </a:rPr>
              <a:t>: </a:t>
            </a:r>
            <a:r>
              <a:rPr lang="it-IT" sz="1100" kern="0"/>
              <a:t>Aggiudicazione Challenge su Terna </a:t>
            </a:r>
            <a:r>
              <a:rPr lang="it-IT" sz="1100" kern="0" err="1"/>
              <a:t>Ideas</a:t>
            </a:r>
            <a:r>
              <a:rPr lang="it-IT" sz="1100" kern="0"/>
              <a:t>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6C8BCA"/>
                </a:solidFill>
              </a:rPr>
              <a:t>Prossimi passi: </a:t>
            </a:r>
            <a:r>
              <a:rPr lang="it-IT" sz="1100" kern="0"/>
              <a:t>Test pilota su campione aziendale.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8FA59A-16BC-DC80-ED1E-E5617FFD2B13}"/>
              </a:ext>
            </a:extLst>
          </p:cNvPr>
          <p:cNvSpPr txBox="1"/>
          <p:nvPr/>
        </p:nvSpPr>
        <p:spPr>
          <a:xfrm>
            <a:off x="7707204" y="1204549"/>
            <a:ext cx="247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ctr">
              <a:spcBef>
                <a:spcPts val="1200"/>
              </a:spcBef>
              <a:spcAft>
                <a:spcPts val="600"/>
              </a:spcAft>
              <a:tabLst>
                <a:tab pos="11170087" algn="r"/>
              </a:tabLst>
              <a:defRPr/>
            </a:pPr>
            <a:r>
              <a:rPr lang="it-IT" sz="1600" b="1">
                <a:solidFill>
                  <a:srgbClr val="6C8BCA"/>
                </a:solidFill>
              </a:rPr>
              <a:t>INNOVATION FOR HEALTH</a:t>
            </a:r>
          </a:p>
        </p:txBody>
      </p:sp>
      <p:sp>
        <p:nvSpPr>
          <p:cNvPr id="18" name="Rectangle 54">
            <a:extLst>
              <a:ext uri="{FF2B5EF4-FFF2-40B4-BE49-F238E27FC236}">
                <a16:creationId xmlns:a16="http://schemas.microsoft.com/office/drawing/2014/main" id="{208002B6-AC7F-1EED-9F9F-CA3B47698E01}"/>
              </a:ext>
            </a:extLst>
          </p:cNvPr>
          <p:cNvSpPr/>
          <p:nvPr/>
        </p:nvSpPr>
        <p:spPr>
          <a:xfrm>
            <a:off x="6007015" y="3665520"/>
            <a:ext cx="2719814" cy="226215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 defTabSz="914354">
              <a:spcAft>
                <a:spcPts val="1200"/>
              </a:spcAft>
              <a:defRPr/>
            </a:pPr>
            <a:r>
              <a:rPr lang="it-IT" sz="1100" kern="0"/>
              <a:t>Sperimentazione di un dispositivo elettromeccanico denominato </a:t>
            </a:r>
            <a:r>
              <a:rPr lang="it-IT" sz="1100" b="1" kern="0"/>
              <a:t>esoscheletro</a:t>
            </a:r>
            <a:r>
              <a:rPr lang="it-IT" sz="1100" kern="0"/>
              <a:t> per il </a:t>
            </a:r>
            <a:r>
              <a:rPr lang="it-IT" sz="1100" b="1" kern="0"/>
              <a:t>supporto delle operazioni di sollevamento carichi pesanti</a:t>
            </a:r>
            <a:r>
              <a:rPr lang="it-IT" sz="1100" kern="0"/>
              <a:t> in operazioni di logistica di magazzino e di carico /scarico attrezzature.</a:t>
            </a: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6C8BCA"/>
                </a:solidFill>
              </a:rPr>
              <a:t>Dove siamo oggi</a:t>
            </a:r>
            <a:r>
              <a:rPr lang="it-IT" sz="1100" kern="0">
                <a:solidFill>
                  <a:srgbClr val="6C8BCA"/>
                </a:solidFill>
              </a:rPr>
              <a:t>: </a:t>
            </a:r>
            <a:r>
              <a:rPr lang="it-IT" sz="1100" kern="0"/>
              <a:t>effettuato progetto pilota per attività di magazzino, sistemazione attrezzature e trasporto pesi lungo linee.</a:t>
            </a:r>
            <a:endParaRPr lang="it-IT" sz="1100" strike="sngStrike" ker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just" defTabSz="914354">
              <a:spcAft>
                <a:spcPts val="1200"/>
              </a:spcAft>
              <a:defRPr/>
            </a:pPr>
            <a:r>
              <a:rPr lang="it-IT" sz="1100" b="1" kern="0">
                <a:solidFill>
                  <a:srgbClr val="6C8BCA"/>
                </a:solidFill>
              </a:rPr>
              <a:t>Prossimi passi: </a:t>
            </a:r>
            <a:r>
              <a:rPr lang="it-IT" sz="1100" kern="0"/>
              <a:t>Estensione</a:t>
            </a:r>
            <a:r>
              <a:rPr lang="it-IT" sz="1100" b="1" kern="0"/>
              <a:t> </a:t>
            </a:r>
            <a:r>
              <a:rPr lang="it-IT" sz="1100" kern="0"/>
              <a:t>sperimentazione a Società del Gruppo Terna con profilo industriale.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B399E98-0A14-CDD2-15AB-06EAEF445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3" y="1917338"/>
            <a:ext cx="2447832" cy="1620000"/>
          </a:xfrm>
          <a:prstGeom prst="rect">
            <a:avLst/>
          </a:prstGeom>
          <a:ln w="28575">
            <a:solidFill>
              <a:srgbClr val="6C8BCA"/>
            </a:solidFill>
          </a:ln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46E94F80-ECAA-D7C3-EF0B-9735ADC99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9" y="1888763"/>
            <a:ext cx="2274950" cy="1620000"/>
          </a:xfrm>
          <a:prstGeom prst="rect">
            <a:avLst/>
          </a:prstGeom>
          <a:ln w="28575">
            <a:solidFill>
              <a:srgbClr val="00A891"/>
            </a:solidFill>
          </a:ln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024E5000-42AB-DEFD-4811-81F80C8B1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064" y="1898288"/>
            <a:ext cx="2536856" cy="1620000"/>
          </a:xfrm>
          <a:prstGeom prst="rect">
            <a:avLst/>
          </a:prstGeom>
          <a:ln w="28575">
            <a:solidFill>
              <a:srgbClr val="00A891"/>
            </a:solidFill>
          </a:ln>
        </p:spPr>
      </p:pic>
      <p:pic>
        <p:nvPicPr>
          <p:cNvPr id="2050" name="Picture 2" descr="Correggere la postura della posizione seduta. Scrivania ergonomica per  computer, posizione corretta per le aziende Immagine e Vettoriale - Alamy">
            <a:extLst>
              <a:ext uri="{FF2B5EF4-FFF2-40B4-BE49-F238E27FC236}">
                <a16:creationId xmlns:a16="http://schemas.microsoft.com/office/drawing/2014/main" id="{BDC32C19-54BC-7388-33EE-38723DDCF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7235" y="1907813"/>
            <a:ext cx="2049281" cy="1610475"/>
          </a:xfrm>
          <a:prstGeom prst="rect">
            <a:avLst/>
          </a:prstGeom>
          <a:noFill/>
          <a:ln w="28575">
            <a:solidFill>
              <a:srgbClr val="6C8B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CF66E2-75B4-745C-C6B0-0DCF5695EFB3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17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51E2-A3FE-904A-4EFF-D3DCB395F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E3DAB44-3E5C-98CE-D818-343B2E0067F7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0FF63C1-8610-77BA-5D60-0F267CF59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440" y="2342575"/>
            <a:ext cx="4063119" cy="21728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E3F087-4757-39FB-3236-A2C41B5F80B3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18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DFDF628-EF59-F8B7-6EC5-1189DDCE22AB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Il programma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39D30CB-C641-3010-0353-90F368D39595}"/>
              </a:ext>
            </a:extLst>
          </p:cNvPr>
          <p:cNvGrpSpPr/>
          <p:nvPr/>
        </p:nvGrpSpPr>
        <p:grpSpPr>
          <a:xfrm>
            <a:off x="11201400" y="500384"/>
            <a:ext cx="963168" cy="5754365"/>
            <a:chOff x="10634243" y="373669"/>
            <a:chExt cx="1080000" cy="5798526"/>
          </a:xfrm>
        </p:grpSpPr>
        <p:pic>
          <p:nvPicPr>
            <p:cNvPr id="8" name="Picture 12" descr="immagine">
              <a:extLst>
                <a:ext uri="{FF2B5EF4-FFF2-40B4-BE49-F238E27FC236}">
                  <a16:creationId xmlns:a16="http://schemas.microsoft.com/office/drawing/2014/main" id="{8EE2E65D-DC5A-2ED6-ABB6-9D56ACDF37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131737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immagine">
              <a:extLst>
                <a:ext uri="{FF2B5EF4-FFF2-40B4-BE49-F238E27FC236}">
                  <a16:creationId xmlns:a16="http://schemas.microsoft.com/office/drawing/2014/main" id="{49CA7A55-6369-56C6-DE91-98EF656E9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3736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immagine">
              <a:extLst>
                <a:ext uri="{FF2B5EF4-FFF2-40B4-BE49-F238E27FC236}">
                  <a16:creationId xmlns:a16="http://schemas.microsoft.com/office/drawing/2014/main" id="{827DE3DD-66C8-B4D0-2A98-682A47096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509219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magine">
              <a:extLst>
                <a:ext uri="{FF2B5EF4-FFF2-40B4-BE49-F238E27FC236}">
                  <a16:creationId xmlns:a16="http://schemas.microsoft.com/office/drawing/2014/main" id="{87B30169-6075-3ECB-1A9E-60AE8A4F6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226107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magine">
              <a:extLst>
                <a:ext uri="{FF2B5EF4-FFF2-40B4-BE49-F238E27FC236}">
                  <a16:creationId xmlns:a16="http://schemas.microsoft.com/office/drawing/2014/main" id="{0A58E0F4-9367-9C54-3C54-7976F93E3D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414848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magine">
              <a:extLst>
                <a:ext uri="{FF2B5EF4-FFF2-40B4-BE49-F238E27FC236}">
                  <a16:creationId xmlns:a16="http://schemas.microsoft.com/office/drawing/2014/main" id="{967752B9-F019-014E-D48D-CE62981F4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320478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1A6E19-1C2D-83BC-C1B1-160D81950874}"/>
              </a:ext>
            </a:extLst>
          </p:cNvPr>
          <p:cNvSpPr txBox="1"/>
          <p:nvPr/>
        </p:nvSpPr>
        <p:spPr>
          <a:xfrm>
            <a:off x="413766" y="1090030"/>
            <a:ext cx="10415016" cy="44398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it-IT" sz="2000"/>
              <a:t>L’</a:t>
            </a:r>
            <a:r>
              <a:rPr lang="it-IT" sz="2000" b="1"/>
              <a:t>Organizzazione Mondiale della Sanità</a:t>
            </a:r>
            <a:r>
              <a:rPr lang="it-IT" sz="2000"/>
              <a:t>, OMS, nel modello “</a:t>
            </a:r>
            <a:r>
              <a:rPr lang="it-IT" sz="2000" err="1"/>
              <a:t>Healthy</a:t>
            </a:r>
            <a:r>
              <a:rPr lang="it-IT" sz="2000"/>
              <a:t> Workplace: a model for action”, ha definito sano «il luogo di lavoro in cui i datori di lavoro, i dipendenti e i soggetti a vario titolo coinvolti, sulla base dei bisogni evidenziati, collaborano attivamente nell’ambito di un processo di continuo miglioramento per tutelare e promuovere la salute, la sicurezza e il benessere di tutti i lavoratori, nonché la sostenibilità dell’azienda»</a:t>
            </a:r>
          </a:p>
          <a:p>
            <a:endParaRPr lang="it-IT" sz="2000"/>
          </a:p>
          <a:p>
            <a:r>
              <a:rPr lang="it-IT" sz="2000"/>
              <a:t>Sviluppare, diffondere e concretizzare una </a:t>
            </a:r>
            <a:r>
              <a:rPr lang="it-IT" sz="2000" b="1"/>
              <a:t>cultura della prevenzione e della salute in azienda</a:t>
            </a:r>
            <a:r>
              <a:rPr lang="it-IT" sz="2000"/>
              <a:t>, rimane, ad oggi, al di là degli interventi normativi specifici e degli adempimenti ad essi correlati, una scommessa impegnativa e stimolante che ci coinvolge a vario titolo nella valorizzazione del “capitale umano” quale principale risorsa per la realizzazione di un processo concreto e continuo di miglioramento della qualità della vita delle nostre persone. </a:t>
            </a:r>
          </a:p>
          <a:p>
            <a:endParaRPr lang="it-IT" sz="2000"/>
          </a:p>
          <a:p>
            <a:r>
              <a:rPr lang="it-IT" sz="2000"/>
              <a:t>Per questo motivo abbiamo deciso di adottare il modello “</a:t>
            </a:r>
            <a:r>
              <a:rPr lang="it-IT" sz="2000" err="1"/>
              <a:t>Healthy</a:t>
            </a:r>
            <a:r>
              <a:rPr lang="it-IT" sz="2000"/>
              <a:t> Workplace: a model for action” </a:t>
            </a:r>
            <a:r>
              <a:rPr lang="it-IT" sz="2000" b="1"/>
              <a:t>aderendo spontaneamente al programma</a:t>
            </a:r>
            <a:r>
              <a:rPr lang="it-IT" sz="2000"/>
              <a:t> </a:t>
            </a:r>
            <a:r>
              <a:rPr lang="it-IT" sz="2000" b="1"/>
              <a:t>WHP – Workplace Health Promotion</a:t>
            </a:r>
            <a:r>
              <a:rPr lang="it-IT" sz="2000"/>
              <a:t>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283F7C-D8B9-648D-812F-9209131A5C51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19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6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88784B-C7B8-72D3-3832-A7C53DA95B4B}"/>
              </a:ext>
            </a:extLst>
          </p:cNvPr>
          <p:cNvSpPr txBox="1"/>
          <p:nvPr/>
        </p:nvSpPr>
        <p:spPr>
          <a:xfrm>
            <a:off x="1008041" y="472986"/>
            <a:ext cx="101759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Nata nel 1999, Terna è oggi il gestore della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 di Trasmissione Nazionale italiana (RTN)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alta e altissima tensione ed è il più grande operatore indipendente di reti per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trasmissione di energia elettrica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(TSO)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un ruolo istituzionale,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servizio pubblico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indispensabile per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assicurare l’energia elettrica al Paese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permettere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funzionamento dell’intero sistema elettrico nazionale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porta avanti le attività di pianificazione, sviluppo e manutenzione della rete, oltre a garantire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ore su 24,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365 giorni all’anno, l’equilibrio tra domanda e offerta di elettricità.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oltre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75.000 km di linee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alta e altissima tensione,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915 stazioni elettriche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interconnessioni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l’estero, può contare su un patrimonio di oltre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6.800 professionisti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compito di Terna è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assicurare l’energia al Paese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parità di accesso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tutti gli utenti, garantendo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sicurezza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nel tempo del servizio di trasmissione e perseguendo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e l’integrazione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la rete elettrica europea. Per l’azienda, che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dialoga costantemente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le comunità locali,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sostenibilità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un aspetto determinante nella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creazione di valore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gli stakeholders.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Quotata nel mercato telematico di Borsa Italiana dal 23 giugno 2004, Terna è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abilitatore della transizione energetica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realizzare un nuovo modello di sviluppo basato sulle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fonti rinnovabili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rispettoso dell’ambiente: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sostenibilità, innovazione e competenze distintive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garantire alle prossime generazioni un futuro alimentato da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pulita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accessibile e senza emissioni inquinanti.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51C1A6D-7095-8E86-1998-BD1500FD599D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5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Chi </a:t>
            </a: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è Terna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0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BEEC-BAE3-9C9F-9B9A-9B2A206C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BB3AD8D-9321-165D-864C-17580B1829A5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Il riconoscimento della Regione Lazio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0EA895F-7DD1-C0BE-CA15-65F8C838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619446"/>
            <a:ext cx="10689336" cy="456352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>
                <a:solidFill>
                  <a:srgbClr val="000000"/>
                </a:solidFill>
                <a:latin typeface="+mn-lt"/>
              </a:rPr>
              <a:t>L’adesione e l’attuazione del programma WHP prevedono un accreditamento come </a:t>
            </a:r>
            <a:r>
              <a:rPr lang="it-IT" sz="1600" b="1" i="1">
                <a:solidFill>
                  <a:srgbClr val="657FB0"/>
                </a:solidFill>
                <a:latin typeface="+mn-lt"/>
              </a:rPr>
              <a:t>“Azienda che Promuove Salute” 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per le imprese che si impegnano a “</a:t>
            </a:r>
            <a:r>
              <a:rPr lang="it-IT" sz="1600" i="1">
                <a:solidFill>
                  <a:srgbClr val="000000"/>
                </a:solidFill>
                <a:latin typeface="+mn-lt"/>
              </a:rPr>
              <a:t>mettere in atto interventi di provata efficacia o ritenuti ‘Buone Pratiche’ nel campo della Health Promotion e dello sviluppo sostenibile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”.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>
                <a:solidFill>
                  <a:srgbClr val="000000"/>
                </a:solidFill>
                <a:latin typeface="+mn-lt"/>
              </a:rPr>
              <a:t>Le </a:t>
            </a:r>
            <a:r>
              <a:rPr lang="it-IT" sz="1600" b="1" i="1">
                <a:solidFill>
                  <a:srgbClr val="657FB0"/>
                </a:solidFill>
                <a:latin typeface="+mn-lt"/>
              </a:rPr>
              <a:t>“Pratiche raccomandate e sostenibili”, 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secondo il manuale per l’implementazione del programma “luoghi di lavoro che promuovono salute - rete WHP”, sono: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it-IT" sz="160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Alimentazione sana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pratiche per favorire l’adozione competente e consapevole di comportamenti alimentari salutari;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Attività fisica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pratiche per favorire l’adozione competente e consapevole di uno stile di vita attivo;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Fumo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pratiche per creare un ambiente di lavoro “libero dal fumo” e incentivarne la cessazione;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Alcool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pratiche per il contrasto a comportamenti additivi (alcool, droghe, gioco d’azzardo);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Pratiche trasversali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attività trasversali a tutte le altre aree (medico competente: formazione su minimal </a:t>
            </a:r>
            <a:r>
              <a:rPr lang="it-IT" sz="1600" err="1">
                <a:solidFill>
                  <a:srgbClr val="000000"/>
                </a:solidFill>
                <a:latin typeface="+mn-lt"/>
              </a:rPr>
              <a:t>advice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 e/o counseling motivazionale, attività di minimal </a:t>
            </a:r>
            <a:r>
              <a:rPr lang="it-IT" sz="1600" err="1">
                <a:solidFill>
                  <a:srgbClr val="000000"/>
                </a:solidFill>
                <a:latin typeface="+mn-lt"/>
              </a:rPr>
              <a:t>advice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 nei confronti di lavoratori con fattori di rischio per malattie croniche non trasmissibili, supporto ai dipendenti con disabilità fisiche e psichiche e patologie croniche);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1600" b="1" i="1">
                <a:solidFill>
                  <a:srgbClr val="657FB0"/>
                </a:solidFill>
                <a:latin typeface="+mn-lt"/>
              </a:rPr>
              <a:t>Altre pratiche</a:t>
            </a:r>
            <a:r>
              <a:rPr lang="it-IT" sz="1600">
                <a:solidFill>
                  <a:srgbClr val="000000"/>
                </a:solidFill>
                <a:latin typeface="+mn-lt"/>
              </a:rPr>
              <a:t>: promozione screening oncologici e campagne vaccinali; donazione sangue,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it-IT" sz="16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861313C-E760-26C9-A59D-A4F5E52B354C}"/>
              </a:ext>
            </a:extLst>
          </p:cNvPr>
          <p:cNvGrpSpPr/>
          <p:nvPr/>
        </p:nvGrpSpPr>
        <p:grpSpPr>
          <a:xfrm>
            <a:off x="11201400" y="500384"/>
            <a:ext cx="963168" cy="5754365"/>
            <a:chOff x="10634243" y="373669"/>
            <a:chExt cx="1080000" cy="5798526"/>
          </a:xfrm>
        </p:grpSpPr>
        <p:pic>
          <p:nvPicPr>
            <p:cNvPr id="8" name="Picture 12" descr="immagine">
              <a:extLst>
                <a:ext uri="{FF2B5EF4-FFF2-40B4-BE49-F238E27FC236}">
                  <a16:creationId xmlns:a16="http://schemas.microsoft.com/office/drawing/2014/main" id="{B48337D3-CD6D-EB2D-F4BF-3C12EAE8C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131737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immagine">
              <a:extLst>
                <a:ext uri="{FF2B5EF4-FFF2-40B4-BE49-F238E27FC236}">
                  <a16:creationId xmlns:a16="http://schemas.microsoft.com/office/drawing/2014/main" id="{0B7799C5-BB8A-A148-01C2-F31731FB6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3736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immagine">
              <a:extLst>
                <a:ext uri="{FF2B5EF4-FFF2-40B4-BE49-F238E27FC236}">
                  <a16:creationId xmlns:a16="http://schemas.microsoft.com/office/drawing/2014/main" id="{267D1C29-DF75-7BA5-5C35-276E97288F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509219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magine">
              <a:extLst>
                <a:ext uri="{FF2B5EF4-FFF2-40B4-BE49-F238E27FC236}">
                  <a16:creationId xmlns:a16="http://schemas.microsoft.com/office/drawing/2014/main" id="{E96F3215-ACF0-1ED8-B89D-B8787DFA32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226107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magine">
              <a:extLst>
                <a:ext uri="{FF2B5EF4-FFF2-40B4-BE49-F238E27FC236}">
                  <a16:creationId xmlns:a16="http://schemas.microsoft.com/office/drawing/2014/main" id="{3E99345C-AA4D-2944-C046-28DD66757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414848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magine">
              <a:extLst>
                <a:ext uri="{FF2B5EF4-FFF2-40B4-BE49-F238E27FC236}">
                  <a16:creationId xmlns:a16="http://schemas.microsoft.com/office/drawing/2014/main" id="{E7F2A485-EF51-4930-D55E-2233FE6D8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34243" y="320478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regione lazio">
            <a:extLst>
              <a:ext uri="{FF2B5EF4-FFF2-40B4-BE49-F238E27FC236}">
                <a16:creationId xmlns:a16="http://schemas.microsoft.com/office/drawing/2014/main" id="{74E4C2FD-7168-FB15-99A5-7B96D7EE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86" y="5357010"/>
            <a:ext cx="2173224" cy="7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AFEB4E-1E42-43E8-F546-DB9FAC31926A}"/>
              </a:ext>
            </a:extLst>
          </p:cNvPr>
          <p:cNvSpPr txBox="1"/>
          <p:nvPr/>
        </p:nvSpPr>
        <p:spPr>
          <a:xfrm>
            <a:off x="2795016" y="5257196"/>
            <a:ext cx="6188748" cy="923330"/>
          </a:xfrm>
          <a:prstGeom prst="rect">
            <a:avLst/>
          </a:prstGeom>
          <a:noFill/>
          <a:ln w="25400">
            <a:solidFill>
              <a:srgbClr val="005B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/>
              <a:t>Nel 2024 Terna ha ottenuto il </a:t>
            </a:r>
            <a:r>
              <a:rPr lang="it-IT" b="1">
                <a:hlinkClick r:id="rId9"/>
              </a:rPr>
              <a:t>riconoscimento</a:t>
            </a:r>
            <a:endParaRPr lang="it-IT" b="1"/>
          </a:p>
          <a:p>
            <a:pPr algn="ctr"/>
            <a:r>
              <a:rPr lang="it-IT" b="1"/>
              <a:t>di «Luogo di lavoro che promuove salute»</a:t>
            </a:r>
          </a:p>
          <a:p>
            <a:pPr algn="ctr"/>
            <a:r>
              <a:rPr lang="it-IT" b="1"/>
              <a:t>da Regione Lazio e ASL ROMA 2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2507C8-B31F-950E-3681-E984A9672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929379">
            <a:off x="8029420" y="5345343"/>
            <a:ext cx="501851" cy="50185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2A9717-CC6B-B2FD-2FA7-9C0BCFCF7653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20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0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C383-9A8A-CE49-E941-3B1BD38A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0602A93-1139-1846-6F93-E95D0297E51C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err="1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</a:t>
            </a: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 Health Promotion – Le iniziative per le persone Terna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C5677AB-F8BE-BF12-BE69-DA00FF527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74" y="923545"/>
            <a:ext cx="11844438" cy="48876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6D9A0E-333F-0F40-0AA9-53CBE46BB43F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21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4BF19-DBA4-4B42-3D62-7EB336A6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C202C2D-5EEF-D48A-A25C-71750EDE670A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Capsula WHP 2025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19F6784-5CBF-3FEE-36A3-7729C3184AE5}"/>
              </a:ext>
            </a:extLst>
          </p:cNvPr>
          <p:cNvSpPr txBox="1">
            <a:spLocks/>
          </p:cNvSpPr>
          <p:nvPr/>
        </p:nvSpPr>
        <p:spPr>
          <a:xfrm>
            <a:off x="641350" y="359745"/>
            <a:ext cx="10042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/>
                <a:cs typeface="Aharoni"/>
              </a:rPr>
              <a:t>Capsula - WHP 2025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B4CF7-E714-35FE-8706-2F3D44151C0B}"/>
              </a:ext>
            </a:extLst>
          </p:cNvPr>
          <p:cNvSpPr txBox="1"/>
          <p:nvPr/>
        </p:nvSpPr>
        <p:spPr>
          <a:xfrm>
            <a:off x="663868" y="1568885"/>
            <a:ext cx="1038569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 b="1" dirty="0">
                <a:solidFill>
                  <a:srgbClr val="00AA93"/>
                </a:solidFill>
                <a:latin typeface="Barlow"/>
              </a:rPr>
              <a:t>Capsula</a:t>
            </a:r>
            <a:r>
              <a:rPr lang="it-IT" sz="1600" dirty="0">
                <a:solidFill>
                  <a:srgbClr val="242424"/>
                </a:solidFill>
                <a:latin typeface="Barlow"/>
              </a:rPr>
              <a:t> è un'infrastruttura fisica, presente nelle sedi aziendali, in cui la persona può entrare per conoscere il proprio stato di salute attraverso la misurazione, in maniera totalmente autonoma e anonima, di alcuni parametri biologici relativi allo stato di salute generale personale (es. stress, invecchiamento, forma fisica e pressione arteriosa).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F945D8C-5B7C-EA7C-1F84-7890E6A1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390" y="2783777"/>
            <a:ext cx="2493806" cy="30502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7FBF2D-2E98-405E-D08E-B915ABA7C1D7}"/>
              </a:ext>
            </a:extLst>
          </p:cNvPr>
          <p:cNvSpPr txBox="1"/>
          <p:nvPr/>
        </p:nvSpPr>
        <p:spPr>
          <a:xfrm>
            <a:off x="4326551" y="2712827"/>
            <a:ext cx="67955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600" dirty="0">
                <a:solidFill>
                  <a:srgbClr val="242424"/>
                </a:solidFill>
                <a:latin typeface="Barlow"/>
              </a:rPr>
              <a:t>Grazie alla campagna Health </a:t>
            </a:r>
            <a:r>
              <a:rPr lang="it-IT" sz="1600" dirty="0" err="1">
                <a:solidFill>
                  <a:srgbClr val="242424"/>
                </a:solidFill>
                <a:latin typeface="Barlow"/>
              </a:rPr>
              <a:t>Pod</a:t>
            </a:r>
            <a:r>
              <a:rPr lang="it-IT" sz="1600" dirty="0">
                <a:solidFill>
                  <a:srgbClr val="242424"/>
                </a:solidFill>
                <a:latin typeface="Barlow"/>
              </a:rPr>
              <a:t> Lifestyle, in tutta Italia le persone Terna hanno potuto provare Capsula.</a:t>
            </a:r>
          </a:p>
          <a:p>
            <a:pPr algn="just">
              <a:buNone/>
            </a:pPr>
            <a:endParaRPr lang="it-IT" sz="1600" dirty="0">
              <a:solidFill>
                <a:srgbClr val="242424"/>
              </a:solidFill>
              <a:latin typeface="Barlow"/>
            </a:endParaRPr>
          </a:p>
          <a:p>
            <a:pPr algn="just">
              <a:buNone/>
            </a:pPr>
            <a:r>
              <a:rPr lang="it-IT" sz="1600" dirty="0">
                <a:solidFill>
                  <a:srgbClr val="242424"/>
                </a:solidFill>
                <a:latin typeface="Barlow"/>
              </a:rPr>
              <a:t>Terna è la prima grande azienda a rete in Italia a condurre una sperimentazione di questo tipo, che promuove l’utilizzo di una tecnologia innovativa per la prevenzione volontaria, basata su procedure autodiagnostiche e non di natura medica.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885076-FAAD-648F-644C-36C306266E94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22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3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6AD7D-9026-D6A6-10A6-15C717DB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83EA7EF-965E-5FA0-7A45-30BDD5E0950E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specialisti in sede 1/3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D52929-1999-5B91-173A-D954084B8620}"/>
              </a:ext>
            </a:extLst>
          </p:cNvPr>
          <p:cNvSpPr txBox="1">
            <a:spLocks/>
          </p:cNvSpPr>
          <p:nvPr/>
        </p:nvSpPr>
        <p:spPr>
          <a:xfrm>
            <a:off x="641350" y="359745"/>
            <a:ext cx="10042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Nutrizionista in sede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B58701-7D90-0FFD-BED2-9436B566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4059721"/>
            <a:ext cx="3089261" cy="220176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1964A04-CDAB-74D8-7CF2-008C72DF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364971"/>
            <a:ext cx="10998200" cy="28666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rgbClr val="00A89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Qual è lo scopo del progetto?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chemeClr val="tx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promozione di buone pratiche su alimentazione e scelte nutrizionali nel contesto lavorativo può riflettersi positivamente sulle scelte dei singoli lavoratori, con ricadute positive anche a livello familiare, ed incide direttamente sull’insorgenza delle più comuni malattie degenerative-croniche.</a:t>
            </a:r>
            <a:endParaRPr lang="it-IT" sz="1800" b="1" dirty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latin typeface="Barlow" panose="00000500000000000000" pitchFamily="2" charset="0"/>
                <a:cs typeface="Times New Roman" panose="02020603050405020304" pitchFamily="18" charset="0"/>
              </a:rPr>
              <a:t>di lavoro.</a:t>
            </a:r>
            <a:endParaRPr lang="it-IT" sz="1800" dirty="0">
              <a:latin typeface="Barlow" panose="000005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7FB17AE-FA6F-329F-0CE3-EC381B0300CC}"/>
              </a:ext>
            </a:extLst>
          </p:cNvPr>
          <p:cNvSpPr txBox="1">
            <a:spLocks/>
          </p:cNvSpPr>
          <p:nvPr/>
        </p:nvSpPr>
        <p:spPr>
          <a:xfrm>
            <a:off x="701690" y="3157077"/>
            <a:ext cx="7848599" cy="2750260"/>
          </a:xfrm>
          <a:prstGeom prst="rect">
            <a:avLst/>
          </a:prstGeom>
          <a:solidFill>
            <a:srgbClr val="A4B7E0">
              <a:alpha val="35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100" b="1" dirty="0">
                <a:latin typeface="Barlow" panose="00000500000000000000" pitchFamily="2" charset="0"/>
                <a:cs typeface="Calibri" panose="020F0502020204030204" pitchFamily="34" charset="0"/>
              </a:rPr>
              <a:t>Come e quando si svolgono le visite?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100" dirty="0">
                <a:latin typeface="Barlow" panose="00000500000000000000" pitchFamily="2" charset="0"/>
                <a:cs typeface="Times New Roman" panose="02020603050405020304" pitchFamily="18" charset="0"/>
              </a:rPr>
              <a:t>Le nostre persone possono aderire all’iniziativa in forma volontaria e gratuita e nel pieno rispetto della normativa privacy in azienda, ogni giorno. Gli appuntamenti individuali sono tenuti durante l’attività lavorativa presso ambulatori appositamente creati ed inseriti all’interno di uno spazio dedicato HSE.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1100" dirty="0">
              <a:solidFill>
                <a:srgbClr val="000000"/>
              </a:solidFill>
              <a:latin typeface="inherit"/>
              <a:sym typeface="Wingdings" panose="05000000000000000000" pitchFamily="2" charset="2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colloqui individuali prevedono una panoramica su macro-argomenti di interesse generale quali: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Macronutrienti (carboidrati, grassi e proteine); riconoscerli e gestirli;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L’acqua, il primo alimento;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dieta mediterranea e interpretazione della moderna piramide alimentare;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Falsi Miti e “Bufale Nutrizionali” 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Piccolo esempio pratico di un menù settimanale e gestione della spesa.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richiesta del dipendente è possibile affrontare specifiche tematiche: Alimentazione in Gravidanza, Allattamento e Svezzamento, Dieta Vegana, Vegetariana, </a:t>
            </a:r>
            <a:r>
              <a:rPr lang="it-IT" sz="1100" dirty="0" err="1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Ketogenica</a:t>
            </a:r>
            <a:r>
              <a:rPr lang="it-IT" sz="11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Celiachia e Intolleranze sono solo alcuni dei temi che si potranno affrontare con la nutrizionista.</a:t>
            </a:r>
            <a:endParaRPr lang="it-IT" sz="11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51CBA8-3505-E6EE-5831-6B9B8F7B28E6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23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3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1D17B-5DFE-1D94-8977-5CBED4DA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35F6982-EEA1-0959-4842-1B32FEE7E0D8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specialisti in sede 2/3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5817A4-D3CB-22DA-8318-357C2406A0CA}"/>
              </a:ext>
            </a:extLst>
          </p:cNvPr>
          <p:cNvSpPr txBox="1">
            <a:spLocks/>
          </p:cNvSpPr>
          <p:nvPr/>
        </p:nvSpPr>
        <p:spPr>
          <a:xfrm>
            <a:off x="641350" y="359745"/>
            <a:ext cx="10042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Fisioterapista in sede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2AF2753-01BA-31E7-ABAF-9EA108F2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9" y="3648059"/>
            <a:ext cx="2692703" cy="2538306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1046E36-C2CC-AE78-5AF4-49640BCA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26777"/>
            <a:ext cx="11036300" cy="21069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rgbClr val="00A89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Qual è lo scopo del progetto?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La prolungata chiusura delle palestre durante il periodo del Covid, e le postazioni di Smart Working non sempre ergonomiche hanno contribuito in questo periodo ad aumentare disturbi muscolo scheletrici, dolori articolari e perdita di tono muscolare. Si propongono al tal proposito con questa iniziativa colloqui individuali con un fisioterapista per dimostrazioni pratiche di come allestire e beneficiare al meglio di una postazione ergonomica, intervenendo poi con pause frequenti, stretching e cambi posturali durante l’orario lavorativo.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99E1BD-824A-1157-01B8-9B590F50DB2F}"/>
              </a:ext>
            </a:extLst>
          </p:cNvPr>
          <p:cNvSpPr txBox="1"/>
          <p:nvPr/>
        </p:nvSpPr>
        <p:spPr>
          <a:xfrm>
            <a:off x="734217" y="3775777"/>
            <a:ext cx="7888289" cy="2282869"/>
          </a:xfrm>
          <a:prstGeom prst="rect">
            <a:avLst/>
          </a:prstGeom>
          <a:solidFill>
            <a:srgbClr val="A4B7E0">
              <a:alpha val="35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it-IT" sz="1100" b="1" dirty="0">
                <a:latin typeface="Barlow" panose="00000500000000000000" pitchFamily="2" charset="0"/>
                <a:cs typeface="Calibri" panose="020F0502020204030204" pitchFamily="34" charset="0"/>
              </a:rPr>
              <a:t>Come e quando si svolgono le visite?</a:t>
            </a:r>
          </a:p>
          <a:p>
            <a:pPr algn="just">
              <a:lnSpc>
                <a:spcPct val="107000"/>
              </a:lnSpc>
            </a:pPr>
            <a:r>
              <a:rPr lang="it-IT" sz="1100" dirty="0">
                <a:latin typeface="Barlow" panose="00000500000000000000" pitchFamily="2" charset="0"/>
                <a:cs typeface="Times New Roman" panose="02020603050405020304" pitchFamily="18" charset="0"/>
              </a:rPr>
              <a:t>Le persone Terna possono aderire all’iniziativa in forma volontaria e gratuita e nel pieno rispetto della normativa privacy, in azienda, ogni giorno. Gli appuntamenti individuali sono tenuti durante l’attività lavorativa presso ambulatori appositamente creati ed inseriti all’interno di uno spazio dedicato HSE.</a:t>
            </a:r>
            <a:endParaRPr lang="it-IT" sz="1100" dirty="0">
              <a:latin typeface="Barlow" panose="000005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100" dirty="0">
                <a:latin typeface="Barlow" panose="00000500000000000000" pitchFamily="2" charset="0"/>
                <a:cs typeface="Calibri" panose="020F0502020204030204" pitchFamily="34" charset="0"/>
              </a:rPr>
              <a:t>A richiesta del dipendente è possibile richiedere trattamenti specifici durante i colloqui individuali quali: </a:t>
            </a:r>
            <a:r>
              <a:rPr lang="it-IT" sz="1100" i="1" dirty="0">
                <a:latin typeface="Barlow" panose="00000500000000000000" pitchFamily="2" charset="0"/>
                <a:cs typeface="Calibri" panose="020F0502020204030204" pitchFamily="34" charset="0"/>
              </a:rPr>
              <a:t>terapie manuali il bendaggio funzionale la kinesiterapia; la massoterapia; l’osteopatia; consulenze mirate sugli stessi e/o sulla necessità di terapie fisiche.</a:t>
            </a:r>
          </a:p>
          <a:p>
            <a:pPr marL="0" indent="0" algn="just">
              <a:lnSpc>
                <a:spcPct val="127000"/>
              </a:lnSpc>
              <a:spcAft>
                <a:spcPts val="800"/>
              </a:spcAft>
              <a:buNone/>
            </a:pPr>
            <a:r>
              <a:rPr lang="it-IT" sz="1100" dirty="0">
                <a:latin typeface="Barlow" panose="00000500000000000000" pitchFamily="2" charset="0"/>
                <a:cs typeface="Calibri" panose="020F0502020204030204" pitchFamily="34" charset="0"/>
              </a:rPr>
              <a:t>Sebbene non tutti i trattamenti menzionati sono appropriati per una sede aziendale, la stessa risulta un contesto opportunistico per approfondire il trattamento consigliato o ricevere una prima diagnosi in merito a patologie quali cervicalgia, dorsalgia, lombalgia, epicondilite, cefalea, tunnel carpale ecc.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0880CCF-D03C-A3BB-FA30-2956561396BD}"/>
              </a:ext>
            </a:extLst>
          </p:cNvPr>
          <p:cNvSpPr txBox="1"/>
          <p:nvPr/>
        </p:nvSpPr>
        <p:spPr>
          <a:xfrm>
            <a:off x="641350" y="3429000"/>
            <a:ext cx="8074025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it-IT" sz="1200" dirty="0">
              <a:solidFill>
                <a:schemeClr val="tx1"/>
              </a:solidFill>
              <a:latin typeface="Barlow" panose="000005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2B2350-0F87-3845-0734-FD8691886318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24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1CE8-4648-B3C3-4954-4228435D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070D3C-84CF-4861-CEDC-6F5E8DE9FF46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specialisti in sede 3/3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965F89-2F4A-DB88-687C-4B8CAC4F5A42}"/>
              </a:ext>
            </a:extLst>
          </p:cNvPr>
          <p:cNvSpPr txBox="1">
            <a:spLocks/>
          </p:cNvSpPr>
          <p:nvPr/>
        </p:nvSpPr>
        <p:spPr>
          <a:xfrm>
            <a:off x="641350" y="359745"/>
            <a:ext cx="10042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Psicologo in sede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5E2176-1F50-90B6-A635-002946AC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04" y="3591199"/>
            <a:ext cx="3164098" cy="24569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53A532-29D7-FAF4-714B-4B607B00ACA3}"/>
              </a:ext>
            </a:extLst>
          </p:cNvPr>
          <p:cNvSpPr txBox="1"/>
          <p:nvPr/>
        </p:nvSpPr>
        <p:spPr>
          <a:xfrm>
            <a:off x="641350" y="1378535"/>
            <a:ext cx="11083927" cy="13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rgbClr val="009A87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Qual è lo scopo del progetto?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Barlow" panose="00000500000000000000" pitchFamily="2" charset="0"/>
                <a:cs typeface="Calibri" panose="020F0502020204030204" pitchFamily="34" charset="0"/>
              </a:rPr>
              <a:t>Lo scopo è quello di offrire colloqui psicologici individuali con psicoterapeuti specializzati in diversi ambiti di intervento per un primo approccio ad una specifica tematica, o per un più generico supporto in periodi particolarmente difficili.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34DFE84-D67F-33E1-78AC-D2204CDC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02" y="2933700"/>
            <a:ext cx="7848602" cy="3142975"/>
          </a:xfrm>
          <a:solidFill>
            <a:srgbClr val="A4B7E0">
              <a:alpha val="35000"/>
            </a:srgbClr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Come e quando si svolgono le visite?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200" dirty="0">
                <a:solidFill>
                  <a:schemeClr val="tx1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Le nostre persone possono aderire all’iniziativa in forma volontaria e gratuita e nel pieno rispetto della normativa privacy, in azienda, ogni giorno. Gli appuntamenti individuali sono tenuti durante l’orario di lavoro.</a:t>
            </a:r>
            <a:endParaRPr lang="it-IT" sz="1200" dirty="0">
              <a:solidFill>
                <a:schemeClr val="tx1"/>
              </a:solidFill>
              <a:latin typeface="Barlow" panose="000005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2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È possibile prenotare un appuntamento con uno psicoterapeuta o una psicoterapeuta per affrontare tematiche quali: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200" i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Problematiche legate all’umore (ansia, depressione, stress);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200" i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Difficoltà nelle relazioni (coppia, famiglia, lavoro, sessualità);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200" i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Comportamento e dipendente (alimentazioni, sostanze, fumo);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200" i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Area della salute (psico-somatica, qualità del sonno, stili di vita);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200" i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Supporto pazienti oncologi (pazienti, familiari amici).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2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Il contesto lavorativo non consente l’attivazione di un vero e proprio percorso psicoterapeutico, ma permette di analizzare la domanda, individuare insieme al paziente la tematica da affrontare, porre una iniziale diagnosi ed offrire un supporto qualificato, valutando eventuale richiesta/necessità del paziente di un percorso approfondito e nel caso orientando lo stesso verso professionisti qualificati esterni.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78EBB0-5D60-DC3C-DF91-CE98079E22C7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25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6DA5-7DA0-15BC-B21B-43838FCD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018608C-F6A7-F37D-26AA-A392D2376093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screening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CF6E8D1-900E-1477-4992-619DD82DA9C2}"/>
              </a:ext>
            </a:extLst>
          </p:cNvPr>
          <p:cNvSpPr txBox="1">
            <a:spLocks/>
          </p:cNvSpPr>
          <p:nvPr/>
        </p:nvSpPr>
        <p:spPr>
          <a:xfrm>
            <a:off x="446314" y="482062"/>
            <a:ext cx="1107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Screening Oncologici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FC930D9-8F54-F1E9-582B-44EE90A51D3E}"/>
              </a:ext>
            </a:extLst>
          </p:cNvPr>
          <p:cNvSpPr txBox="1">
            <a:spLocks/>
          </p:cNvSpPr>
          <p:nvPr/>
        </p:nvSpPr>
        <p:spPr>
          <a:xfrm>
            <a:off x="446314" y="1807625"/>
            <a:ext cx="6704963" cy="355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Barlow" panose="00000500000000000000" pitchFamily="2" charset="0"/>
                <a:cs typeface="Calibri" panose="020F0502020204030204" pitchFamily="34" charset="0"/>
              </a:rPr>
              <a:t>Terna realizza ciclicamente campagne di screening oncologici con la Carovana della Prevenzione in collaborazione con l’Associazione Komen Italia. Le persone Terna di tutta Italia hanno  l’opportunità di effettuare esami diagnostici e screening con apparecchiature di ultima generazione e il prezioso contributo di medici specialisti, su specifiche unità mobili Komen presenti presso le diverse sedi aziendali.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Barlow" panose="00000500000000000000" pitchFamily="2" charset="0"/>
                <a:cs typeface="Calibri" panose="020F0502020204030204" pitchFamily="34" charset="0"/>
              </a:rPr>
              <a:t>In tale occasione vengono erogati esami diagnostici e screening suddivisi in: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800" b="1" dirty="0">
                <a:latin typeface="Barlow" panose="00000500000000000000" pitchFamily="2" charset="0"/>
                <a:cs typeface="Calibri" panose="020F0502020204030204" pitchFamily="34" charset="0"/>
              </a:rPr>
              <a:t>screening senologici;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800" b="1" dirty="0">
                <a:latin typeface="Barlow" panose="00000500000000000000" pitchFamily="2" charset="0"/>
                <a:cs typeface="Calibri" panose="020F0502020204030204" pitchFamily="34" charset="0"/>
              </a:rPr>
              <a:t>screening dermatologici;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800" b="1" dirty="0">
                <a:latin typeface="Barlow" panose="00000500000000000000" pitchFamily="2" charset="0"/>
                <a:cs typeface="Calibri" panose="020F0502020204030204" pitchFamily="34" charset="0"/>
              </a:rPr>
              <a:t>screening endocrinologici. 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it-IT" sz="1800" i="1" dirty="0"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D4181F3-8F03-CF6B-73C2-3AD93521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40" y="1941151"/>
            <a:ext cx="3830045" cy="297569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58D360-752D-1812-3CF9-81CC199B2FBF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26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8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776D2-3DB2-A6D4-5AA2-8C34EB46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A52B3A3-77A2-826E-7F66-193BBCDD94D0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vaccinazioni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B81DB70-8D96-AF26-420D-14780644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06" y="2557073"/>
            <a:ext cx="6286501" cy="29207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1800" dirty="0">
                <a:solidFill>
                  <a:srgbClr val="232425"/>
                </a:solidFill>
                <a:latin typeface="Barlow" panose="00000500000000000000" pitchFamily="2" charset="0"/>
              </a:rPr>
              <a:t>Il </a:t>
            </a:r>
            <a:r>
              <a:rPr lang="it-IT" sz="1800" b="1" dirty="0">
                <a:solidFill>
                  <a:srgbClr val="657FB0"/>
                </a:solidFill>
                <a:latin typeface="Barlow" panose="00000500000000000000" pitchFamily="2" charset="0"/>
              </a:rPr>
              <a:t>vaccino antinfluenzale </a:t>
            </a:r>
            <a:r>
              <a:rPr lang="it-IT" sz="1800" dirty="0">
                <a:solidFill>
                  <a:srgbClr val="232425"/>
                </a:solidFill>
                <a:latin typeface="Barlow" panose="00000500000000000000" pitchFamily="2" charset="0"/>
              </a:rPr>
              <a:t>è un metodo di prevenzione dell'influenza stagionale.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800" dirty="0">
                <a:solidFill>
                  <a:srgbClr val="232425"/>
                </a:solidFill>
                <a:latin typeface="Barlow" panose="00000500000000000000" pitchFamily="2" charset="0"/>
              </a:rPr>
              <a:t>Secondo attendibili </a:t>
            </a:r>
            <a:r>
              <a:rPr lang="it-IT" sz="1800" b="0" i="0" dirty="0">
                <a:solidFill>
                  <a:srgbClr val="232425"/>
                </a:solidFill>
                <a:effectLst/>
                <a:latin typeface="Barlow" panose="00000500000000000000" pitchFamily="2" charset="0"/>
              </a:rPr>
              <a:t>studi, nella popolazione generale, il vaccino antinfluenzale potrebbe arrivare a ridurre del 40-60% il rischio di ammalarsi di influenza.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800" b="0" i="0" dirty="0">
                <a:solidFill>
                  <a:srgbClr val="232425"/>
                </a:solidFill>
                <a:effectLst/>
                <a:latin typeface="Barlow" panose="00000500000000000000" pitchFamily="2" charset="0"/>
              </a:rPr>
              <a:t>Terna dal 2022 mette a disposizione dei propri dipendenti e dei loro familiari </a:t>
            </a:r>
            <a:r>
              <a:rPr lang="it-IT" sz="1800" i="0" dirty="0">
                <a:solidFill>
                  <a:srgbClr val="232425"/>
                </a:solidFill>
                <a:effectLst/>
                <a:latin typeface="Barlow" panose="00000500000000000000" pitchFamily="2" charset="0"/>
              </a:rPr>
              <a:t>la possibilità di</a:t>
            </a:r>
            <a:r>
              <a:rPr lang="it-IT" sz="1800" b="0" i="0" dirty="0">
                <a:solidFill>
                  <a:srgbClr val="232425"/>
                </a:solidFill>
                <a:effectLst/>
                <a:latin typeface="Barlow" panose="00000500000000000000" pitchFamily="2" charset="0"/>
              </a:rPr>
              <a:t> effettuare gratuitamente, durante l’orario di lavoro e su base volontaria, la vaccinazione antinfluenzale presso le sedi aziendali.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DBEC6B-3A7F-F193-4EBE-50E7AC96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63" y="2835582"/>
            <a:ext cx="2602986" cy="264225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65628BD-E4FE-9442-0D13-BC06B4D85589}"/>
              </a:ext>
            </a:extLst>
          </p:cNvPr>
          <p:cNvSpPr txBox="1">
            <a:spLocks/>
          </p:cNvSpPr>
          <p:nvPr/>
        </p:nvSpPr>
        <p:spPr>
          <a:xfrm>
            <a:off x="819150" y="879475"/>
            <a:ext cx="1107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Campagna di vaccinazione antinfluenzale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73633D-4C4A-4C9D-B5A6-B2AA5D6E7323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27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6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828A-2AE2-55C2-7DED-7639CC5B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69650A-6E54-8E3C-214F-AB95EE9DB20E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attività fisica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1783133-7043-47C0-68BD-DB496DA6DC09}"/>
              </a:ext>
            </a:extLst>
          </p:cNvPr>
          <p:cNvSpPr txBox="1">
            <a:spLocks/>
          </p:cNvSpPr>
          <p:nvPr/>
        </p:nvSpPr>
        <p:spPr>
          <a:xfrm>
            <a:off x="446314" y="482062"/>
            <a:ext cx="1107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fisica all’aperto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EDDDF6-ED8B-1B48-A918-F457C58B961F}"/>
              </a:ext>
            </a:extLst>
          </p:cNvPr>
          <p:cNvSpPr txBox="1"/>
          <p:nvPr/>
        </p:nvSpPr>
        <p:spPr>
          <a:xfrm>
            <a:off x="446313" y="3328895"/>
            <a:ext cx="83696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L’iniziativa prevede due momenti: </a:t>
            </a:r>
          </a:p>
          <a:p>
            <a:endParaRPr lang="it-IT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Wellness </a:t>
            </a:r>
            <a:r>
              <a:rPr lang="it-IT" b="1" dirty="0" err="1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r>
              <a:rPr lang="it-IT" b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Indoor,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incontro dedicato ad un viaggio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esperenziale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 dedicato alla rigenerazione delle energie, partendo dalla consapevolezza dei fattori che inducono stress e benessere, e le loro ripercussioni e benefici a livello fisiologico, emotivo e caratteriale.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Streetgym</a:t>
            </a:r>
            <a:r>
              <a:rPr lang="it-IT" b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 Outdoor,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ttività outdoor dedicata al divertimento, all’inclusione ed al miglioramento personale del benessere psico-fisico, con l’obiettivo di rigenerare le energie per portare una contaminazione positiva.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magine 4" descr="Immagine che contiene articolazione, ginocchio, Forma fisica, anc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8EDF85EA-6A65-41F9-52EE-249D53B1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49" y="3076789"/>
            <a:ext cx="2233613" cy="27416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A1DC70-E39E-D199-83F9-2D85EE8D4D4D}"/>
              </a:ext>
            </a:extLst>
          </p:cNvPr>
          <p:cNvSpPr txBox="1"/>
          <p:nvPr/>
        </p:nvSpPr>
        <p:spPr>
          <a:xfrm>
            <a:off x="446314" y="1565044"/>
            <a:ext cx="1054089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Barlow"/>
              </a:rPr>
              <a:t>Le </a:t>
            </a:r>
            <a:r>
              <a:rPr lang="en-US" dirty="0" err="1">
                <a:latin typeface="Barlow"/>
              </a:rPr>
              <a:t>evidenze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scientifiche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dimostrano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che</a:t>
            </a:r>
            <a:r>
              <a:rPr lang="en-US" dirty="0">
                <a:latin typeface="Barlow"/>
              </a:rPr>
              <a:t> fare </a:t>
            </a:r>
            <a:r>
              <a:rPr lang="en-US" dirty="0" err="1">
                <a:latin typeface="Barlow"/>
              </a:rPr>
              <a:t>attività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fisica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regolarmente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aiuta</a:t>
            </a:r>
            <a:r>
              <a:rPr lang="en-US" dirty="0">
                <a:latin typeface="Barlow"/>
              </a:rPr>
              <a:t> a </a:t>
            </a:r>
            <a:r>
              <a:rPr lang="en-US" dirty="0" err="1">
                <a:latin typeface="Barlow"/>
              </a:rPr>
              <a:t>invecchiare</a:t>
            </a:r>
            <a:r>
              <a:rPr lang="en-US" dirty="0">
                <a:latin typeface="Barlow"/>
              </a:rPr>
              <a:t> bene: </a:t>
            </a:r>
            <a:r>
              <a:rPr lang="en-US" dirty="0" err="1">
                <a:latin typeface="Barlow"/>
              </a:rPr>
              <a:t>aumenta</a:t>
            </a:r>
            <a:r>
              <a:rPr lang="en-US" dirty="0">
                <a:latin typeface="Barlow"/>
              </a:rPr>
              <a:t> la </a:t>
            </a:r>
            <a:r>
              <a:rPr lang="en-US" dirty="0" err="1">
                <a:latin typeface="Barlow"/>
              </a:rPr>
              <a:t>resistenza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dell’organismo</a:t>
            </a:r>
            <a:r>
              <a:rPr lang="en-US" dirty="0">
                <a:latin typeface="Barlow"/>
              </a:rPr>
              <a:t>, </a:t>
            </a:r>
            <a:r>
              <a:rPr lang="en-US" dirty="0" err="1">
                <a:latin typeface="Barlow"/>
              </a:rPr>
              <a:t>rallenta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l’involuzione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dell’apparato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muscolo-scheletrico</a:t>
            </a:r>
            <a:r>
              <a:rPr lang="en-US" dirty="0">
                <a:latin typeface="Barlow"/>
              </a:rPr>
              <a:t> e di </a:t>
            </a:r>
            <a:r>
              <a:rPr lang="en-US" dirty="0" err="1">
                <a:latin typeface="Barlow"/>
              </a:rPr>
              <a:t>quello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cardiovascolare</a:t>
            </a:r>
            <a:r>
              <a:rPr lang="en-US" dirty="0">
                <a:latin typeface="Barlow"/>
              </a:rPr>
              <a:t> e </a:t>
            </a:r>
            <a:r>
              <a:rPr lang="en-US" dirty="0" err="1">
                <a:latin typeface="Barlow"/>
              </a:rPr>
              <a:t>anche</a:t>
            </a:r>
            <a:r>
              <a:rPr lang="en-US" dirty="0">
                <a:latin typeface="Barlow"/>
              </a:rPr>
              <a:t> le </a:t>
            </a:r>
            <a:r>
              <a:rPr lang="en-US" dirty="0" err="1">
                <a:latin typeface="Barlow"/>
              </a:rPr>
              <a:t>capacità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psico-intellettuali</a:t>
            </a:r>
            <a:r>
              <a:rPr lang="en-US" dirty="0">
                <a:latin typeface="Barlow"/>
              </a:rPr>
              <a:t> ne </a:t>
            </a:r>
            <a:r>
              <a:rPr lang="en-US" dirty="0" err="1">
                <a:latin typeface="Barlow"/>
              </a:rPr>
              <a:t>traggono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giovamento</a:t>
            </a:r>
            <a:r>
              <a:rPr lang="en-US" dirty="0">
                <a:latin typeface="Barlow"/>
              </a:rPr>
              <a:t>. </a:t>
            </a:r>
          </a:p>
          <a:p>
            <a:pPr algn="just"/>
            <a:endParaRPr lang="it-IT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dirty="0">
                <a:latin typeface="Barlow"/>
              </a:rPr>
              <a:t>Per </a:t>
            </a:r>
            <a:r>
              <a:rPr lang="en-US" dirty="0" err="1">
                <a:latin typeface="Barlow"/>
              </a:rPr>
              <a:t>questo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motivo</a:t>
            </a:r>
            <a:r>
              <a:rPr lang="en-US" dirty="0">
                <a:latin typeface="Barlow"/>
              </a:rPr>
              <a:t> Terna, </a:t>
            </a:r>
            <a:r>
              <a:rPr lang="en-US" dirty="0" err="1">
                <a:latin typeface="Barlow"/>
              </a:rPr>
              <a:t>nell’ambito</a:t>
            </a:r>
            <a:r>
              <a:rPr lang="en-US" dirty="0">
                <a:latin typeface="Barlow"/>
              </a:rPr>
              <a:t> del </a:t>
            </a:r>
            <a:r>
              <a:rPr lang="en-US" dirty="0" err="1">
                <a:latin typeface="Barlow"/>
              </a:rPr>
              <a:t>programma</a:t>
            </a:r>
            <a:r>
              <a:rPr lang="en-US" dirty="0">
                <a:latin typeface="Barlow"/>
              </a:rPr>
              <a:t> WHP – Workplace Health Promotion, </a:t>
            </a:r>
            <a:r>
              <a:rPr lang="en-US" dirty="0" err="1">
                <a:latin typeface="Barlow"/>
              </a:rPr>
              <a:t>organizza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sessioni</a:t>
            </a:r>
            <a:r>
              <a:rPr lang="en-US" dirty="0">
                <a:latin typeface="Barlow"/>
              </a:rPr>
              <a:t> di </a:t>
            </a:r>
            <a:r>
              <a:rPr lang="en-US" dirty="0" err="1">
                <a:latin typeface="Barlow"/>
              </a:rPr>
              <a:t>attività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fisica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all’aria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aperta</a:t>
            </a:r>
            <a:r>
              <a:rPr lang="en-US" dirty="0">
                <a:latin typeface="Barlow"/>
              </a:rPr>
              <a:t> in </a:t>
            </a:r>
            <a:r>
              <a:rPr lang="en-US" dirty="0" err="1">
                <a:latin typeface="Barlow"/>
              </a:rPr>
              <a:t>tutta</a:t>
            </a:r>
            <a:r>
              <a:rPr lang="en-US" dirty="0">
                <a:latin typeface="Barlow"/>
              </a:rPr>
              <a:t> Italia. </a:t>
            </a:r>
            <a:endParaRPr lang="it-IT" dirty="0">
              <a:ea typeface="Calibri"/>
              <a:cs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344E1E-9605-89F2-6E23-24B93EF0F0B6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28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0D561-BCB4-1D2B-82DA-135D6D067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F098359-9ABC-2D35-206E-C29115B38AD2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eventi sportivi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B454266-0D18-1934-49C3-25347F81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" y="1501979"/>
            <a:ext cx="6221583" cy="4351338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Race</a:t>
            </a:r>
            <a:r>
              <a:rPr lang="it-IT" sz="1800" b="1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for the Cure, l’evento simbolo di Susan G. Komen è la più grande manifestazione per la lotta ai tumori del seno in Italia e nel mondo.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L’evento si svolge a Roma, presso il Circo Massimo, per poi proseguire in altre cinque città italiane, Bari, Bologna, Brescia, Matera e Napoli</a:t>
            </a:r>
            <a:r>
              <a:rPr lang="it-IT" sz="1800" dirty="0">
                <a:solidFill>
                  <a:schemeClr val="tx1"/>
                </a:solidFill>
                <a:latin typeface="Barlow" panose="00000500000000000000" pitchFamily="2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Dal 2022 Terna, nell’ambito del programma WHP, prende parte all’evento sportivo e di solidarietà</a:t>
            </a:r>
            <a:r>
              <a:rPr lang="it-IT" sz="1800" dirty="0">
                <a:solidFill>
                  <a:schemeClr val="tx1"/>
                </a:solidFill>
                <a:latin typeface="Barlow" panose="00000500000000000000" pitchFamily="2" charset="0"/>
              </a:rPr>
              <a:t> con il </a:t>
            </a: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Terna Running Team e partecipa alle attività del Villaggio della Race, alla corsa di 5km o alla passeggiata di 2kmin tutte le città italiane attraversate dalla manifestazione.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it-IT" sz="180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Nel 2025 sono stati circa 400 gli iscritti alla corsa, risultando tra le aziende con più partecipanti alla manifestazione.</a:t>
            </a:r>
          </a:p>
          <a:p>
            <a:pPr marL="0" indent="0">
              <a:buNone/>
            </a:pPr>
            <a:endParaRPr lang="it-IT" sz="1900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8" name="Picture 2" descr="immagine">
            <a:extLst>
              <a:ext uri="{FF2B5EF4-FFF2-40B4-BE49-F238E27FC236}">
                <a16:creationId xmlns:a16="http://schemas.microsoft.com/office/drawing/2014/main" id="{65FAF945-B6B9-617B-EE12-E9AFDD14B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0178" y="819585"/>
            <a:ext cx="2634343" cy="8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2EC5CA3-79AD-613D-F7ED-A0165FAE3E73}"/>
              </a:ext>
            </a:extLst>
          </p:cNvPr>
          <p:cNvSpPr txBox="1">
            <a:spLocks/>
          </p:cNvSpPr>
          <p:nvPr/>
        </p:nvSpPr>
        <p:spPr>
          <a:xfrm>
            <a:off x="560614" y="423429"/>
            <a:ext cx="1107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Race for the cure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EF1A617-EC0D-4ECE-6C3E-2EBFCF54C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1097" y="3787548"/>
            <a:ext cx="4590288" cy="220614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C36293C-D067-826C-4420-487BB3C0F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534" y="1680774"/>
            <a:ext cx="3088135" cy="205978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89CF61-3168-08AB-210F-EF1AAE47B9D2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29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7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4EA0-5EE1-88F7-922B-3990EF09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E08F13-1C99-1026-7CA4-FD5A55792689}"/>
              </a:ext>
            </a:extLst>
          </p:cNvPr>
          <p:cNvSpPr txBox="1"/>
          <p:nvPr/>
        </p:nvSpPr>
        <p:spPr>
          <a:xfrm>
            <a:off x="1008041" y="889843"/>
            <a:ext cx="101759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Piano Industriale 2024-2028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Terna ha previsto una significativa crescita degli investimenti,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più alti nella storia del Gruppo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che nell’arco di Piano saranno pari complessivamente 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17,7 miliardi di euro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la transizione energetica, l’indipendenza energetica e l’accelerazione del processo di decarbonizzazione del Paese.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concetto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duplice transizione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energetica e digitale - è il fondamento del Piano Industriale, che ha stanziato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 miliardi di euro in digitalizzazione e innovazione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per garantire anche l’affidabilità e la sicurezza del sistema elettrico, perché non c’è transizione energetica senza una contestuale transizione digitale che la accompagni e la sostenga.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portare avanti la twin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energetica e digitale - servono infrastrutture e tempi contenuti per realizzarle.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collaborazione costante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Terna e le istituzioni nazionali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territoriali favorisce una concertazione efficace: la nostra Azienda si distingue in questo campo come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practice a livello europeo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2024 abbiamo registrato oltre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 miliardi di euro di investimenti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autorizzati dal Ministero dell’Ambiente e della Sicurezza Energetica (MASE) e dagli Assessorati regionali/Province Autonome competenti: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progetti di sviluppo della rete elettrica nazionale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 confermano il ruolo cruciale di Terna nella transizione energetica italiana e sottolineano l’efficace collaborazione con le istituzioni.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2F651FE-592D-4FDE-8189-BF42F2DA65AA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5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Gli investimenti di Terna</a:t>
            </a:r>
          </a:p>
        </p:txBody>
      </p:sp>
    </p:spTree>
    <p:extLst>
      <p:ext uri="{BB962C8B-B14F-4D97-AF65-F5344CB8AC3E}">
        <p14:creationId xmlns:p14="http://schemas.microsoft.com/office/powerpoint/2010/main" val="711093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2785-7A71-013F-0421-24E06E26B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E80B9B2-0765-0F4A-84CF-D2908E8B9242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Le iniziative: focus DSA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75D259-5458-50A5-1A45-5603359EBC00}"/>
              </a:ext>
            </a:extLst>
          </p:cNvPr>
          <p:cNvSpPr txBox="1"/>
          <p:nvPr/>
        </p:nvSpPr>
        <p:spPr>
          <a:xfrm>
            <a:off x="650711" y="1916965"/>
            <a:ext cx="93713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600" dirty="0">
                <a:latin typeface="Barlow" panose="00000500000000000000" pitchFamily="2" charset="0"/>
              </a:rPr>
              <a:t>Nel 2025 Terna ha realizzato un momento di sensibilizzazione dedicato ai </a:t>
            </a:r>
            <a:r>
              <a:rPr lang="it-IT" sz="1600" b="1" dirty="0">
                <a:latin typeface="Barlow" panose="00000500000000000000" pitchFamily="2" charset="0"/>
              </a:rPr>
              <a:t>disturbi dell'attenzione, alla gestione della concentrazione e alle neurodiversità, per un ambiente di lavoro sano, sicuro ed inclusivo.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F40F20-9E6F-AEB3-E061-2277432761ED}"/>
              </a:ext>
            </a:extLst>
          </p:cNvPr>
          <p:cNvSpPr txBox="1"/>
          <p:nvPr/>
        </p:nvSpPr>
        <p:spPr>
          <a:xfrm>
            <a:off x="650711" y="2902288"/>
            <a:ext cx="94902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Barlow" panose="00000500000000000000" pitchFamily="2" charset="0"/>
              </a:rPr>
              <a:t>Affrontare questi argomenti anche in un ambito lavorativo può fornire una visione più completa e olistica, aiutando a sviluppare strategie che considerano vari aspetti della neurodiversità e della gestione dell'attenzione. I relatori che hanno preso parte al Convegno/Webinar sono stati: 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Barlow" panose="00000500000000000000" pitchFamily="2" charset="0"/>
              </a:rPr>
              <a:t>Dott. Stefano D’Arrigo</a:t>
            </a:r>
            <a:r>
              <a:rPr lang="it-IT" sz="1600" dirty="0">
                <a:latin typeface="Barlow" panose="00000500000000000000" pitchFamily="2" charset="0"/>
              </a:rPr>
              <a:t>, neuropsichiatra specializzato in patologia neurologica, in particolare con sindromi genetiche associate a disordine </a:t>
            </a:r>
            <a:r>
              <a:rPr lang="it-IT" sz="1600" dirty="0" err="1">
                <a:latin typeface="Barlow" panose="00000500000000000000" pitchFamily="2" charset="0"/>
              </a:rPr>
              <a:t>neuroevolutivo</a:t>
            </a:r>
            <a:r>
              <a:rPr lang="it-IT" sz="1600" dirty="0">
                <a:latin typeface="Barlow" panose="000005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Barlow" panose="00000500000000000000" pitchFamily="2" charset="0"/>
              </a:rPr>
              <a:t>ELIO (Stefano Belisari) </a:t>
            </a:r>
            <a:r>
              <a:rPr lang="it-IT" sz="1600" dirty="0">
                <a:latin typeface="Barlow" panose="00000500000000000000" pitchFamily="2" charset="0"/>
              </a:rPr>
              <a:t>cantante, musicista e autore italiano, frontman degli Elio e le storie tese, che negli ultimi anni si è impegnato nella sensibilizzazione sull'autismo, raccontando la sua esperienza familiare.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Barlow" panose="00000500000000000000" pitchFamily="2" charset="0"/>
              </a:rPr>
              <a:t>Gianpiero </a:t>
            </a:r>
            <a:r>
              <a:rPr lang="it-IT" sz="1600" b="1" dirty="0" err="1">
                <a:latin typeface="Barlow" panose="00000500000000000000" pitchFamily="2" charset="0"/>
              </a:rPr>
              <a:t>Kesten</a:t>
            </a:r>
            <a:r>
              <a:rPr lang="it-IT" sz="1600" dirty="0">
                <a:latin typeface="Barlow" panose="00000500000000000000" pitchFamily="2" charset="0"/>
              </a:rPr>
              <a:t>, giornalista, autore televisivo e speaker radiofonico che ha creato vari podcast tra questi quello dedicato all'ADHD per Rai Play Sound.</a:t>
            </a:r>
            <a:endParaRPr lang="it-IT" sz="1600" b="1" dirty="0">
              <a:latin typeface="Barlow" panose="000005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5CD361-2EEE-B4B3-2D2C-00B19069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417" y="1642735"/>
            <a:ext cx="1806583" cy="13833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E88E8F-D6AC-5864-8B40-7BE883EF4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458" y="3026113"/>
            <a:ext cx="1762542" cy="16499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9874C3-F6E2-B80F-B4CA-3A220E8B0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45"/>
          <a:stretch/>
        </p:blipFill>
        <p:spPr>
          <a:xfrm>
            <a:off x="10425753" y="4670404"/>
            <a:ext cx="1762542" cy="1501796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E4F57B39-8360-FE93-971F-25E194963C50}"/>
              </a:ext>
            </a:extLst>
          </p:cNvPr>
          <p:cNvSpPr txBox="1">
            <a:spLocks/>
          </p:cNvSpPr>
          <p:nvPr/>
        </p:nvSpPr>
        <p:spPr>
          <a:xfrm>
            <a:off x="650711" y="559472"/>
            <a:ext cx="10826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657FB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Convegno su «Disturbi dell'attenzione, gestione della concentrazione e Neurodiversità»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AB1D7-F818-6D05-A312-CCFD876CFBAC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30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4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55744-EA00-1953-811C-ABE161FB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62A6CD7-EA5E-A741-5309-9DC8E84BC3D0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Workplace Health Promotion – Gli eventi e la comunicazione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30F256-F4CA-4027-ABC7-F3EBAF32AD51}"/>
              </a:ext>
            </a:extLst>
          </p:cNvPr>
          <p:cNvSpPr txBox="1"/>
          <p:nvPr/>
        </p:nvSpPr>
        <p:spPr>
          <a:xfrm>
            <a:off x="950975" y="3038462"/>
            <a:ext cx="993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>
                <a:solidFill>
                  <a:schemeClr val="accent1"/>
                </a:solidFill>
                <a:hlinkClick r:id="rId2"/>
              </a:rPr>
              <a:t>https://www.terna.it/it/persone/nostra-cultura/workplace-health-promotion</a:t>
            </a:r>
            <a:endParaRPr lang="it-IT" sz="2400">
              <a:solidFill>
                <a:schemeClr val="accent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A8A0E6-CB88-A3CF-373A-4BB62DD1E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153" y="609418"/>
            <a:ext cx="4590288" cy="220614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490D8E4-60AC-3C89-93B4-C4B16398C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872" y="3819538"/>
            <a:ext cx="2839545" cy="212965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 descr="Immagine che contiene uomo, vestiti, Convenzione, presentazione&#10;&#10;Il contenuto generato dall'IA potrebbe non essere corretto.">
            <a:extLst>
              <a:ext uri="{FF2B5EF4-FFF2-40B4-BE49-F238E27FC236}">
                <a16:creationId xmlns:a16="http://schemas.microsoft.com/office/drawing/2014/main" id="{CC31BBC2-50CC-DC27-FC35-257C77E87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2" y="609418"/>
            <a:ext cx="3309215" cy="220614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4AE25B5-97DC-45CA-B4C6-C5CAFCEE7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293" y="3804713"/>
            <a:ext cx="3813801" cy="215930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8F6C3BC-26A7-FB2B-89DE-A04CED871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549" y="608091"/>
            <a:ext cx="2839545" cy="220614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0CA0A8D-F767-111F-1EE0-8A1D92FF05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53" y="3819538"/>
            <a:ext cx="3206509" cy="213633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9E916B-3748-9407-C870-21B416D3861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929379">
            <a:off x="10590875" y="3126613"/>
            <a:ext cx="611991" cy="6119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E07A37-36B2-ED28-12E2-2A10685877E6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31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8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38BEB71-E1CE-F95B-7CEC-9F357092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80" y="676584"/>
            <a:ext cx="5720239" cy="550483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4A6083-B681-D8FB-0A90-0A3CC97D42A1}"/>
              </a:ext>
            </a:extLst>
          </p:cNvPr>
          <p:cNvSpPr txBox="1"/>
          <p:nvPr/>
        </p:nvSpPr>
        <p:spPr>
          <a:xfrm>
            <a:off x="142874" y="6054458"/>
            <a:ext cx="11725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linea con il ruolo e gli obiettivi di abilitatore della transizione energetica e digitale in atto, l’assetto societario di Gruppo al 31 dicembre 2024.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973CEAB-C4F5-4C63-0FAE-369DED366215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5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Il Gruppo Terna S.p.A.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8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96F6-B740-C24C-FC41-29ED9BD7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C801D78-CAD0-89EE-C845-27FBD6F65429}"/>
              </a:ext>
            </a:extLst>
          </p:cNvPr>
          <p:cNvSpPr/>
          <p:nvPr/>
        </p:nvSpPr>
        <p:spPr>
          <a:xfrm>
            <a:off x="698241" y="2538706"/>
            <a:ext cx="10795518" cy="890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>
                <a:solidFill>
                  <a:srgbClr val="005B9C"/>
                </a:solidFill>
                <a:cs typeface="Arial" panose="020B0604020202020204" pitchFamily="34" charset="0"/>
              </a:rPr>
              <a:t>Salute e sicurezza sul lavoro | I</a:t>
            </a: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005B9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 nuovo paradigma Terna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15922E-731F-4005-2F5F-19CAF509A91B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5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275D612-D934-CF3D-D61D-8E337CD4B696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5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Salute e sicurezza sul lavoro | Il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 nuovo paradigma Terna | </a:t>
            </a:r>
            <a:r>
              <a:rPr lang="it-IT" sz="2000" b="1" kern="0" dirty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Introduzione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8286A1-ED82-8167-62F4-2B98716C9AAF}"/>
              </a:ext>
            </a:extLst>
          </p:cNvPr>
          <p:cNvSpPr txBox="1"/>
          <p:nvPr/>
        </p:nvSpPr>
        <p:spPr>
          <a:xfrm>
            <a:off x="1547023" y="569676"/>
            <a:ext cx="101759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Dal 2005 al 2020</a:t>
            </a:r>
            <a:r>
              <a:rPr lang="it-IT" dirty="0"/>
              <a:t>, Terna è intervenuta con numerose e diversificate iniziative di </a:t>
            </a:r>
            <a:r>
              <a:rPr lang="it-IT" b="1" dirty="0"/>
              <a:t>miglioramento</a:t>
            </a:r>
            <a:r>
              <a:rPr lang="it-IT" dirty="0"/>
              <a:t> in ambito health &amp; </a:t>
            </a:r>
            <a:r>
              <a:rPr lang="it-IT" dirty="0" err="1"/>
              <a:t>safety</a:t>
            </a:r>
            <a:r>
              <a:rPr lang="it-IT" dirty="0"/>
              <a:t>, utilizzando le leve dell’</a:t>
            </a:r>
            <a:r>
              <a:rPr lang="it-IT" b="1" dirty="0"/>
              <a:t>approccio «classico»</a:t>
            </a:r>
            <a:r>
              <a:rPr lang="it-IT" dirty="0"/>
              <a:t>: sorveglianza sanitaria, formazione, procedure, metodi di lavoro, attrezzature, DPI.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Questo approccio ha consentito un </a:t>
            </a:r>
            <a:r>
              <a:rPr lang="it-IT" b="1" dirty="0"/>
              <a:t>significativo miglioramento</a:t>
            </a:r>
            <a:r>
              <a:rPr lang="it-IT" dirty="0"/>
              <a:t> delle performance relative alla sicurezza sul lavoro (</a:t>
            </a:r>
            <a:r>
              <a:rPr lang="it-IT" b="1" dirty="0"/>
              <a:t>Indice di Sicurezza</a:t>
            </a:r>
            <a:r>
              <a:rPr lang="it-IT" dirty="0"/>
              <a:t> </a:t>
            </a:r>
            <a:r>
              <a:rPr lang="it-IT" b="1" dirty="0"/>
              <a:t>-80%</a:t>
            </a:r>
            <a:r>
              <a:rPr lang="it-IT" dirty="0"/>
              <a:t> e </a:t>
            </a:r>
            <a:r>
              <a:rPr lang="it-IT" b="1" dirty="0"/>
              <a:t>Indice di Gravità -95%</a:t>
            </a:r>
            <a:r>
              <a:rPr lang="it-IT" dirty="0"/>
              <a:t>) ed il </a:t>
            </a:r>
            <a:r>
              <a:rPr lang="it-IT" b="1" dirty="0"/>
              <a:t>completo controllo</a:t>
            </a:r>
            <a:r>
              <a:rPr lang="it-IT" dirty="0"/>
              <a:t> delle tematiche di tutela della </a:t>
            </a:r>
            <a:r>
              <a:rPr lang="it-IT" b="1" dirty="0"/>
              <a:t>salute</a:t>
            </a:r>
            <a:r>
              <a:rPr lang="it-IT" dirty="0"/>
              <a:t> dei lavoratori.</a:t>
            </a:r>
          </a:p>
          <a:p>
            <a:endParaRPr lang="it-IT" dirty="0"/>
          </a:p>
          <a:p>
            <a:r>
              <a:rPr lang="it-IT" dirty="0"/>
              <a:t>Tuttavia, in ambito </a:t>
            </a:r>
            <a:r>
              <a:rPr lang="it-IT" b="1" dirty="0" err="1"/>
              <a:t>safety</a:t>
            </a:r>
            <a:r>
              <a:rPr lang="it-IT" dirty="0"/>
              <a:t>, a partire dal 2020 si è osservato il raggiungimento di un </a:t>
            </a:r>
            <a:r>
              <a:rPr lang="it-IT" b="1" dirty="0"/>
              <a:t>plafond </a:t>
            </a:r>
            <a:r>
              <a:rPr lang="it-IT" dirty="0"/>
              <a:t>infortunistico, caratterizzato da eventi associati in maggioranza a </a:t>
            </a:r>
            <a:r>
              <a:rPr lang="it-IT" b="1" dirty="0"/>
              <a:t>rischi generici e da distrazione</a:t>
            </a:r>
            <a:r>
              <a:rPr lang="it-IT" dirty="0"/>
              <a:t> (caduta in piano, urto), a cui si iniziano ad aggiungere altri </a:t>
            </a:r>
            <a:r>
              <a:rPr lang="it-IT" b="1" dirty="0"/>
              <a:t>rischi emergenti</a:t>
            </a:r>
            <a:r>
              <a:rPr lang="it-IT" dirty="0"/>
              <a:t> (infortuni in mobilità, infortuni in smart working).</a:t>
            </a:r>
          </a:p>
          <a:p>
            <a:endParaRPr lang="it-IT" dirty="0"/>
          </a:p>
          <a:p>
            <a:r>
              <a:rPr lang="it-IT" dirty="0"/>
              <a:t>Inoltre, in ambito </a:t>
            </a:r>
            <a:r>
              <a:rPr lang="it-IT" b="1" dirty="0"/>
              <a:t>health</a:t>
            </a:r>
            <a:r>
              <a:rPr lang="it-IT" dirty="0"/>
              <a:t>, l’esperienza della pandemia COVID-19, che Terna ha gestito non solo senza interrompere in nessun momento le proprie attività ma producendo sforzi più intensi per assicurare il mantenimento dei parametri di qualità del servizio, è stata l’occasione per sperimentare un nuovo approccio nella tutela della salute nei luoghi di lavoro</a:t>
            </a:r>
          </a:p>
          <a:p>
            <a:endParaRPr lang="it-IT" dirty="0"/>
          </a:p>
          <a:p>
            <a:r>
              <a:rPr lang="it-IT" dirty="0"/>
              <a:t>Si è dunque reso necessario un </a:t>
            </a:r>
            <a:r>
              <a:rPr lang="it-IT" b="1" dirty="0"/>
              <a:t>cambio di paradigma</a:t>
            </a:r>
            <a:r>
              <a:rPr lang="it-IT" dirty="0"/>
              <a:t>, che considera un </a:t>
            </a:r>
            <a:r>
              <a:rPr lang="it-IT" b="1" dirty="0"/>
              <a:t>approccio «olistico»</a:t>
            </a:r>
            <a:r>
              <a:rPr lang="it-IT" dirty="0"/>
              <a:t> nelle tematiche di tutela della salute e sicurezza, in cui alle regole ed alle tecnologie si aggiunge il </a:t>
            </a:r>
            <a:r>
              <a:rPr lang="it-IT" b="1" dirty="0"/>
              <a:t>fattore umano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B3EBA2-7D7D-6803-AE85-20D8E481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9" y="1785695"/>
            <a:ext cx="720000" cy="72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A45C323-42D6-233E-C57B-3B4DC3A6F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9" y="726907"/>
            <a:ext cx="720000" cy="72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8128A7F-E2C7-0E5C-B92D-9673612D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59" y="3155381"/>
            <a:ext cx="720000" cy="72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19ADF86-C5D1-E306-82B3-668873103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9" y="5415741"/>
            <a:ext cx="720000" cy="72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8DF4A6-2AAF-0047-1D21-37B66B868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59" y="4388834"/>
            <a:ext cx="720000" cy="72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E70F15-2231-5C6F-E839-541AEB88D5D9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6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4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E95D-009A-1915-965B-8C4DE37F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58EBECF-A2FF-8EF2-D761-30958CDD1C68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005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Salute e sicurezza sul lavoro | I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l nuovo paradigma Terna | I programmi </a:t>
            </a: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EiS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2"/>
                <a:ea typeface="+mn-ea"/>
                <a:cs typeface="Arial" panose="020B0604020202020204" pitchFamily="34" charset="0"/>
              </a:rPr>
              <a:t> e WHP</a:t>
            </a:r>
          </a:p>
        </p:txBody>
      </p:sp>
      <p:pic>
        <p:nvPicPr>
          <p:cNvPr id="18" name="Immagine 17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745DDEE-2A61-96E4-423D-F3A306E74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743" y="1352018"/>
            <a:ext cx="4063119" cy="2172850"/>
          </a:xfrm>
          <a:prstGeom prst="rect">
            <a:avLst/>
          </a:prstGeom>
        </p:spPr>
      </p:pic>
      <p:pic>
        <p:nvPicPr>
          <p:cNvPr id="28" name="Immagine 2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2826588-DC20-F086-C1D0-BC756483A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94" y="1358384"/>
            <a:ext cx="4063120" cy="2180211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3BF8ACC-B23D-9539-5F3B-B56FB369B4F3}"/>
              </a:ext>
            </a:extLst>
          </p:cNvPr>
          <p:cNvSpPr txBox="1"/>
          <p:nvPr/>
        </p:nvSpPr>
        <p:spPr>
          <a:xfrm>
            <a:off x="955070" y="3812526"/>
            <a:ext cx="4063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Eccellenza in Sicurezza</a:t>
            </a:r>
            <a:r>
              <a:rPr lang="it-IT"/>
              <a:t> – </a:t>
            </a:r>
            <a:r>
              <a:rPr lang="it-IT" err="1"/>
              <a:t>EiS</a:t>
            </a:r>
            <a:r>
              <a:rPr lang="it-IT"/>
              <a:t> – è il programma aziendale finalizzato all’evoluzione della cultura della sicurezza di tutte le persone che lavorano per Terna, dipendenti e non.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476AFFB-D825-4BDF-F52F-16EB6974DCF3}"/>
              </a:ext>
            </a:extLst>
          </p:cNvPr>
          <p:cNvSpPr txBox="1"/>
          <p:nvPr/>
        </p:nvSpPr>
        <p:spPr>
          <a:xfrm>
            <a:off x="6616887" y="3809478"/>
            <a:ext cx="4063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Workplace Health Promotion </a:t>
            </a:r>
            <a:r>
              <a:rPr lang="it-IT"/>
              <a:t>– WHP - è il programma aziendale finalizzato alla promozione della salute sul luogo di lavoro ispirato alle indicazioni dell’Organizzazione Mondiale della Sanità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7C9826-6F40-E40F-7796-A5EEA4E6ED7B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7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tangolo 63">
            <a:extLst>
              <a:ext uri="{FF2B5EF4-FFF2-40B4-BE49-F238E27FC236}">
                <a16:creationId xmlns:a16="http://schemas.microsoft.com/office/drawing/2014/main" id="{2B5A7ADC-44C5-2B86-D363-35CA008061B7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39D4B69-4451-4532-21C0-C346FE0D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440" y="2338894"/>
            <a:ext cx="4063120" cy="218021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88DDD2-8507-8C09-1AAA-B6549D4D7507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8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7F7B-8D62-031F-8981-D7F44DEB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5C0150-49B8-D357-27EC-BC7A4A6BACA2}"/>
              </a:ext>
            </a:extLst>
          </p:cNvPr>
          <p:cNvSpPr txBox="1"/>
          <p:nvPr/>
        </p:nvSpPr>
        <p:spPr>
          <a:xfrm>
            <a:off x="352795" y="873449"/>
            <a:ext cx="11296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cs typeface="Arial" panose="020B0604020202020204" pitchFamily="34" charset="0"/>
              </a:rPr>
              <a:t>Eccellenza in Sicurezza (</a:t>
            </a:r>
            <a:r>
              <a:rPr lang="it-IT" sz="1600" b="1" dirty="0" err="1">
                <a:cs typeface="Arial" panose="020B0604020202020204" pitchFamily="34" charset="0"/>
              </a:rPr>
              <a:t>EiS</a:t>
            </a:r>
            <a:r>
              <a:rPr lang="it-IT" sz="1600" b="1" dirty="0">
                <a:cs typeface="Arial" panose="020B0604020202020204" pitchFamily="34" charset="0"/>
              </a:rPr>
              <a:t>) </a:t>
            </a:r>
            <a:r>
              <a:rPr lang="it-IT" sz="1600" dirty="0">
                <a:cs typeface="Arial" panose="020B0604020202020204" pitchFamily="34" charset="0"/>
              </a:rPr>
              <a:t>è il </a:t>
            </a:r>
            <a:r>
              <a:rPr lang="it-IT" sz="1600" b="1" dirty="0">
                <a:cs typeface="Arial" panose="020B0604020202020204" pitchFamily="34" charset="0"/>
              </a:rPr>
              <a:t>programma</a:t>
            </a:r>
            <a:r>
              <a:rPr lang="it-IT" sz="1600" dirty="0">
                <a:cs typeface="Arial" panose="020B0604020202020204" pitchFamily="34" charset="0"/>
              </a:rPr>
              <a:t> di </a:t>
            </a:r>
            <a:r>
              <a:rPr lang="it-IT" sz="1600" b="1" dirty="0">
                <a:cs typeface="Arial" panose="020B0604020202020204" pitchFamily="34" charset="0"/>
              </a:rPr>
              <a:t>trasformazione culturale</a:t>
            </a:r>
            <a:r>
              <a:rPr lang="it-IT" sz="1600" dirty="0">
                <a:cs typeface="Arial" panose="020B0604020202020204" pitchFamily="34" charset="0"/>
              </a:rPr>
              <a:t> aziendale messo in atto da TERNA ed inserito anche nel Piano di Sostenibilità 2024-2028 (Pillar 2 Catena del valore sostenibile)</a:t>
            </a:r>
            <a:r>
              <a:rPr lang="it-IT" sz="1600" b="1" dirty="0">
                <a:cs typeface="Arial" panose="020B0604020202020204" pitchFamily="34" charset="0"/>
              </a:rPr>
              <a:t> </a:t>
            </a:r>
            <a:r>
              <a:rPr lang="it-IT" sz="1600" dirty="0">
                <a:cs typeface="Arial" panose="020B0604020202020204" pitchFamily="34" charset="0"/>
              </a:rPr>
              <a:t>che, tenendo conto del </a:t>
            </a:r>
            <a:r>
              <a:rPr lang="it-IT" sz="1600" b="1" dirty="0">
                <a:cs typeface="Arial" panose="020B0604020202020204" pitchFamily="34" charset="0"/>
              </a:rPr>
              <a:t>fattore umano</a:t>
            </a:r>
            <a:r>
              <a:rPr lang="it-IT" sz="1600" dirty="0">
                <a:cs typeface="Arial" panose="020B0604020202020204" pitchFamily="34" charset="0"/>
              </a:rPr>
              <a:t>, mira a favorire e rafforzare i </a:t>
            </a:r>
            <a:r>
              <a:rPr lang="it-IT" sz="1600" b="1" dirty="0">
                <a:cs typeface="Arial" panose="020B0604020202020204" pitchFamily="34" charset="0"/>
              </a:rPr>
              <a:t>comportamenti virtuosi</a:t>
            </a:r>
            <a:r>
              <a:rPr lang="it-IT" sz="1600" dirty="0">
                <a:cs typeface="Arial" panose="020B0604020202020204" pitchFamily="34" charset="0"/>
              </a:rPr>
              <a:t> per garantire una sempre maggiore sicurezza sui luoghi di lavoro.</a:t>
            </a:r>
            <a:endParaRPr lang="it-IT" sz="600" dirty="0">
              <a:cs typeface="Arial" panose="020B0604020202020204" pitchFamily="34" charset="0"/>
            </a:endParaRPr>
          </a:p>
        </p:txBody>
      </p:sp>
      <p:cxnSp>
        <p:nvCxnSpPr>
          <p:cNvPr id="6" name="직선 연결선 325">
            <a:extLst>
              <a:ext uri="{FF2B5EF4-FFF2-40B4-BE49-F238E27FC236}">
                <a16:creationId xmlns:a16="http://schemas.microsoft.com/office/drawing/2014/main" id="{54CA7770-64DF-9E81-3CC9-7FC8127D7564}"/>
              </a:ext>
            </a:extLst>
          </p:cNvPr>
          <p:cNvCxnSpPr>
            <a:cxnSpLocks/>
          </p:cNvCxnSpPr>
          <p:nvPr/>
        </p:nvCxnSpPr>
        <p:spPr>
          <a:xfrm>
            <a:off x="7827584" y="5163536"/>
            <a:ext cx="2431157" cy="0"/>
          </a:xfrm>
          <a:prstGeom prst="line">
            <a:avLst/>
          </a:prstGeom>
          <a:noFill/>
          <a:ln w="88900" cap="flat" cmpd="sng" algn="ctr">
            <a:solidFill>
              <a:srgbClr val="009A87"/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7" name="직선 연결선 326">
            <a:extLst>
              <a:ext uri="{FF2B5EF4-FFF2-40B4-BE49-F238E27FC236}">
                <a16:creationId xmlns:a16="http://schemas.microsoft.com/office/drawing/2014/main" id="{811F6214-11AB-325B-C362-0E62607FA966}"/>
              </a:ext>
            </a:extLst>
          </p:cNvPr>
          <p:cNvCxnSpPr>
            <a:cxnSpLocks/>
          </p:cNvCxnSpPr>
          <p:nvPr/>
        </p:nvCxnSpPr>
        <p:spPr>
          <a:xfrm>
            <a:off x="5968157" y="5163536"/>
            <a:ext cx="2087484" cy="0"/>
          </a:xfrm>
          <a:prstGeom prst="line">
            <a:avLst/>
          </a:prstGeom>
          <a:noFill/>
          <a:ln w="88900" cap="flat" cmpd="sng" algn="ctr">
            <a:solidFill>
              <a:srgbClr val="009A87"/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" name="직선 연결선 327">
            <a:extLst>
              <a:ext uri="{FF2B5EF4-FFF2-40B4-BE49-F238E27FC236}">
                <a16:creationId xmlns:a16="http://schemas.microsoft.com/office/drawing/2014/main" id="{32BAEFC2-E4EE-537A-55F7-C80E207D0721}"/>
              </a:ext>
            </a:extLst>
          </p:cNvPr>
          <p:cNvCxnSpPr>
            <a:cxnSpLocks/>
          </p:cNvCxnSpPr>
          <p:nvPr/>
        </p:nvCxnSpPr>
        <p:spPr>
          <a:xfrm>
            <a:off x="3761117" y="5177674"/>
            <a:ext cx="2239879" cy="0"/>
          </a:xfrm>
          <a:prstGeom prst="line">
            <a:avLst/>
          </a:prstGeom>
          <a:noFill/>
          <a:ln w="88900" cap="flat" cmpd="sng" algn="ctr">
            <a:solidFill>
              <a:srgbClr val="009A87"/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9" name="직선 연결선 328">
            <a:extLst>
              <a:ext uri="{FF2B5EF4-FFF2-40B4-BE49-F238E27FC236}">
                <a16:creationId xmlns:a16="http://schemas.microsoft.com/office/drawing/2014/main" id="{6F556118-EA61-A9FC-107E-896AB180F32C}"/>
              </a:ext>
            </a:extLst>
          </p:cNvPr>
          <p:cNvCxnSpPr>
            <a:cxnSpLocks/>
          </p:cNvCxnSpPr>
          <p:nvPr/>
        </p:nvCxnSpPr>
        <p:spPr>
          <a:xfrm flipV="1">
            <a:off x="1693629" y="5170165"/>
            <a:ext cx="2162212" cy="7069"/>
          </a:xfrm>
          <a:prstGeom prst="line">
            <a:avLst/>
          </a:prstGeom>
          <a:noFill/>
          <a:ln w="88900" cap="flat" cmpd="sng" algn="ctr">
            <a:solidFill>
              <a:srgbClr val="009A87"/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10" name="직선 연결선 329">
            <a:extLst>
              <a:ext uri="{FF2B5EF4-FFF2-40B4-BE49-F238E27FC236}">
                <a16:creationId xmlns:a16="http://schemas.microsoft.com/office/drawing/2014/main" id="{246059DA-8BDE-04D1-0454-0C1D9ED9BF58}"/>
              </a:ext>
            </a:extLst>
          </p:cNvPr>
          <p:cNvCxnSpPr>
            <a:cxnSpLocks/>
          </p:cNvCxnSpPr>
          <p:nvPr/>
        </p:nvCxnSpPr>
        <p:spPr>
          <a:xfrm flipV="1">
            <a:off x="-24645" y="5170165"/>
            <a:ext cx="1698093" cy="7069"/>
          </a:xfrm>
          <a:prstGeom prst="line">
            <a:avLst/>
          </a:prstGeom>
          <a:noFill/>
          <a:ln w="88900" cap="flat" cmpd="sng" algn="ctr">
            <a:solidFill>
              <a:srgbClr val="009A87"/>
            </a:solidFill>
            <a:prstDash val="solid"/>
            <a:miter lim="800000"/>
            <a:tailEnd type="oval" w="med" len="med"/>
          </a:ln>
          <a:effectLst/>
        </p:spPr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FA5B86B-73A3-9DC4-D21C-7FF47DF1E7A3}"/>
              </a:ext>
            </a:extLst>
          </p:cNvPr>
          <p:cNvGrpSpPr/>
          <p:nvPr/>
        </p:nvGrpSpPr>
        <p:grpSpPr>
          <a:xfrm>
            <a:off x="7251242" y="2213790"/>
            <a:ext cx="1765268" cy="3597348"/>
            <a:chOff x="6831929" y="2575154"/>
            <a:chExt cx="1765268" cy="3597348"/>
          </a:xfrm>
        </p:grpSpPr>
        <p:sp>
          <p:nvSpPr>
            <p:cNvPr id="12" name="TextBox 365">
              <a:extLst>
                <a:ext uri="{FF2B5EF4-FFF2-40B4-BE49-F238E27FC236}">
                  <a16:creationId xmlns:a16="http://schemas.microsoft.com/office/drawing/2014/main" id="{6D9E1101-F8E9-3187-DF16-B219C964BAC9}"/>
                </a:ext>
              </a:extLst>
            </p:cNvPr>
            <p:cNvSpPr txBox="1"/>
            <p:nvPr/>
          </p:nvSpPr>
          <p:spPr>
            <a:xfrm>
              <a:off x="7110254" y="5649282"/>
              <a:ext cx="1059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>
                  <a:solidFill>
                    <a:srgbClr val="009A87"/>
                  </a:solidFill>
                  <a:latin typeface="Arial"/>
                  <a:cs typeface="Arial" pitchFamily="34" charset="0"/>
                </a:rPr>
                <a:t>2024</a:t>
              </a:r>
              <a:endParaRPr lang="ko-KR" altLang="en-US" sz="2800" b="1">
                <a:solidFill>
                  <a:srgbClr val="009A8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3" name="TextBox 367">
              <a:extLst>
                <a:ext uri="{FF2B5EF4-FFF2-40B4-BE49-F238E27FC236}">
                  <a16:creationId xmlns:a16="http://schemas.microsoft.com/office/drawing/2014/main" id="{ACF2B612-3931-AA0F-BB54-9B338847A618}"/>
                </a:ext>
              </a:extLst>
            </p:cNvPr>
            <p:cNvSpPr txBox="1"/>
            <p:nvPr/>
          </p:nvSpPr>
          <p:spPr>
            <a:xfrm>
              <a:off x="6831929" y="2575154"/>
              <a:ext cx="17652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Estensione</a:t>
              </a:r>
              <a:r>
                <a:rPr lang="it-IT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del programma </a:t>
              </a:r>
              <a:r>
                <a:rPr lang="it-IT" altLang="ko-KR" sz="12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EiS</a:t>
              </a:r>
              <a:r>
                <a:rPr lang="it-IT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in ambito </a:t>
              </a:r>
              <a:r>
                <a:rPr lang="it-IT" altLang="ko-KR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realizzazione cantieri </a:t>
              </a:r>
              <a:r>
                <a:rPr lang="it-IT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con il coinvolgimento delle imprese di filiera (anche fornitrici).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3CCE551-E1E7-A8B7-68F0-26532BFDAABC}"/>
                </a:ext>
              </a:extLst>
            </p:cNvPr>
            <p:cNvGrpSpPr/>
            <p:nvPr/>
          </p:nvGrpSpPr>
          <p:grpSpPr>
            <a:xfrm>
              <a:off x="7136646" y="4119996"/>
              <a:ext cx="1018570" cy="1244118"/>
              <a:chOff x="7019188" y="4068895"/>
              <a:chExt cx="1018570" cy="1244118"/>
            </a:xfrm>
          </p:grpSpPr>
          <p:grpSp>
            <p:nvGrpSpPr>
              <p:cNvPr id="15" name="그룹 351">
                <a:extLst>
                  <a:ext uri="{FF2B5EF4-FFF2-40B4-BE49-F238E27FC236}">
                    <a16:creationId xmlns:a16="http://schemas.microsoft.com/office/drawing/2014/main" id="{84F25D0F-451C-DB05-C6F6-6F1C2EF822D8}"/>
                  </a:ext>
                </a:extLst>
              </p:cNvPr>
              <p:cNvGrpSpPr/>
              <p:nvPr/>
            </p:nvGrpSpPr>
            <p:grpSpPr>
              <a:xfrm>
                <a:off x="7019188" y="4068895"/>
                <a:ext cx="1018570" cy="1244118"/>
                <a:chOff x="8187057" y="2374319"/>
                <a:chExt cx="1018570" cy="1244118"/>
              </a:xfrm>
            </p:grpSpPr>
            <p:grpSp>
              <p:nvGrpSpPr>
                <p:cNvPr id="17" name="그룹 352">
                  <a:extLst>
                    <a:ext uri="{FF2B5EF4-FFF2-40B4-BE49-F238E27FC236}">
                      <a16:creationId xmlns:a16="http://schemas.microsoft.com/office/drawing/2014/main" id="{4FE2373A-8A98-AB8F-B7A8-1F6BD1C4FC36}"/>
                    </a:ext>
                  </a:extLst>
                </p:cNvPr>
                <p:cNvGrpSpPr/>
                <p:nvPr/>
              </p:nvGrpSpPr>
              <p:grpSpPr>
                <a:xfrm>
                  <a:off x="8187057" y="2374319"/>
                  <a:ext cx="1018570" cy="1244118"/>
                  <a:chOff x="8187057" y="2374319"/>
                  <a:chExt cx="1018570" cy="1244118"/>
                </a:xfrm>
              </p:grpSpPr>
              <p:sp>
                <p:nvSpPr>
                  <p:cNvPr id="19" name="자유형: 도형 354">
                    <a:extLst>
                      <a:ext uri="{FF2B5EF4-FFF2-40B4-BE49-F238E27FC236}">
                        <a16:creationId xmlns:a16="http://schemas.microsoft.com/office/drawing/2014/main" id="{681B74F6-D83A-E148-775F-8E36E5EE9C43}"/>
                      </a:ext>
                    </a:extLst>
                  </p:cNvPr>
                  <p:cNvSpPr/>
                  <p:nvPr/>
                </p:nvSpPr>
                <p:spPr>
                  <a:xfrm>
                    <a:off x="8187057" y="2374319"/>
                    <a:ext cx="1018570" cy="1244118"/>
                  </a:xfrm>
                  <a:custGeom>
                    <a:avLst/>
                    <a:gdLst>
                      <a:gd name="connsiteX0" fmla="*/ 1063474 w 1063473"/>
                      <a:gd name="connsiteY0" fmla="*/ 531777 h 1298965"/>
                      <a:gd name="connsiteX1" fmla="*/ 527899 w 1063473"/>
                      <a:gd name="connsiteY1" fmla="*/ 13 h 1298965"/>
                      <a:gd name="connsiteX2" fmla="*/ 24 w 1063473"/>
                      <a:gd name="connsiteY2" fmla="*/ 536988 h 1298965"/>
                      <a:gd name="connsiteX3" fmla="*/ 364929 w 1063473"/>
                      <a:gd name="connsiteY3" fmla="*/ 1036787 h 1298965"/>
                      <a:gd name="connsiteX4" fmla="*/ 396426 w 1063473"/>
                      <a:gd name="connsiteY4" fmla="*/ 1062919 h 1298965"/>
                      <a:gd name="connsiteX5" fmla="*/ 519655 w 1063473"/>
                      <a:gd name="connsiteY5" fmla="*/ 1291762 h 1298965"/>
                      <a:gd name="connsiteX6" fmla="*/ 543804 w 1063473"/>
                      <a:gd name="connsiteY6" fmla="*/ 1291762 h 1298965"/>
                      <a:gd name="connsiteX7" fmla="*/ 669949 w 1063473"/>
                      <a:gd name="connsiteY7" fmla="*/ 1057514 h 1298965"/>
                      <a:gd name="connsiteX8" fmla="*/ 692542 w 1063473"/>
                      <a:gd name="connsiteY8" fmla="*/ 1038732 h 1298965"/>
                      <a:gd name="connsiteX9" fmla="*/ 1063474 w 1063473"/>
                      <a:gd name="connsiteY9" fmla="*/ 531777 h 129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3473" h="1298965">
                        <a:moveTo>
                          <a:pt x="1063474" y="531777"/>
                        </a:moveTo>
                        <a:cubicBezTo>
                          <a:pt x="1063474" y="236828"/>
                          <a:pt x="823354" y="-2048"/>
                          <a:pt x="527899" y="13"/>
                        </a:cubicBezTo>
                        <a:cubicBezTo>
                          <a:pt x="237617" y="2074"/>
                          <a:pt x="-2776" y="246705"/>
                          <a:pt x="24" y="536988"/>
                        </a:cubicBezTo>
                        <a:cubicBezTo>
                          <a:pt x="2280" y="770108"/>
                          <a:pt x="154556" y="967337"/>
                          <a:pt x="364929" y="1036787"/>
                        </a:cubicBezTo>
                        <a:cubicBezTo>
                          <a:pt x="378383" y="1041221"/>
                          <a:pt x="389699" y="1050436"/>
                          <a:pt x="396426" y="1062919"/>
                        </a:cubicBezTo>
                        <a:lnTo>
                          <a:pt x="519655" y="1291762"/>
                        </a:lnTo>
                        <a:cubicBezTo>
                          <a:pt x="524827" y="1301367"/>
                          <a:pt x="538632" y="1301367"/>
                          <a:pt x="543804" y="1291762"/>
                        </a:cubicBezTo>
                        <a:lnTo>
                          <a:pt x="669949" y="1057514"/>
                        </a:lnTo>
                        <a:cubicBezTo>
                          <a:pt x="674771" y="1048570"/>
                          <a:pt x="682859" y="1041804"/>
                          <a:pt x="692542" y="1038732"/>
                        </a:cubicBezTo>
                        <a:cubicBezTo>
                          <a:pt x="907619" y="970604"/>
                          <a:pt x="1063474" y="769370"/>
                          <a:pt x="1063474" y="53177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" name="자유형: 도형 355">
                    <a:extLst>
                      <a:ext uri="{FF2B5EF4-FFF2-40B4-BE49-F238E27FC236}">
                        <a16:creationId xmlns:a16="http://schemas.microsoft.com/office/drawing/2014/main" id="{F6971264-8CAC-32F7-A107-059890957E44}"/>
                      </a:ext>
                    </a:extLst>
                  </p:cNvPr>
                  <p:cNvSpPr/>
                  <p:nvPr/>
                </p:nvSpPr>
                <p:spPr>
                  <a:xfrm>
                    <a:off x="8187171" y="2884203"/>
                    <a:ext cx="1018456" cy="734234"/>
                  </a:xfrm>
                  <a:custGeom>
                    <a:avLst/>
                    <a:gdLst>
                      <a:gd name="connsiteX0" fmla="*/ 416 w 1018456"/>
                      <a:gd name="connsiteY0" fmla="*/ 0 h 734234"/>
                      <a:gd name="connsiteX1" fmla="*/ 1018456 w 1018456"/>
                      <a:gd name="connsiteY1" fmla="*/ 0 h 734234"/>
                      <a:gd name="connsiteX2" fmla="*/ 992005 w 1018456"/>
                      <a:gd name="connsiteY2" fmla="*/ 162132 h 734234"/>
                      <a:gd name="connsiteX3" fmla="*/ 663278 w 1018456"/>
                      <a:gd name="connsiteY3" fmla="*/ 484988 h 734234"/>
                      <a:gd name="connsiteX4" fmla="*/ 641639 w 1018456"/>
                      <a:gd name="connsiteY4" fmla="*/ 502977 h 734234"/>
                      <a:gd name="connsiteX5" fmla="*/ 520820 w 1018456"/>
                      <a:gd name="connsiteY5" fmla="*/ 727334 h 734234"/>
                      <a:gd name="connsiteX6" fmla="*/ 497691 w 1018456"/>
                      <a:gd name="connsiteY6" fmla="*/ 727334 h 734234"/>
                      <a:gd name="connsiteX7" fmla="*/ 379665 w 1018456"/>
                      <a:gd name="connsiteY7" fmla="*/ 508154 h 734234"/>
                      <a:gd name="connsiteX8" fmla="*/ 349498 w 1018456"/>
                      <a:gd name="connsiteY8" fmla="*/ 483125 h 734234"/>
                      <a:gd name="connsiteX9" fmla="*/ 0 w 1018456"/>
                      <a:gd name="connsiteY9" fmla="*/ 4430 h 73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8456" h="734234">
                        <a:moveTo>
                          <a:pt x="416" y="0"/>
                        </a:moveTo>
                        <a:lnTo>
                          <a:pt x="1018456" y="0"/>
                        </a:lnTo>
                        <a:lnTo>
                          <a:pt x="992005" y="162132"/>
                        </a:lnTo>
                        <a:cubicBezTo>
                          <a:pt x="940366" y="315400"/>
                          <a:pt x="817775" y="436050"/>
                          <a:pt x="663278" y="484988"/>
                        </a:cubicBezTo>
                        <a:cubicBezTo>
                          <a:pt x="654004" y="487930"/>
                          <a:pt x="646257" y="494411"/>
                          <a:pt x="641639" y="502977"/>
                        </a:cubicBezTo>
                        <a:lnTo>
                          <a:pt x="520820" y="727334"/>
                        </a:lnTo>
                        <a:cubicBezTo>
                          <a:pt x="515867" y="736534"/>
                          <a:pt x="502644" y="736534"/>
                          <a:pt x="497691" y="727334"/>
                        </a:cubicBezTo>
                        <a:lnTo>
                          <a:pt x="379665" y="508154"/>
                        </a:lnTo>
                        <a:cubicBezTo>
                          <a:pt x="373222" y="496198"/>
                          <a:pt x="362384" y="487372"/>
                          <a:pt x="349498" y="483125"/>
                        </a:cubicBezTo>
                        <a:cubicBezTo>
                          <a:pt x="148007" y="416608"/>
                          <a:pt x="2161" y="227706"/>
                          <a:pt x="0" y="4430"/>
                        </a:cubicBezTo>
                        <a:close/>
                      </a:path>
                    </a:pathLst>
                  </a:custGeom>
                  <a:solidFill>
                    <a:srgbClr val="009A87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8" name="타원 353">
                  <a:extLst>
                    <a:ext uri="{FF2B5EF4-FFF2-40B4-BE49-F238E27FC236}">
                      <a16:creationId xmlns:a16="http://schemas.microsoft.com/office/drawing/2014/main" id="{8F27B60E-9FBD-766D-75DB-FD6389494B7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294236" y="2490775"/>
                  <a:ext cx="786855" cy="7868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7000"/>
                      </a:sysClr>
                    </a:gs>
                    <a:gs pos="100000">
                      <a:sysClr val="window" lastClr="FFFFFF"/>
                    </a:gs>
                  </a:gsLst>
                  <a:lin ang="8100000" scaled="1"/>
                  <a:tileRect/>
                </a:gradFill>
                <a:ln w="635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prstMaterial="plastic">
                  <a:bevelT w="95250" h="38100" prst="relaxedInset"/>
                </a:sp3d>
              </p:spPr>
              <p:txBody>
                <a:bodyPr wrap="square" rtlCol="0" anchor="ctr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3A6FF0B9-9F1A-31E1-E143-8DB5043C2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66870" y="4303171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4FB7CD7-1BAD-F2F3-EC3F-416DA7FE09F5}"/>
              </a:ext>
            </a:extLst>
          </p:cNvPr>
          <p:cNvGrpSpPr/>
          <p:nvPr/>
        </p:nvGrpSpPr>
        <p:grpSpPr>
          <a:xfrm>
            <a:off x="790814" y="2157814"/>
            <a:ext cx="1765268" cy="3663904"/>
            <a:chOff x="1071928" y="2519178"/>
            <a:chExt cx="1765268" cy="3663904"/>
          </a:xfrm>
        </p:grpSpPr>
        <p:sp>
          <p:nvSpPr>
            <p:cNvPr id="22" name="TextBox 362">
              <a:extLst>
                <a:ext uri="{FF2B5EF4-FFF2-40B4-BE49-F238E27FC236}">
                  <a16:creationId xmlns:a16="http://schemas.microsoft.com/office/drawing/2014/main" id="{5966AD69-C2BB-0F4C-B504-B7771111C4C5}"/>
                </a:ext>
              </a:extLst>
            </p:cNvPr>
            <p:cNvSpPr txBox="1"/>
            <p:nvPr/>
          </p:nvSpPr>
          <p:spPr>
            <a:xfrm>
              <a:off x="1433613" y="5659862"/>
              <a:ext cx="1059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>
                  <a:solidFill>
                    <a:srgbClr val="009A87"/>
                  </a:solidFill>
                  <a:latin typeface="Arial"/>
                  <a:cs typeface="Arial" pitchFamily="34" charset="0"/>
                </a:rPr>
                <a:t>2021</a:t>
              </a:r>
              <a:endParaRPr lang="ko-KR" altLang="en-US" sz="2800" b="1">
                <a:solidFill>
                  <a:srgbClr val="009A8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379">
              <a:extLst>
                <a:ext uri="{FF2B5EF4-FFF2-40B4-BE49-F238E27FC236}">
                  <a16:creationId xmlns:a16="http://schemas.microsoft.com/office/drawing/2014/main" id="{6C771425-5DCD-3B83-5C09-5703388775BE}"/>
                </a:ext>
              </a:extLst>
            </p:cNvPr>
            <p:cNvSpPr txBox="1"/>
            <p:nvPr/>
          </p:nvSpPr>
          <p:spPr>
            <a:xfrm>
              <a:off x="1071928" y="2519178"/>
              <a:ext cx="17652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Avviato un 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assessment a 360° 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per una valutazione della 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maturità di Terna nella gestione della Sicurezza nei luoghi di lavoro</a:t>
              </a:r>
            </a:p>
          </p:txBody>
        </p: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91AEE28F-95EC-150C-B0D6-B0D47CD00923}"/>
                </a:ext>
              </a:extLst>
            </p:cNvPr>
            <p:cNvGrpSpPr/>
            <p:nvPr/>
          </p:nvGrpSpPr>
          <p:grpSpPr>
            <a:xfrm>
              <a:off x="1453956" y="4119996"/>
              <a:ext cx="1018570" cy="1244118"/>
              <a:chOff x="852985" y="4068895"/>
              <a:chExt cx="1018570" cy="1244118"/>
            </a:xfrm>
          </p:grpSpPr>
          <p:grpSp>
            <p:nvGrpSpPr>
              <p:cNvPr id="25" name="그룹 331">
                <a:extLst>
                  <a:ext uri="{FF2B5EF4-FFF2-40B4-BE49-F238E27FC236}">
                    <a16:creationId xmlns:a16="http://schemas.microsoft.com/office/drawing/2014/main" id="{E5FDD3EB-1896-8A6B-576B-D5ADE73490FA}"/>
                  </a:ext>
                </a:extLst>
              </p:cNvPr>
              <p:cNvGrpSpPr/>
              <p:nvPr/>
            </p:nvGrpSpPr>
            <p:grpSpPr>
              <a:xfrm>
                <a:off x="852985" y="4068895"/>
                <a:ext cx="1018570" cy="1244118"/>
                <a:chOff x="8187057" y="2374319"/>
                <a:chExt cx="1018570" cy="1244118"/>
              </a:xfrm>
            </p:grpSpPr>
            <p:grpSp>
              <p:nvGrpSpPr>
                <p:cNvPr id="27" name="그룹 332">
                  <a:extLst>
                    <a:ext uri="{FF2B5EF4-FFF2-40B4-BE49-F238E27FC236}">
                      <a16:creationId xmlns:a16="http://schemas.microsoft.com/office/drawing/2014/main" id="{77970C1B-E93A-DB89-6E2E-CD27F86A8E1D}"/>
                    </a:ext>
                  </a:extLst>
                </p:cNvPr>
                <p:cNvGrpSpPr/>
                <p:nvPr/>
              </p:nvGrpSpPr>
              <p:grpSpPr>
                <a:xfrm>
                  <a:off x="8187057" y="2374319"/>
                  <a:ext cx="1018570" cy="1244118"/>
                  <a:chOff x="8187057" y="2374319"/>
                  <a:chExt cx="1018570" cy="1244118"/>
                </a:xfrm>
              </p:grpSpPr>
              <p:sp>
                <p:nvSpPr>
                  <p:cNvPr id="29" name="자유형: 도형 334">
                    <a:extLst>
                      <a:ext uri="{FF2B5EF4-FFF2-40B4-BE49-F238E27FC236}">
                        <a16:creationId xmlns:a16="http://schemas.microsoft.com/office/drawing/2014/main" id="{E0A300AE-FFAF-5BDE-542C-130F4F251235}"/>
                      </a:ext>
                    </a:extLst>
                  </p:cNvPr>
                  <p:cNvSpPr/>
                  <p:nvPr/>
                </p:nvSpPr>
                <p:spPr>
                  <a:xfrm>
                    <a:off x="8187057" y="2374319"/>
                    <a:ext cx="1018570" cy="1244118"/>
                  </a:xfrm>
                  <a:custGeom>
                    <a:avLst/>
                    <a:gdLst>
                      <a:gd name="connsiteX0" fmla="*/ 1063474 w 1063473"/>
                      <a:gd name="connsiteY0" fmla="*/ 531777 h 1298965"/>
                      <a:gd name="connsiteX1" fmla="*/ 527899 w 1063473"/>
                      <a:gd name="connsiteY1" fmla="*/ 13 h 1298965"/>
                      <a:gd name="connsiteX2" fmla="*/ 24 w 1063473"/>
                      <a:gd name="connsiteY2" fmla="*/ 536988 h 1298965"/>
                      <a:gd name="connsiteX3" fmla="*/ 364929 w 1063473"/>
                      <a:gd name="connsiteY3" fmla="*/ 1036787 h 1298965"/>
                      <a:gd name="connsiteX4" fmla="*/ 396426 w 1063473"/>
                      <a:gd name="connsiteY4" fmla="*/ 1062919 h 1298965"/>
                      <a:gd name="connsiteX5" fmla="*/ 519655 w 1063473"/>
                      <a:gd name="connsiteY5" fmla="*/ 1291762 h 1298965"/>
                      <a:gd name="connsiteX6" fmla="*/ 543804 w 1063473"/>
                      <a:gd name="connsiteY6" fmla="*/ 1291762 h 1298965"/>
                      <a:gd name="connsiteX7" fmla="*/ 669949 w 1063473"/>
                      <a:gd name="connsiteY7" fmla="*/ 1057514 h 1298965"/>
                      <a:gd name="connsiteX8" fmla="*/ 692542 w 1063473"/>
                      <a:gd name="connsiteY8" fmla="*/ 1038732 h 1298965"/>
                      <a:gd name="connsiteX9" fmla="*/ 1063474 w 1063473"/>
                      <a:gd name="connsiteY9" fmla="*/ 531777 h 129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3473" h="1298965">
                        <a:moveTo>
                          <a:pt x="1063474" y="531777"/>
                        </a:moveTo>
                        <a:cubicBezTo>
                          <a:pt x="1063474" y="236828"/>
                          <a:pt x="823354" y="-2048"/>
                          <a:pt x="527899" y="13"/>
                        </a:cubicBezTo>
                        <a:cubicBezTo>
                          <a:pt x="237617" y="2074"/>
                          <a:pt x="-2776" y="246705"/>
                          <a:pt x="24" y="536988"/>
                        </a:cubicBezTo>
                        <a:cubicBezTo>
                          <a:pt x="2280" y="770108"/>
                          <a:pt x="154556" y="967337"/>
                          <a:pt x="364929" y="1036787"/>
                        </a:cubicBezTo>
                        <a:cubicBezTo>
                          <a:pt x="378383" y="1041221"/>
                          <a:pt x="389699" y="1050436"/>
                          <a:pt x="396426" y="1062919"/>
                        </a:cubicBezTo>
                        <a:lnTo>
                          <a:pt x="519655" y="1291762"/>
                        </a:lnTo>
                        <a:cubicBezTo>
                          <a:pt x="524827" y="1301367"/>
                          <a:pt x="538632" y="1301367"/>
                          <a:pt x="543804" y="1291762"/>
                        </a:cubicBezTo>
                        <a:lnTo>
                          <a:pt x="669949" y="1057514"/>
                        </a:lnTo>
                        <a:cubicBezTo>
                          <a:pt x="674771" y="1048570"/>
                          <a:pt x="682859" y="1041804"/>
                          <a:pt x="692542" y="1038732"/>
                        </a:cubicBezTo>
                        <a:cubicBezTo>
                          <a:pt x="907619" y="970604"/>
                          <a:pt x="1063474" y="769370"/>
                          <a:pt x="1063474" y="53177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" name="자유형: 도형 335">
                    <a:extLst>
                      <a:ext uri="{FF2B5EF4-FFF2-40B4-BE49-F238E27FC236}">
                        <a16:creationId xmlns:a16="http://schemas.microsoft.com/office/drawing/2014/main" id="{5DD79D97-C5BB-417D-853D-249BD1205C20}"/>
                      </a:ext>
                    </a:extLst>
                  </p:cNvPr>
                  <p:cNvSpPr/>
                  <p:nvPr/>
                </p:nvSpPr>
                <p:spPr>
                  <a:xfrm>
                    <a:off x="8187171" y="2884203"/>
                    <a:ext cx="1018456" cy="734234"/>
                  </a:xfrm>
                  <a:custGeom>
                    <a:avLst/>
                    <a:gdLst>
                      <a:gd name="connsiteX0" fmla="*/ 416 w 1018456"/>
                      <a:gd name="connsiteY0" fmla="*/ 0 h 734234"/>
                      <a:gd name="connsiteX1" fmla="*/ 1018456 w 1018456"/>
                      <a:gd name="connsiteY1" fmla="*/ 0 h 734234"/>
                      <a:gd name="connsiteX2" fmla="*/ 992005 w 1018456"/>
                      <a:gd name="connsiteY2" fmla="*/ 162132 h 734234"/>
                      <a:gd name="connsiteX3" fmla="*/ 663278 w 1018456"/>
                      <a:gd name="connsiteY3" fmla="*/ 484988 h 734234"/>
                      <a:gd name="connsiteX4" fmla="*/ 641639 w 1018456"/>
                      <a:gd name="connsiteY4" fmla="*/ 502977 h 734234"/>
                      <a:gd name="connsiteX5" fmla="*/ 520820 w 1018456"/>
                      <a:gd name="connsiteY5" fmla="*/ 727334 h 734234"/>
                      <a:gd name="connsiteX6" fmla="*/ 497691 w 1018456"/>
                      <a:gd name="connsiteY6" fmla="*/ 727334 h 734234"/>
                      <a:gd name="connsiteX7" fmla="*/ 379665 w 1018456"/>
                      <a:gd name="connsiteY7" fmla="*/ 508154 h 734234"/>
                      <a:gd name="connsiteX8" fmla="*/ 349498 w 1018456"/>
                      <a:gd name="connsiteY8" fmla="*/ 483125 h 734234"/>
                      <a:gd name="connsiteX9" fmla="*/ 0 w 1018456"/>
                      <a:gd name="connsiteY9" fmla="*/ 4430 h 73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8456" h="734234">
                        <a:moveTo>
                          <a:pt x="416" y="0"/>
                        </a:moveTo>
                        <a:lnTo>
                          <a:pt x="1018456" y="0"/>
                        </a:lnTo>
                        <a:lnTo>
                          <a:pt x="992005" y="162132"/>
                        </a:lnTo>
                        <a:cubicBezTo>
                          <a:pt x="940366" y="315400"/>
                          <a:pt x="817775" y="436050"/>
                          <a:pt x="663278" y="484988"/>
                        </a:cubicBezTo>
                        <a:cubicBezTo>
                          <a:pt x="654004" y="487930"/>
                          <a:pt x="646257" y="494411"/>
                          <a:pt x="641639" y="502977"/>
                        </a:cubicBezTo>
                        <a:lnTo>
                          <a:pt x="520820" y="727334"/>
                        </a:lnTo>
                        <a:cubicBezTo>
                          <a:pt x="515867" y="736534"/>
                          <a:pt x="502644" y="736534"/>
                          <a:pt x="497691" y="727334"/>
                        </a:cubicBezTo>
                        <a:lnTo>
                          <a:pt x="379665" y="508154"/>
                        </a:lnTo>
                        <a:cubicBezTo>
                          <a:pt x="373222" y="496198"/>
                          <a:pt x="362384" y="487372"/>
                          <a:pt x="349498" y="483125"/>
                        </a:cubicBezTo>
                        <a:cubicBezTo>
                          <a:pt x="148007" y="416608"/>
                          <a:pt x="2161" y="227706"/>
                          <a:pt x="0" y="4430"/>
                        </a:cubicBezTo>
                        <a:close/>
                      </a:path>
                    </a:pathLst>
                  </a:custGeom>
                  <a:solidFill>
                    <a:srgbClr val="009A87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8" name="타원 333">
                  <a:extLst>
                    <a:ext uri="{FF2B5EF4-FFF2-40B4-BE49-F238E27FC236}">
                      <a16:creationId xmlns:a16="http://schemas.microsoft.com/office/drawing/2014/main" id="{8FE53923-C870-7A27-2801-AF2B50E9F8E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294236" y="2490775"/>
                  <a:ext cx="786855" cy="7868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7000"/>
                      </a:sysClr>
                    </a:gs>
                    <a:gs pos="100000">
                      <a:sysClr val="window" lastClr="FFFFFF"/>
                    </a:gs>
                  </a:gsLst>
                  <a:lin ang="8100000" scaled="1"/>
                  <a:tileRect/>
                </a:gradFill>
                <a:ln w="635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prstMaterial="plastic">
                  <a:bevelT w="95250" h="38100" prst="relaxedInset"/>
                </a:sp3d>
              </p:spPr>
              <p:txBody>
                <a:bodyPr wrap="square" rtlCol="0" anchor="ctr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D1AE6A8F-966C-72B8-1043-A06EA6A55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270" y="4303171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345BC92-9BA6-FD46-6683-4F75005B6541}"/>
              </a:ext>
            </a:extLst>
          </p:cNvPr>
          <p:cNvGrpSpPr/>
          <p:nvPr/>
        </p:nvGrpSpPr>
        <p:grpSpPr>
          <a:xfrm>
            <a:off x="2966316" y="2197611"/>
            <a:ext cx="1765268" cy="3631802"/>
            <a:chOff x="2971636" y="2558975"/>
            <a:chExt cx="1765268" cy="3631802"/>
          </a:xfrm>
        </p:grpSpPr>
        <p:sp>
          <p:nvSpPr>
            <p:cNvPr id="32" name="TextBox 363">
              <a:extLst>
                <a:ext uri="{FF2B5EF4-FFF2-40B4-BE49-F238E27FC236}">
                  <a16:creationId xmlns:a16="http://schemas.microsoft.com/office/drawing/2014/main" id="{22693615-E964-7595-8C8D-5C320FF500B0}"/>
                </a:ext>
              </a:extLst>
            </p:cNvPr>
            <p:cNvSpPr txBox="1"/>
            <p:nvPr/>
          </p:nvSpPr>
          <p:spPr>
            <a:xfrm>
              <a:off x="3315126" y="5667557"/>
              <a:ext cx="1059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>
                  <a:solidFill>
                    <a:srgbClr val="009A87"/>
                  </a:solidFill>
                  <a:latin typeface="Arial"/>
                  <a:cs typeface="Arial" pitchFamily="34" charset="0"/>
                </a:rPr>
                <a:t>2022</a:t>
              </a:r>
              <a:endParaRPr lang="ko-KR" altLang="en-US" sz="2800" b="1">
                <a:solidFill>
                  <a:srgbClr val="009A8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" name="TextBox 373">
              <a:extLst>
                <a:ext uri="{FF2B5EF4-FFF2-40B4-BE49-F238E27FC236}">
                  <a16:creationId xmlns:a16="http://schemas.microsoft.com/office/drawing/2014/main" id="{DCB388F4-560B-5D62-D998-9DE27E1DED9F}"/>
                </a:ext>
              </a:extLst>
            </p:cNvPr>
            <p:cNvSpPr txBox="1"/>
            <p:nvPr/>
          </p:nvSpPr>
          <p:spPr>
            <a:xfrm>
              <a:off x="2971636" y="2558975"/>
              <a:ext cx="1765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Lancio di un 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progetto pilota in ambito O&amp;M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presso una Unità Impianti della Direzione Rete di Trasmissione Nazionale.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03F877F5-9BC2-4A27-A619-BD0BAD33CFD1}"/>
                </a:ext>
              </a:extLst>
            </p:cNvPr>
            <p:cNvGrpSpPr/>
            <p:nvPr/>
          </p:nvGrpSpPr>
          <p:grpSpPr>
            <a:xfrm>
              <a:off x="3348186" y="4119996"/>
              <a:ext cx="1018570" cy="1244118"/>
              <a:chOff x="2908386" y="4068895"/>
              <a:chExt cx="1018570" cy="1244118"/>
            </a:xfrm>
          </p:grpSpPr>
          <p:grpSp>
            <p:nvGrpSpPr>
              <p:cNvPr id="35" name="그룹 341">
                <a:extLst>
                  <a:ext uri="{FF2B5EF4-FFF2-40B4-BE49-F238E27FC236}">
                    <a16:creationId xmlns:a16="http://schemas.microsoft.com/office/drawing/2014/main" id="{C8206FD3-FBCC-88E8-3715-864116124CAF}"/>
                  </a:ext>
                </a:extLst>
              </p:cNvPr>
              <p:cNvGrpSpPr/>
              <p:nvPr/>
            </p:nvGrpSpPr>
            <p:grpSpPr>
              <a:xfrm>
                <a:off x="2908386" y="4068895"/>
                <a:ext cx="1018570" cy="1244118"/>
                <a:chOff x="8187057" y="2374319"/>
                <a:chExt cx="1018570" cy="1244118"/>
              </a:xfrm>
            </p:grpSpPr>
            <p:grpSp>
              <p:nvGrpSpPr>
                <p:cNvPr id="37" name="그룹 342">
                  <a:extLst>
                    <a:ext uri="{FF2B5EF4-FFF2-40B4-BE49-F238E27FC236}">
                      <a16:creationId xmlns:a16="http://schemas.microsoft.com/office/drawing/2014/main" id="{0BE38EBC-FA77-5A4D-1C3A-78EACD13989B}"/>
                    </a:ext>
                  </a:extLst>
                </p:cNvPr>
                <p:cNvGrpSpPr/>
                <p:nvPr/>
              </p:nvGrpSpPr>
              <p:grpSpPr>
                <a:xfrm>
                  <a:off x="8187057" y="2374319"/>
                  <a:ext cx="1018570" cy="1244118"/>
                  <a:chOff x="8187057" y="2374319"/>
                  <a:chExt cx="1018570" cy="1244118"/>
                </a:xfrm>
              </p:grpSpPr>
              <p:sp>
                <p:nvSpPr>
                  <p:cNvPr id="39" name="자유형: 도형 344">
                    <a:extLst>
                      <a:ext uri="{FF2B5EF4-FFF2-40B4-BE49-F238E27FC236}">
                        <a16:creationId xmlns:a16="http://schemas.microsoft.com/office/drawing/2014/main" id="{0735DDBA-6B01-7CAF-2591-BA40BB3E23E7}"/>
                      </a:ext>
                    </a:extLst>
                  </p:cNvPr>
                  <p:cNvSpPr/>
                  <p:nvPr/>
                </p:nvSpPr>
                <p:spPr>
                  <a:xfrm>
                    <a:off x="8187057" y="2374319"/>
                    <a:ext cx="1018570" cy="1244118"/>
                  </a:xfrm>
                  <a:custGeom>
                    <a:avLst/>
                    <a:gdLst>
                      <a:gd name="connsiteX0" fmla="*/ 1063474 w 1063473"/>
                      <a:gd name="connsiteY0" fmla="*/ 531777 h 1298965"/>
                      <a:gd name="connsiteX1" fmla="*/ 527899 w 1063473"/>
                      <a:gd name="connsiteY1" fmla="*/ 13 h 1298965"/>
                      <a:gd name="connsiteX2" fmla="*/ 24 w 1063473"/>
                      <a:gd name="connsiteY2" fmla="*/ 536988 h 1298965"/>
                      <a:gd name="connsiteX3" fmla="*/ 364929 w 1063473"/>
                      <a:gd name="connsiteY3" fmla="*/ 1036787 h 1298965"/>
                      <a:gd name="connsiteX4" fmla="*/ 396426 w 1063473"/>
                      <a:gd name="connsiteY4" fmla="*/ 1062919 h 1298965"/>
                      <a:gd name="connsiteX5" fmla="*/ 519655 w 1063473"/>
                      <a:gd name="connsiteY5" fmla="*/ 1291762 h 1298965"/>
                      <a:gd name="connsiteX6" fmla="*/ 543804 w 1063473"/>
                      <a:gd name="connsiteY6" fmla="*/ 1291762 h 1298965"/>
                      <a:gd name="connsiteX7" fmla="*/ 669949 w 1063473"/>
                      <a:gd name="connsiteY7" fmla="*/ 1057514 h 1298965"/>
                      <a:gd name="connsiteX8" fmla="*/ 692542 w 1063473"/>
                      <a:gd name="connsiteY8" fmla="*/ 1038732 h 1298965"/>
                      <a:gd name="connsiteX9" fmla="*/ 1063474 w 1063473"/>
                      <a:gd name="connsiteY9" fmla="*/ 531777 h 129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3473" h="1298965">
                        <a:moveTo>
                          <a:pt x="1063474" y="531777"/>
                        </a:moveTo>
                        <a:cubicBezTo>
                          <a:pt x="1063474" y="236828"/>
                          <a:pt x="823354" y="-2048"/>
                          <a:pt x="527899" y="13"/>
                        </a:cubicBezTo>
                        <a:cubicBezTo>
                          <a:pt x="237617" y="2074"/>
                          <a:pt x="-2776" y="246705"/>
                          <a:pt x="24" y="536988"/>
                        </a:cubicBezTo>
                        <a:cubicBezTo>
                          <a:pt x="2280" y="770108"/>
                          <a:pt x="154556" y="967337"/>
                          <a:pt x="364929" y="1036787"/>
                        </a:cubicBezTo>
                        <a:cubicBezTo>
                          <a:pt x="378383" y="1041221"/>
                          <a:pt x="389699" y="1050436"/>
                          <a:pt x="396426" y="1062919"/>
                        </a:cubicBezTo>
                        <a:lnTo>
                          <a:pt x="519655" y="1291762"/>
                        </a:lnTo>
                        <a:cubicBezTo>
                          <a:pt x="524827" y="1301367"/>
                          <a:pt x="538632" y="1301367"/>
                          <a:pt x="543804" y="1291762"/>
                        </a:cubicBezTo>
                        <a:lnTo>
                          <a:pt x="669949" y="1057514"/>
                        </a:lnTo>
                        <a:cubicBezTo>
                          <a:pt x="674771" y="1048570"/>
                          <a:pt x="682859" y="1041804"/>
                          <a:pt x="692542" y="1038732"/>
                        </a:cubicBezTo>
                        <a:cubicBezTo>
                          <a:pt x="907619" y="970604"/>
                          <a:pt x="1063474" y="769370"/>
                          <a:pt x="1063474" y="53177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40" name="자유형: 도형 345">
                    <a:extLst>
                      <a:ext uri="{FF2B5EF4-FFF2-40B4-BE49-F238E27FC236}">
                        <a16:creationId xmlns:a16="http://schemas.microsoft.com/office/drawing/2014/main" id="{7F30919E-ADB6-9492-57E4-26593197E0A2}"/>
                      </a:ext>
                    </a:extLst>
                  </p:cNvPr>
                  <p:cNvSpPr/>
                  <p:nvPr/>
                </p:nvSpPr>
                <p:spPr>
                  <a:xfrm>
                    <a:off x="8187171" y="2884203"/>
                    <a:ext cx="1018456" cy="734234"/>
                  </a:xfrm>
                  <a:custGeom>
                    <a:avLst/>
                    <a:gdLst>
                      <a:gd name="connsiteX0" fmla="*/ 416 w 1018456"/>
                      <a:gd name="connsiteY0" fmla="*/ 0 h 734234"/>
                      <a:gd name="connsiteX1" fmla="*/ 1018456 w 1018456"/>
                      <a:gd name="connsiteY1" fmla="*/ 0 h 734234"/>
                      <a:gd name="connsiteX2" fmla="*/ 992005 w 1018456"/>
                      <a:gd name="connsiteY2" fmla="*/ 162132 h 734234"/>
                      <a:gd name="connsiteX3" fmla="*/ 663278 w 1018456"/>
                      <a:gd name="connsiteY3" fmla="*/ 484988 h 734234"/>
                      <a:gd name="connsiteX4" fmla="*/ 641639 w 1018456"/>
                      <a:gd name="connsiteY4" fmla="*/ 502977 h 734234"/>
                      <a:gd name="connsiteX5" fmla="*/ 520820 w 1018456"/>
                      <a:gd name="connsiteY5" fmla="*/ 727334 h 734234"/>
                      <a:gd name="connsiteX6" fmla="*/ 497691 w 1018456"/>
                      <a:gd name="connsiteY6" fmla="*/ 727334 h 734234"/>
                      <a:gd name="connsiteX7" fmla="*/ 379665 w 1018456"/>
                      <a:gd name="connsiteY7" fmla="*/ 508154 h 734234"/>
                      <a:gd name="connsiteX8" fmla="*/ 349498 w 1018456"/>
                      <a:gd name="connsiteY8" fmla="*/ 483125 h 734234"/>
                      <a:gd name="connsiteX9" fmla="*/ 0 w 1018456"/>
                      <a:gd name="connsiteY9" fmla="*/ 4430 h 73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8456" h="734234">
                        <a:moveTo>
                          <a:pt x="416" y="0"/>
                        </a:moveTo>
                        <a:lnTo>
                          <a:pt x="1018456" y="0"/>
                        </a:lnTo>
                        <a:lnTo>
                          <a:pt x="992005" y="162132"/>
                        </a:lnTo>
                        <a:cubicBezTo>
                          <a:pt x="940366" y="315400"/>
                          <a:pt x="817775" y="436050"/>
                          <a:pt x="663278" y="484988"/>
                        </a:cubicBezTo>
                        <a:cubicBezTo>
                          <a:pt x="654004" y="487930"/>
                          <a:pt x="646257" y="494411"/>
                          <a:pt x="641639" y="502977"/>
                        </a:cubicBezTo>
                        <a:lnTo>
                          <a:pt x="520820" y="727334"/>
                        </a:lnTo>
                        <a:cubicBezTo>
                          <a:pt x="515867" y="736534"/>
                          <a:pt x="502644" y="736534"/>
                          <a:pt x="497691" y="727334"/>
                        </a:cubicBezTo>
                        <a:lnTo>
                          <a:pt x="379665" y="508154"/>
                        </a:lnTo>
                        <a:cubicBezTo>
                          <a:pt x="373222" y="496198"/>
                          <a:pt x="362384" y="487372"/>
                          <a:pt x="349498" y="483125"/>
                        </a:cubicBezTo>
                        <a:cubicBezTo>
                          <a:pt x="148007" y="416608"/>
                          <a:pt x="2161" y="227706"/>
                          <a:pt x="0" y="4430"/>
                        </a:cubicBezTo>
                        <a:close/>
                      </a:path>
                    </a:pathLst>
                  </a:custGeom>
                  <a:solidFill>
                    <a:srgbClr val="009A87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8" name="타원 343">
                  <a:extLst>
                    <a:ext uri="{FF2B5EF4-FFF2-40B4-BE49-F238E27FC236}">
                      <a16:creationId xmlns:a16="http://schemas.microsoft.com/office/drawing/2014/main" id="{70DD6255-1B39-27C7-FBDD-1D49D4333B3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294236" y="2490775"/>
                  <a:ext cx="786855" cy="7868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7000"/>
                      </a:sysClr>
                    </a:gs>
                    <a:gs pos="100000">
                      <a:sysClr val="window" lastClr="FFFFFF"/>
                    </a:gs>
                  </a:gsLst>
                  <a:lin ang="8100000" scaled="1"/>
                  <a:tileRect/>
                </a:gradFill>
                <a:ln w="635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prstMaterial="plastic">
                  <a:bevelT w="95250" h="38100" prst="relaxedInset"/>
                </a:sp3d>
              </p:spPr>
              <p:txBody>
                <a:bodyPr wrap="square" rtlCol="0" anchor="ctr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36" name="Immagine 35">
                <a:extLst>
                  <a:ext uri="{FF2B5EF4-FFF2-40B4-BE49-F238E27FC236}">
                    <a16:creationId xmlns:a16="http://schemas.microsoft.com/office/drawing/2014/main" id="{2D31DAE4-61D2-4A5D-9F1F-DBEB277EF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2470" y="4303171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C70CEA4-56A7-718A-78C7-A015174BFC26}"/>
              </a:ext>
            </a:extLst>
          </p:cNvPr>
          <p:cNvGrpSpPr/>
          <p:nvPr/>
        </p:nvGrpSpPr>
        <p:grpSpPr>
          <a:xfrm>
            <a:off x="5094202" y="2213790"/>
            <a:ext cx="1765268" cy="3607928"/>
            <a:chOff x="4869067" y="2575154"/>
            <a:chExt cx="1765268" cy="3607928"/>
          </a:xfrm>
        </p:grpSpPr>
        <p:sp>
          <p:nvSpPr>
            <p:cNvPr id="42" name="TextBox 364">
              <a:extLst>
                <a:ext uri="{FF2B5EF4-FFF2-40B4-BE49-F238E27FC236}">
                  <a16:creationId xmlns:a16="http://schemas.microsoft.com/office/drawing/2014/main" id="{B09A7C82-2207-7A16-DD09-5CAD4A0513A5}"/>
                </a:ext>
              </a:extLst>
            </p:cNvPr>
            <p:cNvSpPr txBox="1"/>
            <p:nvPr/>
          </p:nvSpPr>
          <p:spPr>
            <a:xfrm>
              <a:off x="5230477" y="5659862"/>
              <a:ext cx="1059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>
                  <a:solidFill>
                    <a:srgbClr val="009A87"/>
                  </a:solidFill>
                  <a:latin typeface="Arial"/>
                  <a:cs typeface="Arial" pitchFamily="34" charset="0"/>
                </a:rPr>
                <a:t>2023</a:t>
              </a:r>
              <a:endParaRPr lang="ko-KR" altLang="en-US" sz="2800" b="1">
                <a:solidFill>
                  <a:srgbClr val="009A8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3" name="TextBox 370">
              <a:extLst>
                <a:ext uri="{FF2B5EF4-FFF2-40B4-BE49-F238E27FC236}">
                  <a16:creationId xmlns:a16="http://schemas.microsoft.com/office/drawing/2014/main" id="{06EB7566-293A-D66B-FE8F-2F37D10E1C61}"/>
                </a:ext>
              </a:extLst>
            </p:cNvPr>
            <p:cNvSpPr txBox="1"/>
            <p:nvPr/>
          </p:nvSpPr>
          <p:spPr>
            <a:xfrm>
              <a:off x="4869067" y="2575154"/>
              <a:ext cx="17652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Diffusione del programma </a:t>
              </a:r>
              <a:r>
                <a:rPr lang="it-IT" altLang="ko-KR" sz="1200" b="1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EiS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in tutta RTN 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con il coinvolgimento delle 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33 Unità impianti.</a:t>
              </a:r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287CBA3F-70DE-1B6E-E413-D7D05372A080}"/>
                </a:ext>
              </a:extLst>
            </p:cNvPr>
            <p:cNvGrpSpPr/>
            <p:nvPr/>
          </p:nvGrpSpPr>
          <p:grpSpPr>
            <a:xfrm>
              <a:off x="5242416" y="4119996"/>
              <a:ext cx="1018570" cy="1244118"/>
              <a:chOff x="4963787" y="4068895"/>
              <a:chExt cx="1018570" cy="1244118"/>
            </a:xfrm>
          </p:grpSpPr>
          <p:grpSp>
            <p:nvGrpSpPr>
              <p:cNvPr id="45" name="그룹 346">
                <a:extLst>
                  <a:ext uri="{FF2B5EF4-FFF2-40B4-BE49-F238E27FC236}">
                    <a16:creationId xmlns:a16="http://schemas.microsoft.com/office/drawing/2014/main" id="{1B157016-276B-AF62-3F60-58D66BE9D66B}"/>
                  </a:ext>
                </a:extLst>
              </p:cNvPr>
              <p:cNvGrpSpPr/>
              <p:nvPr/>
            </p:nvGrpSpPr>
            <p:grpSpPr>
              <a:xfrm>
                <a:off x="4963787" y="4068895"/>
                <a:ext cx="1018570" cy="1244118"/>
                <a:chOff x="8187057" y="2374319"/>
                <a:chExt cx="1018570" cy="1244118"/>
              </a:xfrm>
            </p:grpSpPr>
            <p:grpSp>
              <p:nvGrpSpPr>
                <p:cNvPr id="47" name="그룹 347">
                  <a:extLst>
                    <a:ext uri="{FF2B5EF4-FFF2-40B4-BE49-F238E27FC236}">
                      <a16:creationId xmlns:a16="http://schemas.microsoft.com/office/drawing/2014/main" id="{83AEEF16-FDAF-D27B-4732-6F2EC727289F}"/>
                    </a:ext>
                  </a:extLst>
                </p:cNvPr>
                <p:cNvGrpSpPr/>
                <p:nvPr/>
              </p:nvGrpSpPr>
              <p:grpSpPr>
                <a:xfrm>
                  <a:off x="8187057" y="2374319"/>
                  <a:ext cx="1018570" cy="1244118"/>
                  <a:chOff x="8187057" y="2374319"/>
                  <a:chExt cx="1018570" cy="1244118"/>
                </a:xfrm>
              </p:grpSpPr>
              <p:sp>
                <p:nvSpPr>
                  <p:cNvPr id="49" name="자유형: 도형 349">
                    <a:extLst>
                      <a:ext uri="{FF2B5EF4-FFF2-40B4-BE49-F238E27FC236}">
                        <a16:creationId xmlns:a16="http://schemas.microsoft.com/office/drawing/2014/main" id="{A0DE1A9E-F218-A690-F15A-42246B89EFBC}"/>
                      </a:ext>
                    </a:extLst>
                  </p:cNvPr>
                  <p:cNvSpPr/>
                  <p:nvPr/>
                </p:nvSpPr>
                <p:spPr>
                  <a:xfrm>
                    <a:off x="8187057" y="2374319"/>
                    <a:ext cx="1018570" cy="1244118"/>
                  </a:xfrm>
                  <a:custGeom>
                    <a:avLst/>
                    <a:gdLst>
                      <a:gd name="connsiteX0" fmla="*/ 1063474 w 1063473"/>
                      <a:gd name="connsiteY0" fmla="*/ 531777 h 1298965"/>
                      <a:gd name="connsiteX1" fmla="*/ 527899 w 1063473"/>
                      <a:gd name="connsiteY1" fmla="*/ 13 h 1298965"/>
                      <a:gd name="connsiteX2" fmla="*/ 24 w 1063473"/>
                      <a:gd name="connsiteY2" fmla="*/ 536988 h 1298965"/>
                      <a:gd name="connsiteX3" fmla="*/ 364929 w 1063473"/>
                      <a:gd name="connsiteY3" fmla="*/ 1036787 h 1298965"/>
                      <a:gd name="connsiteX4" fmla="*/ 396426 w 1063473"/>
                      <a:gd name="connsiteY4" fmla="*/ 1062919 h 1298965"/>
                      <a:gd name="connsiteX5" fmla="*/ 519655 w 1063473"/>
                      <a:gd name="connsiteY5" fmla="*/ 1291762 h 1298965"/>
                      <a:gd name="connsiteX6" fmla="*/ 543804 w 1063473"/>
                      <a:gd name="connsiteY6" fmla="*/ 1291762 h 1298965"/>
                      <a:gd name="connsiteX7" fmla="*/ 669949 w 1063473"/>
                      <a:gd name="connsiteY7" fmla="*/ 1057514 h 1298965"/>
                      <a:gd name="connsiteX8" fmla="*/ 692542 w 1063473"/>
                      <a:gd name="connsiteY8" fmla="*/ 1038732 h 1298965"/>
                      <a:gd name="connsiteX9" fmla="*/ 1063474 w 1063473"/>
                      <a:gd name="connsiteY9" fmla="*/ 531777 h 129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3473" h="1298965">
                        <a:moveTo>
                          <a:pt x="1063474" y="531777"/>
                        </a:moveTo>
                        <a:cubicBezTo>
                          <a:pt x="1063474" y="236828"/>
                          <a:pt x="823354" y="-2048"/>
                          <a:pt x="527899" y="13"/>
                        </a:cubicBezTo>
                        <a:cubicBezTo>
                          <a:pt x="237617" y="2074"/>
                          <a:pt x="-2776" y="246705"/>
                          <a:pt x="24" y="536988"/>
                        </a:cubicBezTo>
                        <a:cubicBezTo>
                          <a:pt x="2280" y="770108"/>
                          <a:pt x="154556" y="967337"/>
                          <a:pt x="364929" y="1036787"/>
                        </a:cubicBezTo>
                        <a:cubicBezTo>
                          <a:pt x="378383" y="1041221"/>
                          <a:pt x="389699" y="1050436"/>
                          <a:pt x="396426" y="1062919"/>
                        </a:cubicBezTo>
                        <a:lnTo>
                          <a:pt x="519655" y="1291762"/>
                        </a:lnTo>
                        <a:cubicBezTo>
                          <a:pt x="524827" y="1301367"/>
                          <a:pt x="538632" y="1301367"/>
                          <a:pt x="543804" y="1291762"/>
                        </a:cubicBezTo>
                        <a:lnTo>
                          <a:pt x="669949" y="1057514"/>
                        </a:lnTo>
                        <a:cubicBezTo>
                          <a:pt x="674771" y="1048570"/>
                          <a:pt x="682859" y="1041804"/>
                          <a:pt x="692542" y="1038732"/>
                        </a:cubicBezTo>
                        <a:cubicBezTo>
                          <a:pt x="907619" y="970604"/>
                          <a:pt x="1063474" y="769370"/>
                          <a:pt x="1063474" y="53177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" name="자유형: 도형 350">
                    <a:extLst>
                      <a:ext uri="{FF2B5EF4-FFF2-40B4-BE49-F238E27FC236}">
                        <a16:creationId xmlns:a16="http://schemas.microsoft.com/office/drawing/2014/main" id="{A0AC359F-4E6B-670A-FADA-2390128EAC49}"/>
                      </a:ext>
                    </a:extLst>
                  </p:cNvPr>
                  <p:cNvSpPr/>
                  <p:nvPr/>
                </p:nvSpPr>
                <p:spPr>
                  <a:xfrm>
                    <a:off x="8187171" y="2884203"/>
                    <a:ext cx="1018456" cy="734234"/>
                  </a:xfrm>
                  <a:custGeom>
                    <a:avLst/>
                    <a:gdLst>
                      <a:gd name="connsiteX0" fmla="*/ 416 w 1018456"/>
                      <a:gd name="connsiteY0" fmla="*/ 0 h 734234"/>
                      <a:gd name="connsiteX1" fmla="*/ 1018456 w 1018456"/>
                      <a:gd name="connsiteY1" fmla="*/ 0 h 734234"/>
                      <a:gd name="connsiteX2" fmla="*/ 992005 w 1018456"/>
                      <a:gd name="connsiteY2" fmla="*/ 162132 h 734234"/>
                      <a:gd name="connsiteX3" fmla="*/ 663278 w 1018456"/>
                      <a:gd name="connsiteY3" fmla="*/ 484988 h 734234"/>
                      <a:gd name="connsiteX4" fmla="*/ 641639 w 1018456"/>
                      <a:gd name="connsiteY4" fmla="*/ 502977 h 734234"/>
                      <a:gd name="connsiteX5" fmla="*/ 520820 w 1018456"/>
                      <a:gd name="connsiteY5" fmla="*/ 727334 h 734234"/>
                      <a:gd name="connsiteX6" fmla="*/ 497691 w 1018456"/>
                      <a:gd name="connsiteY6" fmla="*/ 727334 h 734234"/>
                      <a:gd name="connsiteX7" fmla="*/ 379665 w 1018456"/>
                      <a:gd name="connsiteY7" fmla="*/ 508154 h 734234"/>
                      <a:gd name="connsiteX8" fmla="*/ 349498 w 1018456"/>
                      <a:gd name="connsiteY8" fmla="*/ 483125 h 734234"/>
                      <a:gd name="connsiteX9" fmla="*/ 0 w 1018456"/>
                      <a:gd name="connsiteY9" fmla="*/ 4430 h 73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8456" h="734234">
                        <a:moveTo>
                          <a:pt x="416" y="0"/>
                        </a:moveTo>
                        <a:lnTo>
                          <a:pt x="1018456" y="0"/>
                        </a:lnTo>
                        <a:lnTo>
                          <a:pt x="992005" y="162132"/>
                        </a:lnTo>
                        <a:cubicBezTo>
                          <a:pt x="940366" y="315400"/>
                          <a:pt x="817775" y="436050"/>
                          <a:pt x="663278" y="484988"/>
                        </a:cubicBezTo>
                        <a:cubicBezTo>
                          <a:pt x="654004" y="487930"/>
                          <a:pt x="646257" y="494411"/>
                          <a:pt x="641639" y="502977"/>
                        </a:cubicBezTo>
                        <a:lnTo>
                          <a:pt x="520820" y="727334"/>
                        </a:lnTo>
                        <a:cubicBezTo>
                          <a:pt x="515867" y="736534"/>
                          <a:pt x="502644" y="736534"/>
                          <a:pt x="497691" y="727334"/>
                        </a:cubicBezTo>
                        <a:lnTo>
                          <a:pt x="379665" y="508154"/>
                        </a:lnTo>
                        <a:cubicBezTo>
                          <a:pt x="373222" y="496198"/>
                          <a:pt x="362384" y="487372"/>
                          <a:pt x="349498" y="483125"/>
                        </a:cubicBezTo>
                        <a:cubicBezTo>
                          <a:pt x="148007" y="416608"/>
                          <a:pt x="2161" y="227706"/>
                          <a:pt x="0" y="4430"/>
                        </a:cubicBezTo>
                        <a:close/>
                      </a:path>
                    </a:pathLst>
                  </a:custGeom>
                  <a:solidFill>
                    <a:srgbClr val="009A87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8" name="타원 348">
                  <a:extLst>
                    <a:ext uri="{FF2B5EF4-FFF2-40B4-BE49-F238E27FC236}">
                      <a16:creationId xmlns:a16="http://schemas.microsoft.com/office/drawing/2014/main" id="{DE9A6C9B-EF26-4326-31D0-82A0FD97541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294236" y="2490775"/>
                  <a:ext cx="786855" cy="7868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7000"/>
                      </a:sysClr>
                    </a:gs>
                    <a:gs pos="100000">
                      <a:sysClr val="window" lastClr="FFFFFF"/>
                    </a:gs>
                  </a:gsLst>
                  <a:lin ang="8100000" scaled="1"/>
                  <a:tileRect/>
                </a:gradFill>
                <a:ln w="635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prstMaterial="plastic">
                  <a:bevelT w="95250" h="38100" prst="relaxedInset"/>
                </a:sp3d>
              </p:spPr>
              <p:txBody>
                <a:bodyPr wrap="square" rtlCol="0" anchor="ctr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948CB03E-FA95-68B6-83F4-66B091AE8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4670" y="4303171"/>
                <a:ext cx="504000" cy="504000"/>
              </a:xfrm>
              <a:prstGeom prst="rect">
                <a:avLst/>
              </a:prstGeom>
            </p:spPr>
          </p:pic>
        </p:grp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D9E750C6-0727-713D-61DB-A841E104D1AB}"/>
              </a:ext>
            </a:extLst>
          </p:cNvPr>
          <p:cNvGrpSpPr/>
          <p:nvPr/>
        </p:nvGrpSpPr>
        <p:grpSpPr>
          <a:xfrm>
            <a:off x="9376107" y="2157814"/>
            <a:ext cx="1765268" cy="3636931"/>
            <a:chOff x="8644723" y="2514224"/>
            <a:chExt cx="1765268" cy="3636931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9AEE13B-88B9-EC17-3AE3-6C3888D022F7}"/>
                </a:ext>
              </a:extLst>
            </p:cNvPr>
            <p:cNvGrpSpPr/>
            <p:nvPr/>
          </p:nvGrpSpPr>
          <p:grpSpPr>
            <a:xfrm>
              <a:off x="9030876" y="4135543"/>
              <a:ext cx="1018570" cy="1244118"/>
              <a:chOff x="9074589" y="4068895"/>
              <a:chExt cx="1018570" cy="1244118"/>
            </a:xfrm>
          </p:grpSpPr>
          <p:grpSp>
            <p:nvGrpSpPr>
              <p:cNvPr id="55" name="그룹 336">
                <a:extLst>
                  <a:ext uri="{FF2B5EF4-FFF2-40B4-BE49-F238E27FC236}">
                    <a16:creationId xmlns:a16="http://schemas.microsoft.com/office/drawing/2014/main" id="{F5345A94-79E5-86E6-CAA6-F43DBA0CEAEA}"/>
                  </a:ext>
                </a:extLst>
              </p:cNvPr>
              <p:cNvGrpSpPr/>
              <p:nvPr/>
            </p:nvGrpSpPr>
            <p:grpSpPr>
              <a:xfrm>
                <a:off x="9074589" y="4068895"/>
                <a:ext cx="1018570" cy="1244118"/>
                <a:chOff x="6986961" y="3429000"/>
                <a:chExt cx="1018570" cy="1244118"/>
              </a:xfrm>
            </p:grpSpPr>
            <p:grpSp>
              <p:nvGrpSpPr>
                <p:cNvPr id="57" name="그룹 337">
                  <a:extLst>
                    <a:ext uri="{FF2B5EF4-FFF2-40B4-BE49-F238E27FC236}">
                      <a16:creationId xmlns:a16="http://schemas.microsoft.com/office/drawing/2014/main" id="{CB9D2BBB-4F8A-CBE3-47B3-8A5A089F68F7}"/>
                    </a:ext>
                  </a:extLst>
                </p:cNvPr>
                <p:cNvGrpSpPr/>
                <p:nvPr/>
              </p:nvGrpSpPr>
              <p:grpSpPr>
                <a:xfrm>
                  <a:off x="6986961" y="3429000"/>
                  <a:ext cx="1018570" cy="1244118"/>
                  <a:chOff x="6986961" y="3429000"/>
                  <a:chExt cx="1018570" cy="1244118"/>
                </a:xfrm>
              </p:grpSpPr>
              <p:sp>
                <p:nvSpPr>
                  <p:cNvPr id="59" name="자유형: 도형 339">
                    <a:extLst>
                      <a:ext uri="{FF2B5EF4-FFF2-40B4-BE49-F238E27FC236}">
                        <a16:creationId xmlns:a16="http://schemas.microsoft.com/office/drawing/2014/main" id="{1F253625-A1C2-632E-BA73-BC3A567F2049}"/>
                      </a:ext>
                    </a:extLst>
                  </p:cNvPr>
                  <p:cNvSpPr/>
                  <p:nvPr/>
                </p:nvSpPr>
                <p:spPr>
                  <a:xfrm>
                    <a:off x="6986961" y="3429000"/>
                    <a:ext cx="1018570" cy="1244118"/>
                  </a:xfrm>
                  <a:custGeom>
                    <a:avLst/>
                    <a:gdLst>
                      <a:gd name="connsiteX0" fmla="*/ 1063474 w 1063473"/>
                      <a:gd name="connsiteY0" fmla="*/ 531777 h 1298965"/>
                      <a:gd name="connsiteX1" fmla="*/ 527899 w 1063473"/>
                      <a:gd name="connsiteY1" fmla="*/ 13 h 1298965"/>
                      <a:gd name="connsiteX2" fmla="*/ 24 w 1063473"/>
                      <a:gd name="connsiteY2" fmla="*/ 536988 h 1298965"/>
                      <a:gd name="connsiteX3" fmla="*/ 364929 w 1063473"/>
                      <a:gd name="connsiteY3" fmla="*/ 1036787 h 1298965"/>
                      <a:gd name="connsiteX4" fmla="*/ 396426 w 1063473"/>
                      <a:gd name="connsiteY4" fmla="*/ 1062919 h 1298965"/>
                      <a:gd name="connsiteX5" fmla="*/ 519655 w 1063473"/>
                      <a:gd name="connsiteY5" fmla="*/ 1291762 h 1298965"/>
                      <a:gd name="connsiteX6" fmla="*/ 543804 w 1063473"/>
                      <a:gd name="connsiteY6" fmla="*/ 1291762 h 1298965"/>
                      <a:gd name="connsiteX7" fmla="*/ 669949 w 1063473"/>
                      <a:gd name="connsiteY7" fmla="*/ 1057514 h 1298965"/>
                      <a:gd name="connsiteX8" fmla="*/ 692542 w 1063473"/>
                      <a:gd name="connsiteY8" fmla="*/ 1038732 h 1298965"/>
                      <a:gd name="connsiteX9" fmla="*/ 1063474 w 1063473"/>
                      <a:gd name="connsiteY9" fmla="*/ 531777 h 129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3473" h="1298965">
                        <a:moveTo>
                          <a:pt x="1063474" y="531777"/>
                        </a:moveTo>
                        <a:cubicBezTo>
                          <a:pt x="1063474" y="236828"/>
                          <a:pt x="823354" y="-2048"/>
                          <a:pt x="527899" y="13"/>
                        </a:cubicBezTo>
                        <a:cubicBezTo>
                          <a:pt x="237617" y="2074"/>
                          <a:pt x="-2776" y="246705"/>
                          <a:pt x="24" y="536988"/>
                        </a:cubicBezTo>
                        <a:cubicBezTo>
                          <a:pt x="2280" y="770108"/>
                          <a:pt x="154556" y="967337"/>
                          <a:pt x="364929" y="1036787"/>
                        </a:cubicBezTo>
                        <a:cubicBezTo>
                          <a:pt x="378383" y="1041221"/>
                          <a:pt x="389699" y="1050436"/>
                          <a:pt x="396426" y="1062919"/>
                        </a:cubicBezTo>
                        <a:lnTo>
                          <a:pt x="519655" y="1291762"/>
                        </a:lnTo>
                        <a:cubicBezTo>
                          <a:pt x="524827" y="1301367"/>
                          <a:pt x="538632" y="1301367"/>
                          <a:pt x="543804" y="1291762"/>
                        </a:cubicBezTo>
                        <a:lnTo>
                          <a:pt x="669949" y="1057514"/>
                        </a:lnTo>
                        <a:cubicBezTo>
                          <a:pt x="674771" y="1048570"/>
                          <a:pt x="682859" y="1041804"/>
                          <a:pt x="692542" y="1038732"/>
                        </a:cubicBezTo>
                        <a:cubicBezTo>
                          <a:pt x="907619" y="970604"/>
                          <a:pt x="1063474" y="769370"/>
                          <a:pt x="1063474" y="531777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60" name="자유형: 도형 340">
                    <a:extLst>
                      <a:ext uri="{FF2B5EF4-FFF2-40B4-BE49-F238E27FC236}">
                        <a16:creationId xmlns:a16="http://schemas.microsoft.com/office/drawing/2014/main" id="{DFFA11DA-1C05-D9ED-10AF-49D7EFB58621}"/>
                      </a:ext>
                    </a:extLst>
                  </p:cNvPr>
                  <p:cNvSpPr/>
                  <p:nvPr/>
                </p:nvSpPr>
                <p:spPr>
                  <a:xfrm>
                    <a:off x="6987075" y="3938884"/>
                    <a:ext cx="1018456" cy="734234"/>
                  </a:xfrm>
                  <a:custGeom>
                    <a:avLst/>
                    <a:gdLst>
                      <a:gd name="connsiteX0" fmla="*/ 416 w 1018456"/>
                      <a:gd name="connsiteY0" fmla="*/ 0 h 734234"/>
                      <a:gd name="connsiteX1" fmla="*/ 1018456 w 1018456"/>
                      <a:gd name="connsiteY1" fmla="*/ 0 h 734234"/>
                      <a:gd name="connsiteX2" fmla="*/ 992005 w 1018456"/>
                      <a:gd name="connsiteY2" fmla="*/ 162132 h 734234"/>
                      <a:gd name="connsiteX3" fmla="*/ 663278 w 1018456"/>
                      <a:gd name="connsiteY3" fmla="*/ 484988 h 734234"/>
                      <a:gd name="connsiteX4" fmla="*/ 641639 w 1018456"/>
                      <a:gd name="connsiteY4" fmla="*/ 502977 h 734234"/>
                      <a:gd name="connsiteX5" fmla="*/ 520820 w 1018456"/>
                      <a:gd name="connsiteY5" fmla="*/ 727334 h 734234"/>
                      <a:gd name="connsiteX6" fmla="*/ 497691 w 1018456"/>
                      <a:gd name="connsiteY6" fmla="*/ 727334 h 734234"/>
                      <a:gd name="connsiteX7" fmla="*/ 379665 w 1018456"/>
                      <a:gd name="connsiteY7" fmla="*/ 508154 h 734234"/>
                      <a:gd name="connsiteX8" fmla="*/ 349498 w 1018456"/>
                      <a:gd name="connsiteY8" fmla="*/ 483125 h 734234"/>
                      <a:gd name="connsiteX9" fmla="*/ 0 w 1018456"/>
                      <a:gd name="connsiteY9" fmla="*/ 4430 h 73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8456" h="734234">
                        <a:moveTo>
                          <a:pt x="416" y="0"/>
                        </a:moveTo>
                        <a:lnTo>
                          <a:pt x="1018456" y="0"/>
                        </a:lnTo>
                        <a:lnTo>
                          <a:pt x="992005" y="162132"/>
                        </a:lnTo>
                        <a:cubicBezTo>
                          <a:pt x="940366" y="315400"/>
                          <a:pt x="817775" y="436050"/>
                          <a:pt x="663278" y="484988"/>
                        </a:cubicBezTo>
                        <a:cubicBezTo>
                          <a:pt x="654004" y="487930"/>
                          <a:pt x="646257" y="494411"/>
                          <a:pt x="641639" y="502977"/>
                        </a:cubicBezTo>
                        <a:lnTo>
                          <a:pt x="520820" y="727334"/>
                        </a:lnTo>
                        <a:cubicBezTo>
                          <a:pt x="515867" y="736534"/>
                          <a:pt x="502644" y="736534"/>
                          <a:pt x="497691" y="727334"/>
                        </a:cubicBezTo>
                        <a:lnTo>
                          <a:pt x="379665" y="508154"/>
                        </a:lnTo>
                        <a:cubicBezTo>
                          <a:pt x="373222" y="496198"/>
                          <a:pt x="362384" y="487372"/>
                          <a:pt x="349498" y="483125"/>
                        </a:cubicBezTo>
                        <a:cubicBezTo>
                          <a:pt x="148007" y="416608"/>
                          <a:pt x="2161" y="227706"/>
                          <a:pt x="0" y="4430"/>
                        </a:cubicBezTo>
                        <a:close/>
                      </a:path>
                    </a:pathLst>
                  </a:custGeom>
                  <a:solidFill>
                    <a:srgbClr val="009A87"/>
                  </a:solidFill>
                  <a:ln w="34925" cap="flat">
                    <a:solidFill>
                      <a:srgbClr val="009A87"/>
                    </a:solidFill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58" name="타원 338">
                  <a:extLst>
                    <a:ext uri="{FF2B5EF4-FFF2-40B4-BE49-F238E27FC236}">
                      <a16:creationId xmlns:a16="http://schemas.microsoft.com/office/drawing/2014/main" id="{34F83D3E-0D3A-EFEC-C261-A9BF96B6BAE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090015" y="3545456"/>
                  <a:ext cx="786855" cy="7868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7000"/>
                      </a:sysClr>
                    </a:gs>
                    <a:gs pos="100000">
                      <a:sysClr val="window" lastClr="FFFFFF"/>
                    </a:gs>
                  </a:gsLst>
                  <a:lin ang="8100000" scaled="1"/>
                  <a:tileRect/>
                </a:gradFill>
                <a:ln w="635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prstMaterial="plastic">
                  <a:bevelT w="95250" h="38100" prst="relaxedInset"/>
                </a:sp3d>
              </p:spPr>
              <p:txBody>
                <a:bodyPr wrap="square" rtlCol="0" anchor="ctr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56" name="Immagine 55">
                <a:extLst>
                  <a:ext uri="{FF2B5EF4-FFF2-40B4-BE49-F238E27FC236}">
                    <a16:creationId xmlns:a16="http://schemas.microsoft.com/office/drawing/2014/main" id="{4C192198-87D0-7BC9-FC36-BB72D8042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9070" y="4303171"/>
                <a:ext cx="504000" cy="504000"/>
              </a:xfrm>
              <a:prstGeom prst="rect">
                <a:avLst/>
              </a:prstGeom>
            </p:spPr>
          </p:pic>
        </p:grpSp>
        <p:sp>
          <p:nvSpPr>
            <p:cNvPr id="53" name="TextBox 365">
              <a:extLst>
                <a:ext uri="{FF2B5EF4-FFF2-40B4-BE49-F238E27FC236}">
                  <a16:creationId xmlns:a16="http://schemas.microsoft.com/office/drawing/2014/main" id="{E2280D17-3500-ED4D-6DD1-502445CFDEDB}"/>
                </a:ext>
              </a:extLst>
            </p:cNvPr>
            <p:cNvSpPr txBox="1"/>
            <p:nvPr/>
          </p:nvSpPr>
          <p:spPr>
            <a:xfrm>
              <a:off x="9010533" y="5627935"/>
              <a:ext cx="1059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>
                  <a:solidFill>
                    <a:srgbClr val="009A87"/>
                  </a:solidFill>
                  <a:latin typeface="Arial"/>
                  <a:cs typeface="Arial" pitchFamily="34" charset="0"/>
                </a:rPr>
                <a:t>2025</a:t>
              </a:r>
              <a:endParaRPr lang="ko-KR" altLang="en-US" sz="2800" b="1">
                <a:solidFill>
                  <a:srgbClr val="009A87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4" name="TextBox 367">
              <a:extLst>
                <a:ext uri="{FF2B5EF4-FFF2-40B4-BE49-F238E27FC236}">
                  <a16:creationId xmlns:a16="http://schemas.microsoft.com/office/drawing/2014/main" id="{6A027D3F-0CFE-106E-A0A3-5FE9A8AF6FDD}"/>
                </a:ext>
              </a:extLst>
            </p:cNvPr>
            <p:cNvSpPr txBox="1"/>
            <p:nvPr/>
          </p:nvSpPr>
          <p:spPr>
            <a:xfrm>
              <a:off x="8644723" y="2514224"/>
              <a:ext cx="1765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Estensione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del programma </a:t>
              </a:r>
              <a:r>
                <a:rPr lang="it-IT" altLang="ko-KR" sz="120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EiS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alle 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attività di ufficio</a:t>
              </a:r>
              <a:r>
                <a:rPr lang="it-IT" altLang="ko-K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.</a:t>
              </a:r>
            </a:p>
            <a:p>
              <a:pPr algn="ctr"/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Integrazione formale di </a:t>
              </a:r>
              <a:r>
                <a:rPr lang="it-IT" altLang="ko-KR" sz="1200" b="1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EiS</a:t>
              </a:r>
              <a:r>
                <a:rPr lang="it-IT" altLang="ko-KR" sz="12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 nel Sistema Normativo Aziendale</a:t>
              </a:r>
            </a:p>
          </p:txBody>
        </p:sp>
      </p:grp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D08978F9-B045-5E62-18ED-098D829E887D}"/>
              </a:ext>
            </a:extLst>
          </p:cNvPr>
          <p:cNvSpPr txBox="1"/>
          <p:nvPr/>
        </p:nvSpPr>
        <p:spPr>
          <a:xfrm>
            <a:off x="3039556" y="1795388"/>
            <a:ext cx="3683000" cy="369332"/>
          </a:xfrm>
          <a:prstGeom prst="rect">
            <a:avLst/>
          </a:prstGeom>
          <a:solidFill>
            <a:srgbClr val="009A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EiS O&amp;M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EE4054D-FFC6-2A33-D271-FFDBDDAFE5D5}"/>
              </a:ext>
            </a:extLst>
          </p:cNvPr>
          <p:cNvSpPr txBox="1"/>
          <p:nvPr/>
        </p:nvSpPr>
        <p:spPr>
          <a:xfrm>
            <a:off x="7106014" y="1795388"/>
            <a:ext cx="1946797" cy="369332"/>
          </a:xfrm>
          <a:prstGeom prst="rect">
            <a:avLst/>
          </a:prstGeom>
          <a:solidFill>
            <a:srgbClr val="009A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err="1">
                <a:solidFill>
                  <a:schemeClr val="bg1"/>
                </a:solidFill>
              </a:rPr>
              <a:t>EiS</a:t>
            </a:r>
            <a:r>
              <a:rPr lang="it-IT">
                <a:solidFill>
                  <a:schemeClr val="bg1"/>
                </a:solidFill>
              </a:rPr>
              <a:t> cantieri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A5280BF-F753-4DE2-5115-4B59334AE3D8}"/>
              </a:ext>
            </a:extLst>
          </p:cNvPr>
          <p:cNvSpPr txBox="1"/>
          <p:nvPr/>
        </p:nvSpPr>
        <p:spPr>
          <a:xfrm>
            <a:off x="9285342" y="1795388"/>
            <a:ext cx="1946797" cy="369332"/>
          </a:xfrm>
          <a:prstGeom prst="rect">
            <a:avLst/>
          </a:prstGeom>
          <a:solidFill>
            <a:srgbClr val="009A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err="1">
                <a:solidFill>
                  <a:schemeClr val="bg1"/>
                </a:solidFill>
              </a:rPr>
              <a:t>EiS</a:t>
            </a:r>
            <a:r>
              <a:rPr lang="it-IT">
                <a:solidFill>
                  <a:schemeClr val="bg1"/>
                </a:solidFill>
              </a:rPr>
              <a:t> uffici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D17140E3-F7E5-7B56-EE6C-131457F71B0D}"/>
              </a:ext>
            </a:extLst>
          </p:cNvPr>
          <p:cNvSpPr/>
          <p:nvPr/>
        </p:nvSpPr>
        <p:spPr>
          <a:xfrm>
            <a:off x="0" y="0"/>
            <a:ext cx="12192000" cy="470416"/>
          </a:xfrm>
          <a:prstGeom prst="rect">
            <a:avLst/>
          </a:prstGeom>
          <a:solidFill>
            <a:srgbClr val="6C8B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>
                <a:solidFill>
                  <a:prstClr val="white"/>
                </a:solidFill>
                <a:latin typeface="Helvetica Neue" panose="02000403000000020004" pitchFamily="2"/>
                <a:cs typeface="Arial" panose="020B0604020202020204" pitchFamily="34" charset="0"/>
              </a:rPr>
              <a:t>Eccellenza in Sicurezza | Timeline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403000000020004" pitchFamily="2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3EEF21-1EC4-B2F4-D880-0A3BB60BA593}"/>
              </a:ext>
            </a:extLst>
          </p:cNvPr>
          <p:cNvSpPr txBox="1"/>
          <p:nvPr/>
        </p:nvSpPr>
        <p:spPr>
          <a:xfrm>
            <a:off x="11741924" y="6352743"/>
            <a:ext cx="19133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BABE80A-5DD1-4806-A472-13200D27C6FB}" type="slidenum">
              <a:rPr lang="it-IT" sz="1200" smtClean="0">
                <a:solidFill>
                  <a:schemeClr val="bg1"/>
                </a:solidFill>
              </a:rPr>
              <a:t>9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6BE142-B874-9845-69F0-A408B4AB4D5D}"/>
              </a:ext>
            </a:extLst>
          </p:cNvPr>
          <p:cNvSpPr txBox="1"/>
          <p:nvPr/>
        </p:nvSpPr>
        <p:spPr>
          <a:xfrm>
            <a:off x="819102" y="1813038"/>
            <a:ext cx="1946797" cy="369332"/>
          </a:xfrm>
          <a:prstGeom prst="rect">
            <a:avLst/>
          </a:prstGeom>
          <a:solidFill>
            <a:srgbClr val="009A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Assessment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EiS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73488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D334557A7ADD48957B5E22818F316B" ma:contentTypeVersion="6" ma:contentTypeDescription="Creare un nuovo documento." ma:contentTypeScope="" ma:versionID="a000e4baaaac5d3acb20a02273bc67f5">
  <xsd:schema xmlns:xsd="http://www.w3.org/2001/XMLSchema" xmlns:xs="http://www.w3.org/2001/XMLSchema" xmlns:p="http://schemas.microsoft.com/office/2006/metadata/properties" xmlns:ns2="75cd4c6d-b375-49c1-9a58-8f8d058f21a0" xmlns:ns3="e826f1fa-f2da-4396-967e-08724725673b" targetNamespace="http://schemas.microsoft.com/office/2006/metadata/properties" ma:root="true" ma:fieldsID="3de6a63afa912d7a772b3b72258ef08c" ns2:_="" ns3:_="">
    <xsd:import namespace="75cd4c6d-b375-49c1-9a58-8f8d058f21a0"/>
    <xsd:import namespace="e826f1fa-f2da-4396-967e-08724725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d4c6d-b375-49c1-9a58-8f8d058f2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6f1fa-f2da-4396-967e-08724725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3E39B-DAC9-42F9-AEE2-9A620D84330D}">
  <ds:schemaRefs>
    <ds:schemaRef ds:uri="75cd4c6d-b375-49c1-9a58-8f8d058f21a0"/>
    <ds:schemaRef ds:uri="e826f1fa-f2da-4396-967e-0872472567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E63CD9-E045-4D96-9717-7065633BDEB4}">
  <ds:schemaRefs>
    <ds:schemaRef ds:uri="75cd4c6d-b375-49c1-9a58-8f8d058f21a0"/>
    <ds:schemaRef ds:uri="e826f1fa-f2da-4396-967e-087247256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8593A9-EC26-4AFA-8BA2-66DD97AC342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b6350ac-a742-41fa-9153-5edc810a2895}" enabled="1" method="Privileged" siteId="{eccd734e-7022-4709-aba5-a5dd77929e2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4169</Words>
  <Application>Microsoft Office PowerPoint</Application>
  <PresentationFormat>Widescreen</PresentationFormat>
  <Paragraphs>295</Paragraphs>
  <Slides>32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32</vt:i4>
      </vt:variant>
    </vt:vector>
  </HeadingPairs>
  <TitlesOfParts>
    <vt:vector size="48" baseType="lpstr">
      <vt:lpstr>Aharoni</vt:lpstr>
      <vt:lpstr>Aptos</vt:lpstr>
      <vt:lpstr>Arial</vt:lpstr>
      <vt:lpstr>Barlow</vt:lpstr>
      <vt:lpstr>Calibri</vt:lpstr>
      <vt:lpstr>Calibri Light</vt:lpstr>
      <vt:lpstr>Helvetica Neue</vt:lpstr>
      <vt:lpstr>Helvetica Neue Medium</vt:lpstr>
      <vt:lpstr>inherit</vt:lpstr>
      <vt:lpstr>Wingdings</vt:lpstr>
      <vt:lpstr>1_Tema di Office</vt:lpstr>
      <vt:lpstr>Personalizza struttura</vt:lpstr>
      <vt:lpstr>Tema di Office</vt:lpstr>
      <vt:lpstr>2_Tema di Office</vt:lpstr>
      <vt:lpstr>3_Tema di Office</vt:lpstr>
      <vt:lpstr>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Terna PPT Format uso interno</dc:title>
  <dc:creator>Massimiliano Sacchetti</dc:creator>
  <cp:lastModifiedBy>Farci Enrico (Terna)</cp:lastModifiedBy>
  <cp:revision>5</cp:revision>
  <dcterms:created xsi:type="dcterms:W3CDTF">2021-05-20T07:44:43Z</dcterms:created>
  <dcterms:modified xsi:type="dcterms:W3CDTF">2025-09-19T18:08:29Z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0x010100C3D334557A7ADD48957B5E22818F316B</vt:lpwstr>
  </property>
</Properties>
</file>