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5" r:id="rId3"/>
    <p:sldId id="296" r:id="rId4"/>
    <p:sldId id="297" r:id="rId5"/>
    <p:sldId id="298" r:id="rId6"/>
    <p:sldId id="299" r:id="rId7"/>
    <p:sldId id="300" r:id="rId8"/>
    <p:sldId id="302" r:id="rId9"/>
    <p:sldId id="301" r:id="rId10"/>
    <p:sldId id="30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32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646"/>
    <a:srgbClr val="E3E2DF"/>
    <a:srgbClr val="FA4616"/>
    <a:srgbClr val="3A3A3A"/>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94660"/>
  </p:normalViewPr>
  <p:slideViewPr>
    <p:cSldViewPr snapToGrid="0">
      <p:cViewPr varScale="1">
        <p:scale>
          <a:sx n="113" d="100"/>
          <a:sy n="113" d="100"/>
        </p:scale>
        <p:origin x="558" y="114"/>
      </p:cViewPr>
      <p:guideLst>
        <p:guide orient="horz" pos="1071"/>
        <p:guide pos="325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1B8D0-98B1-444C-BD97-9E246CD58584}" type="doc">
      <dgm:prSet loTypeId="urn:microsoft.com/office/officeart/2005/8/layout/vList4" loCatId="list" qsTypeId="urn:microsoft.com/office/officeart/2005/8/quickstyle/simple5" qsCatId="simple" csTypeId="urn:microsoft.com/office/officeart/2005/8/colors/accent6_2" csCatId="accent6" phldr="1"/>
      <dgm:spPr/>
      <dgm:t>
        <a:bodyPr/>
        <a:lstStyle/>
        <a:p>
          <a:endParaRPr lang="it-IT"/>
        </a:p>
      </dgm:t>
    </dgm:pt>
    <dgm:pt modelId="{29DEC043-31E7-4125-9145-523C0C14D485}">
      <dgm:prSet phldrT="[Testo]" custT="1"/>
      <dgm:spPr/>
      <dgm:t>
        <a:bodyPr/>
        <a:lstStyle/>
        <a:p>
          <a:pPr>
            <a:buNone/>
          </a:pPr>
          <a:r>
            <a:rPr lang="it-IT" sz="1600" u="sng" dirty="0">
              <a:effectLst/>
              <a:latin typeface="+mn-lt"/>
              <a:ea typeface="Calibri" panose="020F0502020204030204" pitchFamily="34" charset="0"/>
              <a:cs typeface="Times New Roman" panose="02020603050405020304" pitchFamily="18" charset="0"/>
            </a:rPr>
            <a:t>Nel settore dell’edilizia la “digitalizzazione dei cantieri” e la smaterializzazione dei documenti cartacei offre diversi vantaggi:</a:t>
          </a:r>
        </a:p>
      </dgm:t>
    </dgm:pt>
    <dgm:pt modelId="{F9133B15-9C59-48DD-804D-1B7F388F7084}" type="parTrans" cxnId="{30999720-E259-44DE-890B-D39C2C3DF111}">
      <dgm:prSet/>
      <dgm:spPr/>
      <dgm:t>
        <a:bodyPr/>
        <a:lstStyle/>
        <a:p>
          <a:endParaRPr lang="it-IT"/>
        </a:p>
      </dgm:t>
    </dgm:pt>
    <dgm:pt modelId="{8E99413E-5B2C-4571-B582-8E26EEBFFFD9}" type="sibTrans" cxnId="{30999720-E259-44DE-890B-D39C2C3DF111}">
      <dgm:prSet/>
      <dgm:spPr/>
      <dgm:t>
        <a:bodyPr/>
        <a:lstStyle/>
        <a:p>
          <a:endParaRPr lang="it-IT"/>
        </a:p>
      </dgm:t>
    </dgm:pt>
    <dgm:pt modelId="{6195877C-207A-4C2F-A08A-52CF9C4D4A76}">
      <dgm:prSet custT="1"/>
      <dgm:spPr/>
      <dgm:t>
        <a:bodyPr/>
        <a:lstStyle/>
        <a:p>
          <a:r>
            <a:rPr lang="it-IT" sz="1200" dirty="0">
              <a:effectLst/>
              <a:latin typeface="Calibri" panose="020F0502020204030204" pitchFamily="34" charset="0"/>
              <a:ea typeface="Calibri" panose="020F0502020204030204" pitchFamily="34" charset="0"/>
            </a:rPr>
            <a:t>riduzione dei costi;</a:t>
          </a:r>
          <a:endParaRPr lang="it-IT" sz="1200" dirty="0">
            <a:effectLst/>
            <a:latin typeface="Times New Roman" panose="02020603050405020304" pitchFamily="18" charset="0"/>
            <a:ea typeface="Times New Roman" panose="02020603050405020304" pitchFamily="18" charset="0"/>
          </a:endParaRPr>
        </a:p>
      </dgm:t>
    </dgm:pt>
    <dgm:pt modelId="{1E326AC0-1D5B-496B-9B0B-7CE2C398A84F}" type="parTrans" cxnId="{C972E87B-FD9A-47C7-8191-70CDC8E97CAF}">
      <dgm:prSet/>
      <dgm:spPr/>
      <dgm:t>
        <a:bodyPr/>
        <a:lstStyle/>
        <a:p>
          <a:endParaRPr lang="it-IT"/>
        </a:p>
      </dgm:t>
    </dgm:pt>
    <dgm:pt modelId="{1392D4C9-E662-46F4-B0F8-78D6450EFC23}" type="sibTrans" cxnId="{C972E87B-FD9A-47C7-8191-70CDC8E97CAF}">
      <dgm:prSet/>
      <dgm:spPr/>
      <dgm:t>
        <a:bodyPr/>
        <a:lstStyle/>
        <a:p>
          <a:endParaRPr lang="it-IT"/>
        </a:p>
      </dgm:t>
    </dgm:pt>
    <dgm:pt modelId="{2A41A75C-1FCE-486A-93E6-1C5ABFEBAD10}">
      <dgm:prSet custT="1"/>
      <dgm:spPr/>
      <dgm:t>
        <a:bodyPr/>
        <a:lstStyle/>
        <a:p>
          <a:r>
            <a:rPr lang="it-IT" sz="1200" dirty="0">
              <a:effectLst/>
              <a:latin typeface="Calibri" panose="020F0502020204030204" pitchFamily="34" charset="0"/>
              <a:ea typeface="Calibri" panose="020F0502020204030204" pitchFamily="34" charset="0"/>
            </a:rPr>
            <a:t>verifica di idoneità tecnico professionale più efficacie e controllo degli accessi al luogo di lavoro;</a:t>
          </a:r>
          <a:endParaRPr lang="it-IT" sz="1200" dirty="0">
            <a:effectLst/>
            <a:latin typeface="Times New Roman" panose="02020603050405020304" pitchFamily="18" charset="0"/>
            <a:ea typeface="Times New Roman" panose="02020603050405020304" pitchFamily="18" charset="0"/>
          </a:endParaRPr>
        </a:p>
      </dgm:t>
    </dgm:pt>
    <dgm:pt modelId="{190D279A-B148-44A5-9A94-4BA22C28DA0A}" type="parTrans" cxnId="{354ADF81-E82A-43F5-926F-2873887708D3}">
      <dgm:prSet/>
      <dgm:spPr/>
      <dgm:t>
        <a:bodyPr/>
        <a:lstStyle/>
        <a:p>
          <a:endParaRPr lang="it-IT"/>
        </a:p>
      </dgm:t>
    </dgm:pt>
    <dgm:pt modelId="{91B0AE98-7E44-4DE9-ACF4-B15E2A589567}" type="sibTrans" cxnId="{354ADF81-E82A-43F5-926F-2873887708D3}">
      <dgm:prSet/>
      <dgm:spPr/>
      <dgm:t>
        <a:bodyPr/>
        <a:lstStyle/>
        <a:p>
          <a:endParaRPr lang="it-IT"/>
        </a:p>
      </dgm:t>
    </dgm:pt>
    <dgm:pt modelId="{194018BA-8C1B-4B62-B2C7-87366887FD22}">
      <dgm:prSet custT="1"/>
      <dgm:spPr/>
      <dgm:t>
        <a:bodyPr/>
        <a:lstStyle/>
        <a:p>
          <a:r>
            <a:rPr lang="it-IT" sz="1200" dirty="0">
              <a:effectLst/>
              <a:latin typeface="Calibri" panose="020F0502020204030204" pitchFamily="34" charset="0"/>
              <a:ea typeface="Calibri" panose="020F0502020204030204" pitchFamily="34" charset="0"/>
            </a:rPr>
            <a:t>efficace monitoraggio della conformità di mezzi, macchinari ed attrezzature;</a:t>
          </a:r>
          <a:endParaRPr lang="it-IT" sz="1200" dirty="0">
            <a:effectLst/>
            <a:latin typeface="Times New Roman" panose="02020603050405020304" pitchFamily="18" charset="0"/>
            <a:ea typeface="Times New Roman" panose="02020603050405020304" pitchFamily="18" charset="0"/>
          </a:endParaRPr>
        </a:p>
      </dgm:t>
    </dgm:pt>
    <dgm:pt modelId="{DC2DBC4F-1ECC-4787-B848-CB48EBE35F1A}" type="parTrans" cxnId="{EC405564-0AF4-40CC-BE63-767956ED6ACB}">
      <dgm:prSet/>
      <dgm:spPr/>
      <dgm:t>
        <a:bodyPr/>
        <a:lstStyle/>
        <a:p>
          <a:endParaRPr lang="it-IT"/>
        </a:p>
      </dgm:t>
    </dgm:pt>
    <dgm:pt modelId="{DA994CB5-6868-4B12-A483-DF94D571DE5B}" type="sibTrans" cxnId="{EC405564-0AF4-40CC-BE63-767956ED6ACB}">
      <dgm:prSet/>
      <dgm:spPr/>
      <dgm:t>
        <a:bodyPr/>
        <a:lstStyle/>
        <a:p>
          <a:endParaRPr lang="it-IT"/>
        </a:p>
      </dgm:t>
    </dgm:pt>
    <dgm:pt modelId="{EC736938-9C94-4462-BBD3-80EB2A19961D}">
      <dgm:prSet custT="1"/>
      <dgm:spPr/>
      <dgm:t>
        <a:bodyPr/>
        <a:lstStyle/>
        <a:p>
          <a:r>
            <a:rPr lang="it-IT" sz="1200" dirty="0">
              <a:effectLst/>
              <a:latin typeface="Calibri" panose="020F0502020204030204" pitchFamily="34" charset="0"/>
              <a:ea typeface="Calibri" panose="020F0502020204030204" pitchFamily="34" charset="0"/>
            </a:rPr>
            <a:t>miglioramento delle performance in materia di Salute e Sicurezza sul luogo di lavoro;</a:t>
          </a:r>
          <a:endParaRPr lang="it-IT" sz="1200" dirty="0">
            <a:effectLst/>
            <a:latin typeface="Times New Roman" panose="02020603050405020304" pitchFamily="18" charset="0"/>
            <a:ea typeface="Times New Roman" panose="02020603050405020304" pitchFamily="18" charset="0"/>
          </a:endParaRPr>
        </a:p>
      </dgm:t>
    </dgm:pt>
    <dgm:pt modelId="{BEC629D6-4130-4893-BAE8-DF62CB426F58}" type="parTrans" cxnId="{0113BFE1-FF03-4022-93D8-B0F76CBA72D1}">
      <dgm:prSet/>
      <dgm:spPr/>
      <dgm:t>
        <a:bodyPr/>
        <a:lstStyle/>
        <a:p>
          <a:endParaRPr lang="it-IT"/>
        </a:p>
      </dgm:t>
    </dgm:pt>
    <dgm:pt modelId="{0E280B27-756F-41C8-920D-2000FC86EDAD}" type="sibTrans" cxnId="{0113BFE1-FF03-4022-93D8-B0F76CBA72D1}">
      <dgm:prSet/>
      <dgm:spPr/>
      <dgm:t>
        <a:bodyPr/>
        <a:lstStyle/>
        <a:p>
          <a:endParaRPr lang="it-IT"/>
        </a:p>
      </dgm:t>
    </dgm:pt>
    <dgm:pt modelId="{78149004-E601-447D-A65B-71F2E58FE322}">
      <dgm:prSet custT="1"/>
      <dgm:spPr/>
      <dgm:t>
        <a:bodyPr/>
        <a:lstStyle/>
        <a:p>
          <a:r>
            <a:rPr lang="it-IT" sz="1200" dirty="0">
              <a:effectLst/>
              <a:latin typeface="Calibri" panose="020F0502020204030204" pitchFamily="34" charset="0"/>
              <a:ea typeface="Calibri" panose="020F0502020204030204" pitchFamily="34" charset="0"/>
            </a:rPr>
            <a:t>miglioramento delle performance in materia di produzione di rifiuti, sostenibilità e tutela dell’ambiente.</a:t>
          </a:r>
          <a:endParaRPr lang="it-IT" sz="1200" dirty="0">
            <a:effectLst/>
            <a:latin typeface="Times New Roman" panose="02020603050405020304" pitchFamily="18" charset="0"/>
            <a:ea typeface="Times New Roman" panose="02020603050405020304" pitchFamily="18" charset="0"/>
          </a:endParaRPr>
        </a:p>
      </dgm:t>
    </dgm:pt>
    <dgm:pt modelId="{7D248987-23E1-4C4B-906F-2A7AEC8988D7}" type="parTrans" cxnId="{3EAC07E2-9344-420F-BADF-F339ED9A500C}">
      <dgm:prSet/>
      <dgm:spPr/>
      <dgm:t>
        <a:bodyPr/>
        <a:lstStyle/>
        <a:p>
          <a:endParaRPr lang="it-IT"/>
        </a:p>
      </dgm:t>
    </dgm:pt>
    <dgm:pt modelId="{805F217E-9182-42F5-8715-D9AB1FE34275}" type="sibTrans" cxnId="{3EAC07E2-9344-420F-BADF-F339ED9A500C}">
      <dgm:prSet/>
      <dgm:spPr/>
      <dgm:t>
        <a:bodyPr/>
        <a:lstStyle/>
        <a:p>
          <a:endParaRPr lang="it-IT"/>
        </a:p>
      </dgm:t>
    </dgm:pt>
    <dgm:pt modelId="{E91AEDCF-A8BF-4B6B-85E2-23D253AA593F}">
      <dgm:prSet custT="1"/>
      <dgm:spPr/>
      <dgm:t>
        <a:bodyPr/>
        <a:lstStyle/>
        <a:p>
          <a:r>
            <a:rPr lang="it-IT" sz="1200" dirty="0">
              <a:effectLst/>
              <a:latin typeface="Calibri" panose="020F0502020204030204" pitchFamily="34" charset="0"/>
              <a:ea typeface="Calibri" panose="020F0502020204030204" pitchFamily="34" charset="0"/>
            </a:rPr>
            <a:t>ottimizzazione dei tempi, delle risorse e degli spazzi;</a:t>
          </a:r>
          <a:endParaRPr lang="it-IT" sz="1200" dirty="0">
            <a:effectLst/>
            <a:latin typeface="Times New Roman" panose="02020603050405020304" pitchFamily="18" charset="0"/>
            <a:ea typeface="Times New Roman" panose="02020603050405020304" pitchFamily="18" charset="0"/>
          </a:endParaRPr>
        </a:p>
      </dgm:t>
    </dgm:pt>
    <dgm:pt modelId="{8F7D653C-E7CA-4F9F-817B-40BDED48661A}" type="parTrans" cxnId="{2E2D5F9B-8B04-4BF9-ABA9-60283D6AFDB3}">
      <dgm:prSet/>
      <dgm:spPr/>
      <dgm:t>
        <a:bodyPr/>
        <a:lstStyle/>
        <a:p>
          <a:endParaRPr lang="it-IT"/>
        </a:p>
      </dgm:t>
    </dgm:pt>
    <dgm:pt modelId="{C3DF3158-3226-48F1-82A7-F96DE237D40C}" type="sibTrans" cxnId="{2E2D5F9B-8B04-4BF9-ABA9-60283D6AFDB3}">
      <dgm:prSet/>
      <dgm:spPr/>
      <dgm:t>
        <a:bodyPr/>
        <a:lstStyle/>
        <a:p>
          <a:endParaRPr lang="it-IT"/>
        </a:p>
      </dgm:t>
    </dgm:pt>
    <dgm:pt modelId="{A5724634-D1AD-4305-BF2D-2321B07F933B}">
      <dgm:prSet custT="1"/>
      <dgm:spPr/>
      <dgm:t>
        <a:bodyPr/>
        <a:lstStyle/>
        <a:p>
          <a:r>
            <a:rPr lang="it-IT" sz="1200" dirty="0">
              <a:effectLst/>
              <a:latin typeface="Calibri" panose="020F0502020204030204" pitchFamily="34" charset="0"/>
              <a:ea typeface="Calibri" panose="020F0502020204030204" pitchFamily="34" charset="0"/>
            </a:rPr>
            <a:t>maggiore fruibilità delle informazioni e accessibilità dei documenti digitalizzati;</a:t>
          </a:r>
          <a:endParaRPr lang="it-IT" sz="1200" dirty="0">
            <a:effectLst/>
            <a:latin typeface="Times New Roman" panose="02020603050405020304" pitchFamily="18" charset="0"/>
            <a:ea typeface="Times New Roman" panose="02020603050405020304" pitchFamily="18" charset="0"/>
          </a:endParaRPr>
        </a:p>
      </dgm:t>
    </dgm:pt>
    <dgm:pt modelId="{C026D469-ACA6-4042-BA6D-A918FDD573B9}" type="sibTrans" cxnId="{ACF85F5F-FC66-49BB-A13A-1E36FA344DFC}">
      <dgm:prSet/>
      <dgm:spPr/>
      <dgm:t>
        <a:bodyPr/>
        <a:lstStyle/>
        <a:p>
          <a:endParaRPr lang="it-IT"/>
        </a:p>
      </dgm:t>
    </dgm:pt>
    <dgm:pt modelId="{6B7C45E3-9A08-4D7B-BC04-F14E6EC4438F}" type="parTrans" cxnId="{ACF85F5F-FC66-49BB-A13A-1E36FA344DFC}">
      <dgm:prSet/>
      <dgm:spPr/>
      <dgm:t>
        <a:bodyPr/>
        <a:lstStyle/>
        <a:p>
          <a:endParaRPr lang="it-IT"/>
        </a:p>
      </dgm:t>
    </dgm:pt>
    <dgm:pt modelId="{59EA2D55-B153-4349-BEBA-1F0B68BE34B9}" type="pres">
      <dgm:prSet presAssocID="{1561B8D0-98B1-444C-BD97-9E246CD58584}" presName="linear" presStyleCnt="0">
        <dgm:presLayoutVars>
          <dgm:dir/>
          <dgm:resizeHandles val="exact"/>
        </dgm:presLayoutVars>
      </dgm:prSet>
      <dgm:spPr/>
    </dgm:pt>
    <dgm:pt modelId="{DC4FAFDA-EFBE-4190-AC16-43F9161D81E4}" type="pres">
      <dgm:prSet presAssocID="{29DEC043-31E7-4125-9145-523C0C14D485}" presName="comp" presStyleCnt="0"/>
      <dgm:spPr/>
    </dgm:pt>
    <dgm:pt modelId="{552611A2-6AB4-4D9D-9143-9650C7E8D27F}" type="pres">
      <dgm:prSet presAssocID="{29DEC043-31E7-4125-9145-523C0C14D485}" presName="box" presStyleLbl="node1" presStyleIdx="0" presStyleCnt="1" custLinFactNeighborY="359"/>
      <dgm:spPr/>
    </dgm:pt>
    <dgm:pt modelId="{856339EA-B883-4AD5-86D1-B19340F3DB7A}" type="pres">
      <dgm:prSet presAssocID="{29DEC043-31E7-4125-9145-523C0C14D485}"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dgm:spPr>
      <dgm:extLst>
        <a:ext uri="{E40237B7-FDA0-4F09-8148-C483321AD2D9}">
          <dgm14:cNvPr xmlns:dgm14="http://schemas.microsoft.com/office/drawing/2010/diagram" id="0" name="" descr="Grafico a barre con andamento ascendente con riempimento a tinta unita"/>
        </a:ext>
      </dgm:extLst>
    </dgm:pt>
    <dgm:pt modelId="{C4ADD27A-7FA8-4194-BDAD-C8F30A5C13B8}" type="pres">
      <dgm:prSet presAssocID="{29DEC043-31E7-4125-9145-523C0C14D485}" presName="text" presStyleLbl="node1" presStyleIdx="0" presStyleCnt="1">
        <dgm:presLayoutVars>
          <dgm:bulletEnabled val="1"/>
        </dgm:presLayoutVars>
      </dgm:prSet>
      <dgm:spPr/>
    </dgm:pt>
  </dgm:ptLst>
  <dgm:cxnLst>
    <dgm:cxn modelId="{30999720-E259-44DE-890B-D39C2C3DF111}" srcId="{1561B8D0-98B1-444C-BD97-9E246CD58584}" destId="{29DEC043-31E7-4125-9145-523C0C14D485}" srcOrd="0" destOrd="0" parTransId="{F9133B15-9C59-48DD-804D-1B7F388F7084}" sibTransId="{8E99413E-5B2C-4571-B582-8E26EEBFFFD9}"/>
    <dgm:cxn modelId="{A30A6B36-3DC6-4F24-BC1B-4FC7342E8E9D}" type="presOf" srcId="{6195877C-207A-4C2F-A08A-52CF9C4D4A76}" destId="{552611A2-6AB4-4D9D-9143-9650C7E8D27F}" srcOrd="0" destOrd="3" presId="urn:microsoft.com/office/officeart/2005/8/layout/vList4"/>
    <dgm:cxn modelId="{88343D5B-676E-43CD-9441-A365918BD0F0}" type="presOf" srcId="{2A41A75C-1FCE-486A-93E6-1C5ABFEBAD10}" destId="{552611A2-6AB4-4D9D-9143-9650C7E8D27F}" srcOrd="0" destOrd="4" presId="urn:microsoft.com/office/officeart/2005/8/layout/vList4"/>
    <dgm:cxn modelId="{ACF85F5F-FC66-49BB-A13A-1E36FA344DFC}" srcId="{29DEC043-31E7-4125-9145-523C0C14D485}" destId="{A5724634-D1AD-4305-BF2D-2321B07F933B}" srcOrd="0" destOrd="0" parTransId="{6B7C45E3-9A08-4D7B-BC04-F14E6EC4438F}" sibTransId="{C026D469-ACA6-4042-BA6D-A918FDD573B9}"/>
    <dgm:cxn modelId="{A43D0941-B061-4E1B-BDC4-5EE58D574825}" type="presOf" srcId="{194018BA-8C1B-4B62-B2C7-87366887FD22}" destId="{C4ADD27A-7FA8-4194-BDAD-C8F30A5C13B8}" srcOrd="1" destOrd="5" presId="urn:microsoft.com/office/officeart/2005/8/layout/vList4"/>
    <dgm:cxn modelId="{EC405564-0AF4-40CC-BE63-767956ED6ACB}" srcId="{29DEC043-31E7-4125-9145-523C0C14D485}" destId="{194018BA-8C1B-4B62-B2C7-87366887FD22}" srcOrd="4" destOrd="0" parTransId="{DC2DBC4F-1ECC-4787-B848-CB48EBE35F1A}" sibTransId="{DA994CB5-6868-4B12-A483-DF94D571DE5B}"/>
    <dgm:cxn modelId="{9ED45466-BA5D-4CFB-8C06-C791854B82B1}" type="presOf" srcId="{78149004-E601-447D-A65B-71F2E58FE322}" destId="{C4ADD27A-7FA8-4194-BDAD-C8F30A5C13B8}" srcOrd="1" destOrd="7" presId="urn:microsoft.com/office/officeart/2005/8/layout/vList4"/>
    <dgm:cxn modelId="{B2DCB059-9D16-4F75-8513-C45E1146A481}" type="presOf" srcId="{EC736938-9C94-4462-BBD3-80EB2A19961D}" destId="{C4ADD27A-7FA8-4194-BDAD-C8F30A5C13B8}" srcOrd="1" destOrd="6" presId="urn:microsoft.com/office/officeart/2005/8/layout/vList4"/>
    <dgm:cxn modelId="{24B9EE79-9693-4F75-A972-4207E64A4DBA}" type="presOf" srcId="{6195877C-207A-4C2F-A08A-52CF9C4D4A76}" destId="{C4ADD27A-7FA8-4194-BDAD-C8F30A5C13B8}" srcOrd="1" destOrd="3" presId="urn:microsoft.com/office/officeart/2005/8/layout/vList4"/>
    <dgm:cxn modelId="{C972E87B-FD9A-47C7-8191-70CDC8E97CAF}" srcId="{29DEC043-31E7-4125-9145-523C0C14D485}" destId="{6195877C-207A-4C2F-A08A-52CF9C4D4A76}" srcOrd="2" destOrd="0" parTransId="{1E326AC0-1D5B-496B-9B0B-7CE2C398A84F}" sibTransId="{1392D4C9-E662-46F4-B0F8-78D6450EFC23}"/>
    <dgm:cxn modelId="{354ADF81-E82A-43F5-926F-2873887708D3}" srcId="{29DEC043-31E7-4125-9145-523C0C14D485}" destId="{2A41A75C-1FCE-486A-93E6-1C5ABFEBAD10}" srcOrd="3" destOrd="0" parTransId="{190D279A-B148-44A5-9A94-4BA22C28DA0A}" sibTransId="{91B0AE98-7E44-4DE9-ACF4-B15E2A589567}"/>
    <dgm:cxn modelId="{6E013C83-BFA0-4BE0-B558-F5DA14C729F5}" type="presOf" srcId="{A5724634-D1AD-4305-BF2D-2321B07F933B}" destId="{552611A2-6AB4-4D9D-9143-9650C7E8D27F}" srcOrd="0" destOrd="1" presId="urn:microsoft.com/office/officeart/2005/8/layout/vList4"/>
    <dgm:cxn modelId="{D36CE08C-2DD3-4C1E-8EEE-6332C24E2027}" type="presOf" srcId="{2A41A75C-1FCE-486A-93E6-1C5ABFEBAD10}" destId="{C4ADD27A-7FA8-4194-BDAD-C8F30A5C13B8}" srcOrd="1" destOrd="4" presId="urn:microsoft.com/office/officeart/2005/8/layout/vList4"/>
    <dgm:cxn modelId="{5D862695-5222-4549-8372-5D3F3E8FAEC7}" type="presOf" srcId="{E91AEDCF-A8BF-4B6B-85E2-23D253AA593F}" destId="{C4ADD27A-7FA8-4194-BDAD-C8F30A5C13B8}" srcOrd="1" destOrd="2" presId="urn:microsoft.com/office/officeart/2005/8/layout/vList4"/>
    <dgm:cxn modelId="{2E2D5F9B-8B04-4BF9-ABA9-60283D6AFDB3}" srcId="{29DEC043-31E7-4125-9145-523C0C14D485}" destId="{E91AEDCF-A8BF-4B6B-85E2-23D253AA593F}" srcOrd="1" destOrd="0" parTransId="{8F7D653C-E7CA-4F9F-817B-40BDED48661A}" sibTransId="{C3DF3158-3226-48F1-82A7-F96DE237D40C}"/>
    <dgm:cxn modelId="{462CC49B-1DF7-4F8B-A619-E76777E6E91F}" type="presOf" srcId="{E91AEDCF-A8BF-4B6B-85E2-23D253AA593F}" destId="{552611A2-6AB4-4D9D-9143-9650C7E8D27F}" srcOrd="0" destOrd="2" presId="urn:microsoft.com/office/officeart/2005/8/layout/vList4"/>
    <dgm:cxn modelId="{A5C5DE9B-C37F-4B19-83F0-947636556C01}" type="presOf" srcId="{194018BA-8C1B-4B62-B2C7-87366887FD22}" destId="{552611A2-6AB4-4D9D-9143-9650C7E8D27F}" srcOrd="0" destOrd="5" presId="urn:microsoft.com/office/officeart/2005/8/layout/vList4"/>
    <dgm:cxn modelId="{296C01C1-8FE7-469E-B924-972C4FACC02E}" type="presOf" srcId="{A5724634-D1AD-4305-BF2D-2321B07F933B}" destId="{C4ADD27A-7FA8-4194-BDAD-C8F30A5C13B8}" srcOrd="1" destOrd="1" presId="urn:microsoft.com/office/officeart/2005/8/layout/vList4"/>
    <dgm:cxn modelId="{736574DE-390C-497A-A768-86BC4B8C50E8}" type="presOf" srcId="{1561B8D0-98B1-444C-BD97-9E246CD58584}" destId="{59EA2D55-B153-4349-BEBA-1F0B68BE34B9}" srcOrd="0" destOrd="0" presId="urn:microsoft.com/office/officeart/2005/8/layout/vList4"/>
    <dgm:cxn modelId="{0113BFE1-FF03-4022-93D8-B0F76CBA72D1}" srcId="{29DEC043-31E7-4125-9145-523C0C14D485}" destId="{EC736938-9C94-4462-BBD3-80EB2A19961D}" srcOrd="5" destOrd="0" parTransId="{BEC629D6-4130-4893-BAE8-DF62CB426F58}" sibTransId="{0E280B27-756F-41C8-920D-2000FC86EDAD}"/>
    <dgm:cxn modelId="{3EAC07E2-9344-420F-BADF-F339ED9A500C}" srcId="{29DEC043-31E7-4125-9145-523C0C14D485}" destId="{78149004-E601-447D-A65B-71F2E58FE322}" srcOrd="6" destOrd="0" parTransId="{7D248987-23E1-4C4B-906F-2A7AEC8988D7}" sibTransId="{805F217E-9182-42F5-8715-D9AB1FE34275}"/>
    <dgm:cxn modelId="{071C5BED-57B7-40CE-BEA5-BA4FCBC8AB98}" type="presOf" srcId="{29DEC043-31E7-4125-9145-523C0C14D485}" destId="{552611A2-6AB4-4D9D-9143-9650C7E8D27F}" srcOrd="0" destOrd="0" presId="urn:microsoft.com/office/officeart/2005/8/layout/vList4"/>
    <dgm:cxn modelId="{650F23F0-D15F-45BA-83A3-33C54EEDEDDD}" type="presOf" srcId="{29DEC043-31E7-4125-9145-523C0C14D485}" destId="{C4ADD27A-7FA8-4194-BDAD-C8F30A5C13B8}" srcOrd="1" destOrd="0" presId="urn:microsoft.com/office/officeart/2005/8/layout/vList4"/>
    <dgm:cxn modelId="{A5A9EFF0-A3C3-4513-BCE2-09B4A2D51AA4}" type="presOf" srcId="{78149004-E601-447D-A65B-71F2E58FE322}" destId="{552611A2-6AB4-4D9D-9143-9650C7E8D27F}" srcOrd="0" destOrd="7" presId="urn:microsoft.com/office/officeart/2005/8/layout/vList4"/>
    <dgm:cxn modelId="{A5F132F9-DD13-4FA0-BE2F-F8C4FD150E49}" type="presOf" srcId="{EC736938-9C94-4462-BBD3-80EB2A19961D}" destId="{552611A2-6AB4-4D9D-9143-9650C7E8D27F}" srcOrd="0" destOrd="6" presId="urn:microsoft.com/office/officeart/2005/8/layout/vList4"/>
    <dgm:cxn modelId="{78EA53F8-F540-42A7-89A8-794FB8CEEEB1}" type="presParOf" srcId="{59EA2D55-B153-4349-BEBA-1F0B68BE34B9}" destId="{DC4FAFDA-EFBE-4190-AC16-43F9161D81E4}" srcOrd="0" destOrd="0" presId="urn:microsoft.com/office/officeart/2005/8/layout/vList4"/>
    <dgm:cxn modelId="{092E18FD-0D24-4E1F-963D-A8976222A254}" type="presParOf" srcId="{DC4FAFDA-EFBE-4190-AC16-43F9161D81E4}" destId="{552611A2-6AB4-4D9D-9143-9650C7E8D27F}" srcOrd="0" destOrd="0" presId="urn:microsoft.com/office/officeart/2005/8/layout/vList4"/>
    <dgm:cxn modelId="{370D4FDE-7E72-4968-8E01-A3C3F25E371E}" type="presParOf" srcId="{DC4FAFDA-EFBE-4190-AC16-43F9161D81E4}" destId="{856339EA-B883-4AD5-86D1-B19340F3DB7A}" srcOrd="1" destOrd="0" presId="urn:microsoft.com/office/officeart/2005/8/layout/vList4"/>
    <dgm:cxn modelId="{F507B479-DBFA-4B65-B4BC-01EADB9DD5EA}" type="presParOf" srcId="{DC4FAFDA-EFBE-4190-AC16-43F9161D81E4}" destId="{C4ADD27A-7FA8-4194-BDAD-C8F30A5C13B8}"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C6C33-7133-4BA5-A773-58BD9A4F5E26}" type="doc">
      <dgm:prSet loTypeId="urn:microsoft.com/office/officeart/2005/8/layout/vList4" loCatId="list" qsTypeId="urn:microsoft.com/office/officeart/2005/8/quickstyle/simple5" qsCatId="simple" csTypeId="urn:microsoft.com/office/officeart/2005/8/colors/accent6_2" csCatId="accent6" phldr="1"/>
      <dgm:spPr/>
      <dgm:t>
        <a:bodyPr/>
        <a:lstStyle/>
        <a:p>
          <a:endParaRPr lang="it-IT"/>
        </a:p>
      </dgm:t>
    </dgm:pt>
    <dgm:pt modelId="{45EC56D1-05E1-4580-8ABB-A8C679392F0C}">
      <dgm:prSet phldrT="[Testo]" custT="1"/>
      <dgm:spPr/>
      <dgm:t>
        <a:bodyPr/>
        <a:lstStyle/>
        <a:p>
          <a:pPr>
            <a:buClr>
              <a:srgbClr val="009900"/>
            </a:buClr>
            <a:buSzPts val="800"/>
            <a:buFont typeface="Wingdings" panose="05000000000000000000" pitchFamily="2" charset="2"/>
            <a:buChar char=""/>
          </a:pPr>
          <a:r>
            <a:rPr lang="it-IT" sz="1600" dirty="0">
              <a:effectLst/>
              <a:latin typeface="Calibri" panose="020F0502020204030204" pitchFamily="34" charset="0"/>
              <a:ea typeface="Calibri" panose="020F0502020204030204" pitchFamily="34" charset="0"/>
            </a:rPr>
            <a:t>sull'elmetto dell’operatore del Gruppo Industriale GARC, dando accesso alle informazioni relative al singolo operatore;</a:t>
          </a:r>
          <a:endParaRPr lang="it-IT" sz="1600" dirty="0"/>
        </a:p>
      </dgm:t>
    </dgm:pt>
    <dgm:pt modelId="{8F8FB77A-7B77-4197-8E89-253B4A01B259}" type="parTrans" cxnId="{B9EB2C83-9598-4B6E-830A-2E7537FC340A}">
      <dgm:prSet/>
      <dgm:spPr/>
      <dgm:t>
        <a:bodyPr/>
        <a:lstStyle/>
        <a:p>
          <a:endParaRPr lang="it-IT" sz="1200"/>
        </a:p>
      </dgm:t>
    </dgm:pt>
    <dgm:pt modelId="{652AA8C2-BCEB-4166-95EC-36270087AEF6}" type="sibTrans" cxnId="{B9EB2C83-9598-4B6E-830A-2E7537FC340A}">
      <dgm:prSet/>
      <dgm:spPr/>
      <dgm:t>
        <a:bodyPr/>
        <a:lstStyle/>
        <a:p>
          <a:endParaRPr lang="it-IT" sz="1200"/>
        </a:p>
      </dgm:t>
    </dgm:pt>
    <dgm:pt modelId="{ACC598A5-30EA-4A7A-91C3-84373B39284A}">
      <dgm:prSet phldrT="[Testo]" custT="1"/>
      <dgm:spPr/>
      <dgm:t>
        <a:bodyPr/>
        <a:lstStyle/>
        <a:p>
          <a:pPr>
            <a:buClr>
              <a:srgbClr val="009900"/>
            </a:buClr>
            <a:buSzPts val="800"/>
            <a:buFont typeface="Wingdings" panose="05000000000000000000" pitchFamily="2" charset="2"/>
            <a:buChar char=""/>
          </a:pPr>
          <a:r>
            <a:rPr lang="it-IT" sz="1600" dirty="0">
              <a:effectLst/>
              <a:latin typeface="Calibri" panose="020F0502020204030204" pitchFamily="34" charset="0"/>
              <a:ea typeface="Calibri" panose="020F0502020204030204" pitchFamily="34" charset="0"/>
            </a:rPr>
            <a:t>sul badge identificativo del personale delle aziende terze in subappalto, dando accesso alle informazioni relative al singolo lavoratore;</a:t>
          </a:r>
          <a:endParaRPr lang="it-IT" sz="1600" dirty="0"/>
        </a:p>
      </dgm:t>
    </dgm:pt>
    <dgm:pt modelId="{0B3BFE04-8E78-405C-93C5-316CD5DDAB99}" type="parTrans" cxnId="{B331F6DA-90B2-40A3-804B-13B60E63902B}">
      <dgm:prSet/>
      <dgm:spPr/>
      <dgm:t>
        <a:bodyPr/>
        <a:lstStyle/>
        <a:p>
          <a:endParaRPr lang="it-IT" sz="1200"/>
        </a:p>
      </dgm:t>
    </dgm:pt>
    <dgm:pt modelId="{8EFBFA91-24FD-4F03-A672-FDC9778D0F9A}" type="sibTrans" cxnId="{B331F6DA-90B2-40A3-804B-13B60E63902B}">
      <dgm:prSet/>
      <dgm:spPr/>
      <dgm:t>
        <a:bodyPr/>
        <a:lstStyle/>
        <a:p>
          <a:endParaRPr lang="it-IT" sz="1200"/>
        </a:p>
      </dgm:t>
    </dgm:pt>
    <dgm:pt modelId="{45F74366-D6DA-40E2-997C-21D8FC4C906D}">
      <dgm:prSet phldrT="[Testo]" custT="1"/>
      <dgm:spPr/>
      <dgm:t>
        <a:bodyPr/>
        <a:lstStyle/>
        <a:p>
          <a:pPr>
            <a:buClr>
              <a:srgbClr val="009900"/>
            </a:buClr>
            <a:buSzPts val="800"/>
            <a:buFont typeface="Wingdings" panose="05000000000000000000" pitchFamily="2" charset="2"/>
            <a:buChar char=""/>
          </a:pPr>
          <a:r>
            <a:rPr lang="it-IT" sz="1600" dirty="0">
              <a:effectLst/>
              <a:latin typeface="Calibri" panose="020F0502020204030204" pitchFamily="34" charset="0"/>
              <a:ea typeface="Calibri" panose="020F0502020204030204" pitchFamily="34" charset="0"/>
            </a:rPr>
            <a:t>sui mezzi, macchinari, attrezzature e impianti per visualizzare la documentazione di accompagnamento e di conformità.</a:t>
          </a:r>
          <a:endParaRPr lang="it-IT" sz="1600" dirty="0"/>
        </a:p>
      </dgm:t>
    </dgm:pt>
    <dgm:pt modelId="{6FF4FEE3-5A5D-4982-9AF9-5BE309A1308B}" type="parTrans" cxnId="{A7FDC70B-99DF-46F8-BF8E-573D5B352D01}">
      <dgm:prSet/>
      <dgm:spPr/>
      <dgm:t>
        <a:bodyPr/>
        <a:lstStyle/>
        <a:p>
          <a:endParaRPr lang="it-IT" sz="1200"/>
        </a:p>
      </dgm:t>
    </dgm:pt>
    <dgm:pt modelId="{15C766AD-870B-41F7-AE4A-E4A27BA25A12}" type="sibTrans" cxnId="{A7FDC70B-99DF-46F8-BF8E-573D5B352D01}">
      <dgm:prSet/>
      <dgm:spPr/>
      <dgm:t>
        <a:bodyPr/>
        <a:lstStyle/>
        <a:p>
          <a:endParaRPr lang="it-IT" sz="1200"/>
        </a:p>
      </dgm:t>
    </dgm:pt>
    <dgm:pt modelId="{2B9E72CE-C84F-4BCB-9B58-A2B506794F0F}" type="pres">
      <dgm:prSet presAssocID="{4CFC6C33-7133-4BA5-A773-58BD9A4F5E26}" presName="linear" presStyleCnt="0">
        <dgm:presLayoutVars>
          <dgm:dir/>
          <dgm:resizeHandles val="exact"/>
        </dgm:presLayoutVars>
      </dgm:prSet>
      <dgm:spPr/>
    </dgm:pt>
    <dgm:pt modelId="{CD7294E7-1F94-4FE5-8588-BD01CB165431}" type="pres">
      <dgm:prSet presAssocID="{45EC56D1-05E1-4580-8ABB-A8C679392F0C}" presName="comp" presStyleCnt="0"/>
      <dgm:spPr/>
    </dgm:pt>
    <dgm:pt modelId="{E295BF6F-297C-45D5-898F-381BCC376A18}" type="pres">
      <dgm:prSet presAssocID="{45EC56D1-05E1-4580-8ABB-A8C679392F0C}" presName="box" presStyleLbl="node1" presStyleIdx="0" presStyleCnt="3" custLinFactNeighborX="-44075" custLinFactNeighborY="3208"/>
      <dgm:spPr/>
    </dgm:pt>
    <dgm:pt modelId="{9F2E4A57-EC71-4D5A-91B0-6F75D295C8EA}" type="pres">
      <dgm:prSet presAssocID="{45EC56D1-05E1-4580-8ABB-A8C679392F0C}" presName="img" presStyleLbl="fgImgPlace1" presStyleIdx="0" presStyleCnt="3" custScaleX="485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Lavoratore edile con riempimento a tinta unita"/>
        </a:ext>
      </dgm:extLst>
    </dgm:pt>
    <dgm:pt modelId="{3F6300E9-49D3-40A0-8BA9-908D942E616D}" type="pres">
      <dgm:prSet presAssocID="{45EC56D1-05E1-4580-8ABB-A8C679392F0C}" presName="text" presStyleLbl="node1" presStyleIdx="0" presStyleCnt="3">
        <dgm:presLayoutVars>
          <dgm:bulletEnabled val="1"/>
        </dgm:presLayoutVars>
      </dgm:prSet>
      <dgm:spPr/>
    </dgm:pt>
    <dgm:pt modelId="{09412409-B670-4FBA-8B3D-F80C6C9EF606}" type="pres">
      <dgm:prSet presAssocID="{652AA8C2-BCEB-4166-95EC-36270087AEF6}" presName="spacer" presStyleCnt="0"/>
      <dgm:spPr/>
    </dgm:pt>
    <dgm:pt modelId="{4C769790-C688-43D7-B1E5-53D115E7D83B}" type="pres">
      <dgm:prSet presAssocID="{ACC598A5-30EA-4A7A-91C3-84373B39284A}" presName="comp" presStyleCnt="0"/>
      <dgm:spPr/>
    </dgm:pt>
    <dgm:pt modelId="{9CE1D994-701A-41D5-BB63-3FC52123F916}" type="pres">
      <dgm:prSet presAssocID="{ACC598A5-30EA-4A7A-91C3-84373B39284A}" presName="box" presStyleLbl="node1" presStyleIdx="1" presStyleCnt="3"/>
      <dgm:spPr/>
    </dgm:pt>
    <dgm:pt modelId="{09BB6B66-4C8D-4DC7-87CD-5107B9984D2E}" type="pres">
      <dgm:prSet presAssocID="{ACC598A5-30EA-4A7A-91C3-84373B39284A}" presName="img" presStyleLbl="fgImgPlace1" presStyleIdx="1" presStyleCnt="3" custScaleX="485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Badge dipendente con riempimento a tinta unita"/>
        </a:ext>
      </dgm:extLst>
    </dgm:pt>
    <dgm:pt modelId="{7B79B7B1-2752-4CBD-9B73-1986B01D4F24}" type="pres">
      <dgm:prSet presAssocID="{ACC598A5-30EA-4A7A-91C3-84373B39284A}" presName="text" presStyleLbl="node1" presStyleIdx="1" presStyleCnt="3">
        <dgm:presLayoutVars>
          <dgm:bulletEnabled val="1"/>
        </dgm:presLayoutVars>
      </dgm:prSet>
      <dgm:spPr/>
    </dgm:pt>
    <dgm:pt modelId="{08FBD3B8-678B-4873-977C-FC358E91DBC7}" type="pres">
      <dgm:prSet presAssocID="{8EFBFA91-24FD-4F03-A672-FDC9778D0F9A}" presName="spacer" presStyleCnt="0"/>
      <dgm:spPr/>
    </dgm:pt>
    <dgm:pt modelId="{F04517D6-9E4E-4059-8833-0C3BF52367DF}" type="pres">
      <dgm:prSet presAssocID="{45F74366-D6DA-40E2-997C-21D8FC4C906D}" presName="comp" presStyleCnt="0"/>
      <dgm:spPr/>
    </dgm:pt>
    <dgm:pt modelId="{CF33BE3F-4A32-48FF-9A4F-B07F7124F250}" type="pres">
      <dgm:prSet presAssocID="{45F74366-D6DA-40E2-997C-21D8FC4C906D}" presName="box" presStyleLbl="node1" presStyleIdx="2" presStyleCnt="3"/>
      <dgm:spPr/>
    </dgm:pt>
    <dgm:pt modelId="{4344C04C-D5A3-4C5E-A122-D994EA726547}" type="pres">
      <dgm:prSet presAssocID="{45F74366-D6DA-40E2-997C-21D8FC4C906D}" presName="img" presStyleLbl="fgImgPlace1" presStyleIdx="2" presStyleCnt="3" custScaleX="485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Scavatore con riempimento a tinta unita"/>
        </a:ext>
      </dgm:extLst>
    </dgm:pt>
    <dgm:pt modelId="{DB6375DF-015D-4EE1-84E2-5C118A665265}" type="pres">
      <dgm:prSet presAssocID="{45F74366-D6DA-40E2-997C-21D8FC4C906D}" presName="text" presStyleLbl="node1" presStyleIdx="2" presStyleCnt="3">
        <dgm:presLayoutVars>
          <dgm:bulletEnabled val="1"/>
        </dgm:presLayoutVars>
      </dgm:prSet>
      <dgm:spPr/>
    </dgm:pt>
  </dgm:ptLst>
  <dgm:cxnLst>
    <dgm:cxn modelId="{A7FDC70B-99DF-46F8-BF8E-573D5B352D01}" srcId="{4CFC6C33-7133-4BA5-A773-58BD9A4F5E26}" destId="{45F74366-D6DA-40E2-997C-21D8FC4C906D}" srcOrd="2" destOrd="0" parTransId="{6FF4FEE3-5A5D-4982-9AF9-5BE309A1308B}" sibTransId="{15C766AD-870B-41F7-AE4A-E4A27BA25A12}"/>
    <dgm:cxn modelId="{C541135D-D6D0-4D64-ABB7-7C2CB764383C}" type="presOf" srcId="{45F74366-D6DA-40E2-997C-21D8FC4C906D}" destId="{DB6375DF-015D-4EE1-84E2-5C118A665265}" srcOrd="1" destOrd="0" presId="urn:microsoft.com/office/officeart/2005/8/layout/vList4"/>
    <dgm:cxn modelId="{CADCC44B-7A3D-453A-90F6-C0C550C3A492}" type="presOf" srcId="{45EC56D1-05E1-4580-8ABB-A8C679392F0C}" destId="{3F6300E9-49D3-40A0-8BA9-908D942E616D}" srcOrd="1" destOrd="0" presId="urn:microsoft.com/office/officeart/2005/8/layout/vList4"/>
    <dgm:cxn modelId="{55004476-E3E3-4DBC-ACC4-881FCF1A6D22}" type="presOf" srcId="{4CFC6C33-7133-4BA5-A773-58BD9A4F5E26}" destId="{2B9E72CE-C84F-4BCB-9B58-A2B506794F0F}" srcOrd="0" destOrd="0" presId="urn:microsoft.com/office/officeart/2005/8/layout/vList4"/>
    <dgm:cxn modelId="{B9EB2C83-9598-4B6E-830A-2E7537FC340A}" srcId="{4CFC6C33-7133-4BA5-A773-58BD9A4F5E26}" destId="{45EC56D1-05E1-4580-8ABB-A8C679392F0C}" srcOrd="0" destOrd="0" parTransId="{8F8FB77A-7B77-4197-8E89-253B4A01B259}" sibTransId="{652AA8C2-BCEB-4166-95EC-36270087AEF6}"/>
    <dgm:cxn modelId="{38E8F0A3-3A42-4DD4-98B3-AED3FA78579F}" type="presOf" srcId="{45F74366-D6DA-40E2-997C-21D8FC4C906D}" destId="{CF33BE3F-4A32-48FF-9A4F-B07F7124F250}" srcOrd="0" destOrd="0" presId="urn:microsoft.com/office/officeart/2005/8/layout/vList4"/>
    <dgm:cxn modelId="{342B2FCA-BCF6-4A07-8C26-6975E1ECB7B4}" type="presOf" srcId="{ACC598A5-30EA-4A7A-91C3-84373B39284A}" destId="{9CE1D994-701A-41D5-BB63-3FC52123F916}" srcOrd="0" destOrd="0" presId="urn:microsoft.com/office/officeart/2005/8/layout/vList4"/>
    <dgm:cxn modelId="{162B14D0-FE70-4579-9B37-F869B6E2C9F7}" type="presOf" srcId="{45EC56D1-05E1-4580-8ABB-A8C679392F0C}" destId="{E295BF6F-297C-45D5-898F-381BCC376A18}" srcOrd="0" destOrd="0" presId="urn:microsoft.com/office/officeart/2005/8/layout/vList4"/>
    <dgm:cxn modelId="{D97060D9-4C6B-4C1A-B765-8715A8857771}" type="presOf" srcId="{ACC598A5-30EA-4A7A-91C3-84373B39284A}" destId="{7B79B7B1-2752-4CBD-9B73-1986B01D4F24}" srcOrd="1" destOrd="0" presId="urn:microsoft.com/office/officeart/2005/8/layout/vList4"/>
    <dgm:cxn modelId="{B331F6DA-90B2-40A3-804B-13B60E63902B}" srcId="{4CFC6C33-7133-4BA5-A773-58BD9A4F5E26}" destId="{ACC598A5-30EA-4A7A-91C3-84373B39284A}" srcOrd="1" destOrd="0" parTransId="{0B3BFE04-8E78-405C-93C5-316CD5DDAB99}" sibTransId="{8EFBFA91-24FD-4F03-A672-FDC9778D0F9A}"/>
    <dgm:cxn modelId="{9EEF25C7-ACBA-4E6D-8C4F-77D6408CE30B}" type="presParOf" srcId="{2B9E72CE-C84F-4BCB-9B58-A2B506794F0F}" destId="{CD7294E7-1F94-4FE5-8588-BD01CB165431}" srcOrd="0" destOrd="0" presId="urn:microsoft.com/office/officeart/2005/8/layout/vList4"/>
    <dgm:cxn modelId="{D23AD97F-3329-48ED-BF33-50EC00F1BEF8}" type="presParOf" srcId="{CD7294E7-1F94-4FE5-8588-BD01CB165431}" destId="{E295BF6F-297C-45D5-898F-381BCC376A18}" srcOrd="0" destOrd="0" presId="urn:microsoft.com/office/officeart/2005/8/layout/vList4"/>
    <dgm:cxn modelId="{5630A2D0-E1B4-4E96-849E-B5290AFAF5C0}" type="presParOf" srcId="{CD7294E7-1F94-4FE5-8588-BD01CB165431}" destId="{9F2E4A57-EC71-4D5A-91B0-6F75D295C8EA}" srcOrd="1" destOrd="0" presId="urn:microsoft.com/office/officeart/2005/8/layout/vList4"/>
    <dgm:cxn modelId="{43C78090-B195-43C3-8F2D-E9189457A5BA}" type="presParOf" srcId="{CD7294E7-1F94-4FE5-8588-BD01CB165431}" destId="{3F6300E9-49D3-40A0-8BA9-908D942E616D}" srcOrd="2" destOrd="0" presId="urn:microsoft.com/office/officeart/2005/8/layout/vList4"/>
    <dgm:cxn modelId="{DE83F47F-7EB4-45E9-9A37-94AD0566CEB4}" type="presParOf" srcId="{2B9E72CE-C84F-4BCB-9B58-A2B506794F0F}" destId="{09412409-B670-4FBA-8B3D-F80C6C9EF606}" srcOrd="1" destOrd="0" presId="urn:microsoft.com/office/officeart/2005/8/layout/vList4"/>
    <dgm:cxn modelId="{5763DF6F-365E-40A9-BED3-7A0206D175CF}" type="presParOf" srcId="{2B9E72CE-C84F-4BCB-9B58-A2B506794F0F}" destId="{4C769790-C688-43D7-B1E5-53D115E7D83B}" srcOrd="2" destOrd="0" presId="urn:microsoft.com/office/officeart/2005/8/layout/vList4"/>
    <dgm:cxn modelId="{B6612790-BD60-4683-8B9E-D9D93272092A}" type="presParOf" srcId="{4C769790-C688-43D7-B1E5-53D115E7D83B}" destId="{9CE1D994-701A-41D5-BB63-3FC52123F916}" srcOrd="0" destOrd="0" presId="urn:microsoft.com/office/officeart/2005/8/layout/vList4"/>
    <dgm:cxn modelId="{7008D10B-7A60-4FB5-ADA0-C23086563EA5}" type="presParOf" srcId="{4C769790-C688-43D7-B1E5-53D115E7D83B}" destId="{09BB6B66-4C8D-4DC7-87CD-5107B9984D2E}" srcOrd="1" destOrd="0" presId="urn:microsoft.com/office/officeart/2005/8/layout/vList4"/>
    <dgm:cxn modelId="{B5099ECC-84DE-4010-9335-8253C98BDEF4}" type="presParOf" srcId="{4C769790-C688-43D7-B1E5-53D115E7D83B}" destId="{7B79B7B1-2752-4CBD-9B73-1986B01D4F24}" srcOrd="2" destOrd="0" presId="urn:microsoft.com/office/officeart/2005/8/layout/vList4"/>
    <dgm:cxn modelId="{D2715B67-FC92-407E-B036-A38190539301}" type="presParOf" srcId="{2B9E72CE-C84F-4BCB-9B58-A2B506794F0F}" destId="{08FBD3B8-678B-4873-977C-FC358E91DBC7}" srcOrd="3" destOrd="0" presId="urn:microsoft.com/office/officeart/2005/8/layout/vList4"/>
    <dgm:cxn modelId="{D2FDBCFB-14F4-4177-81E4-29C20EABD316}" type="presParOf" srcId="{2B9E72CE-C84F-4BCB-9B58-A2B506794F0F}" destId="{F04517D6-9E4E-4059-8833-0C3BF52367DF}" srcOrd="4" destOrd="0" presId="urn:microsoft.com/office/officeart/2005/8/layout/vList4"/>
    <dgm:cxn modelId="{7FFC4F4D-5B05-4895-9496-C2105D1E5984}" type="presParOf" srcId="{F04517D6-9E4E-4059-8833-0C3BF52367DF}" destId="{CF33BE3F-4A32-48FF-9A4F-B07F7124F250}" srcOrd="0" destOrd="0" presId="urn:microsoft.com/office/officeart/2005/8/layout/vList4"/>
    <dgm:cxn modelId="{A316F882-04B7-4BAE-A4E3-F9C7A27D518A}" type="presParOf" srcId="{F04517D6-9E4E-4059-8833-0C3BF52367DF}" destId="{4344C04C-D5A3-4C5E-A122-D994EA726547}" srcOrd="1" destOrd="0" presId="urn:microsoft.com/office/officeart/2005/8/layout/vList4"/>
    <dgm:cxn modelId="{48F05F01-AAED-47AF-9E2D-81854F00AEF9}" type="presParOf" srcId="{F04517D6-9E4E-4059-8833-0C3BF52367DF}" destId="{DB6375DF-015D-4EE1-84E2-5C118A665265}"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611A2-6AB4-4D9D-9143-9650C7E8D27F}">
      <dsp:nvSpPr>
        <dsp:cNvPr id="0" name=""/>
        <dsp:cNvSpPr/>
      </dsp:nvSpPr>
      <dsp:spPr>
        <a:xfrm>
          <a:off x="0" y="0"/>
          <a:ext cx="11452859" cy="235925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u="sng" kern="1200" dirty="0">
              <a:effectLst/>
              <a:latin typeface="+mn-lt"/>
              <a:ea typeface="Calibri" panose="020F0502020204030204" pitchFamily="34" charset="0"/>
              <a:cs typeface="Times New Roman" panose="02020603050405020304" pitchFamily="18" charset="0"/>
            </a:rPr>
            <a:t>Nel settore dell’edilizia la “digitalizzazione dei cantieri” e la smaterializzazione dei documenti cartacei offre diversi vantaggi:</a:t>
          </a: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maggiore fruibilità delle informazioni e accessibilità dei documenti digitalizzati;</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ottimizzazione dei tempi, delle risorse e degli spazzi;</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riduzione dei costi;</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verifica di idoneità tecnico professionale più efficacie e controllo degli accessi al luogo di lavoro;</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efficace monitoraggio della conformità di mezzi, macchinari ed attrezzature;</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miglioramento delle performance in materia di Salute e Sicurezza sul luogo di lavoro;</a:t>
          </a:r>
          <a:endParaRPr lang="it-IT" sz="1200" kern="1200" dirty="0">
            <a:effectLst/>
            <a:latin typeface="Times New Roman" panose="02020603050405020304" pitchFamily="18" charset="0"/>
            <a:ea typeface="Times New Roman" panose="02020603050405020304" pitchFamily="18" charset="0"/>
          </a:endParaRPr>
        </a:p>
        <a:p>
          <a:pPr marL="114300" lvl="1" indent="-114300" algn="l" defTabSz="533400">
            <a:lnSpc>
              <a:spcPct val="90000"/>
            </a:lnSpc>
            <a:spcBef>
              <a:spcPct val="0"/>
            </a:spcBef>
            <a:spcAft>
              <a:spcPct val="15000"/>
            </a:spcAft>
            <a:buChar char="•"/>
          </a:pPr>
          <a:r>
            <a:rPr lang="it-IT" sz="1200" kern="1200" dirty="0">
              <a:effectLst/>
              <a:latin typeface="Calibri" panose="020F0502020204030204" pitchFamily="34" charset="0"/>
              <a:ea typeface="Calibri" panose="020F0502020204030204" pitchFamily="34" charset="0"/>
            </a:rPr>
            <a:t>miglioramento delle performance in materia di produzione di rifiuti, sostenibilità e tutela dell’ambiente.</a:t>
          </a:r>
          <a:endParaRPr lang="it-IT" sz="1200" kern="1200" dirty="0">
            <a:effectLst/>
            <a:latin typeface="Times New Roman" panose="02020603050405020304" pitchFamily="18" charset="0"/>
            <a:ea typeface="Times New Roman" panose="02020603050405020304" pitchFamily="18" charset="0"/>
          </a:endParaRPr>
        </a:p>
      </dsp:txBody>
      <dsp:txXfrm>
        <a:off x="2526497" y="0"/>
        <a:ext cx="8926362" cy="2359252"/>
      </dsp:txXfrm>
    </dsp:sp>
    <dsp:sp modelId="{856339EA-B883-4AD5-86D1-B19340F3DB7A}">
      <dsp:nvSpPr>
        <dsp:cNvPr id="0" name=""/>
        <dsp:cNvSpPr/>
      </dsp:nvSpPr>
      <dsp:spPr>
        <a:xfrm>
          <a:off x="235925" y="235925"/>
          <a:ext cx="2290571" cy="188740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5BF6F-297C-45D5-898F-381BCC376A18}">
      <dsp:nvSpPr>
        <dsp:cNvPr id="0" name=""/>
        <dsp:cNvSpPr/>
      </dsp:nvSpPr>
      <dsp:spPr>
        <a:xfrm>
          <a:off x="0" y="33149"/>
          <a:ext cx="11119303" cy="10333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9900"/>
            </a:buClr>
            <a:buSzPts val="800"/>
            <a:buFont typeface="Wingdings" panose="05000000000000000000" pitchFamily="2" charset="2"/>
            <a:buNone/>
          </a:pPr>
          <a:r>
            <a:rPr lang="it-IT" sz="1600" kern="1200" dirty="0">
              <a:effectLst/>
              <a:latin typeface="Calibri" panose="020F0502020204030204" pitchFamily="34" charset="0"/>
              <a:ea typeface="Calibri" panose="020F0502020204030204" pitchFamily="34" charset="0"/>
            </a:rPr>
            <a:t>sull'elmetto dell’operatore del Gruppo Industriale GARC, dando accesso alle informazioni relative al singolo operatore;</a:t>
          </a:r>
          <a:endParaRPr lang="it-IT" sz="1600" kern="1200" dirty="0"/>
        </a:p>
      </dsp:txBody>
      <dsp:txXfrm>
        <a:off x="2327195" y="33149"/>
        <a:ext cx="8792107" cy="1033351"/>
      </dsp:txXfrm>
    </dsp:sp>
    <dsp:sp modelId="{9F2E4A57-EC71-4D5A-91B0-6F75D295C8EA}">
      <dsp:nvSpPr>
        <dsp:cNvPr id="0" name=""/>
        <dsp:cNvSpPr/>
      </dsp:nvSpPr>
      <dsp:spPr>
        <a:xfrm>
          <a:off x="675267" y="103335"/>
          <a:ext cx="1079995" cy="8266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CE1D994-701A-41D5-BB63-3FC52123F916}">
      <dsp:nvSpPr>
        <dsp:cNvPr id="0" name=""/>
        <dsp:cNvSpPr/>
      </dsp:nvSpPr>
      <dsp:spPr>
        <a:xfrm>
          <a:off x="0" y="1136686"/>
          <a:ext cx="11119303" cy="10333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9900"/>
            </a:buClr>
            <a:buSzPts val="800"/>
            <a:buFont typeface="Wingdings" panose="05000000000000000000" pitchFamily="2" charset="2"/>
            <a:buNone/>
          </a:pPr>
          <a:r>
            <a:rPr lang="it-IT" sz="1600" kern="1200" dirty="0">
              <a:effectLst/>
              <a:latin typeface="Calibri" panose="020F0502020204030204" pitchFamily="34" charset="0"/>
              <a:ea typeface="Calibri" panose="020F0502020204030204" pitchFamily="34" charset="0"/>
            </a:rPr>
            <a:t>sul badge identificativo del personale delle aziende terze in subappalto, dando accesso alle informazioni relative al singolo lavoratore;</a:t>
          </a:r>
          <a:endParaRPr lang="it-IT" sz="1600" kern="1200" dirty="0"/>
        </a:p>
      </dsp:txBody>
      <dsp:txXfrm>
        <a:off x="2327195" y="1136686"/>
        <a:ext cx="8792107" cy="1033351"/>
      </dsp:txXfrm>
    </dsp:sp>
    <dsp:sp modelId="{09BB6B66-4C8D-4DC7-87CD-5107B9984D2E}">
      <dsp:nvSpPr>
        <dsp:cNvPr id="0" name=""/>
        <dsp:cNvSpPr/>
      </dsp:nvSpPr>
      <dsp:spPr>
        <a:xfrm>
          <a:off x="675267" y="1240021"/>
          <a:ext cx="1079995" cy="82668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F33BE3F-4A32-48FF-9A4F-B07F7124F250}">
      <dsp:nvSpPr>
        <dsp:cNvPr id="0" name=""/>
        <dsp:cNvSpPr/>
      </dsp:nvSpPr>
      <dsp:spPr>
        <a:xfrm>
          <a:off x="0" y="2273373"/>
          <a:ext cx="11119303" cy="10333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9900"/>
            </a:buClr>
            <a:buSzPts val="800"/>
            <a:buFont typeface="Wingdings" panose="05000000000000000000" pitchFamily="2" charset="2"/>
            <a:buNone/>
          </a:pPr>
          <a:r>
            <a:rPr lang="it-IT" sz="1600" kern="1200" dirty="0">
              <a:effectLst/>
              <a:latin typeface="Calibri" panose="020F0502020204030204" pitchFamily="34" charset="0"/>
              <a:ea typeface="Calibri" panose="020F0502020204030204" pitchFamily="34" charset="0"/>
            </a:rPr>
            <a:t>sui mezzi, macchinari, attrezzature e impianti per visualizzare la documentazione di accompagnamento e di conformità.</a:t>
          </a:r>
          <a:endParaRPr lang="it-IT" sz="1600" kern="1200" dirty="0"/>
        </a:p>
      </dsp:txBody>
      <dsp:txXfrm>
        <a:off x="2327195" y="2273373"/>
        <a:ext cx="8792107" cy="1033351"/>
      </dsp:txXfrm>
    </dsp:sp>
    <dsp:sp modelId="{4344C04C-D5A3-4C5E-A122-D994EA726547}">
      <dsp:nvSpPr>
        <dsp:cNvPr id="0" name=""/>
        <dsp:cNvSpPr/>
      </dsp:nvSpPr>
      <dsp:spPr>
        <a:xfrm>
          <a:off x="675267" y="2376708"/>
          <a:ext cx="1079995" cy="82668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32013-86B9-40E1-AF5D-173DD28318F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C5CA5CA-0E2D-4B5B-A0DD-7E8AB47E2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CE4DBF3-7406-48D5-A8ED-4D7DBC57E6BC}"/>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008DFB66-8278-40D8-BB66-8093C79109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15B091-44E4-470F-90E2-4D4886285920}"/>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53053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1E7B1-B7D3-413C-947A-207B309163D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32EACB-F139-4565-A2A4-95C050EBB33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B1E48E6-0576-4140-A254-AAA7CA336465}"/>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79CE6FDB-4655-4836-A63E-19884480E2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D409A-1B17-424E-950C-26E29E382BE0}"/>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15767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129178-84E7-4572-884D-20F5E737714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94859FF-B0F9-4354-A02C-CB515880D7E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443D84-E36D-44D8-B113-955FB6D80E52}"/>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E8BA64B9-F158-4D48-985E-7E4671528B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619EC1-3766-4108-A305-1F5290D87BE6}"/>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64939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3A5F2A-20C2-475E-A568-206AE52B54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7A93E4-5C34-4830-ACE1-604D689C233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D7015F-9DF5-4E29-9833-3E460C7A5096}"/>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62767223-D8ED-4A67-9B28-3909FD37F7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137EDD-AC61-4B34-A500-E576CA1241E4}"/>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201444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08B6FA-A014-4E2D-A272-F69A818943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0091443-1667-4CC5-975E-56429E53E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31677EF-2F47-4D7E-9CA2-173DBC9343B2}"/>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D9EBA799-5011-4375-969F-A1D51C3B0A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C95C1D-F6F9-4D90-A7FD-52901ED7834C}"/>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205087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E9934-2C95-4845-B934-7552511EEC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083B15D-5CB5-44FB-A424-157246BD524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7B6EF8-7E20-44F9-AF02-996D45F5F54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83150F-E83E-429D-9CF0-AFD85CF008E0}"/>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6" name="Segnaposto piè di pagina 5">
            <a:extLst>
              <a:ext uri="{FF2B5EF4-FFF2-40B4-BE49-F238E27FC236}">
                <a16:creationId xmlns:a16="http://schemas.microsoft.com/office/drawing/2014/main" id="{016E4E2A-5508-41AF-8787-6B7F1FDE3A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2729003-C8F3-4DBF-BA1E-F8E0E0D3F4EB}"/>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59664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5A969C-C5AF-4AB3-8CBF-781B88AA42A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65F932-4A95-4F9B-9D1C-1A0CA31B6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59F48-A6F6-4233-A437-78116DA1530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5C6B7FD-3B81-4642-BDB8-DA6AFF83F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0EB282F-E1C3-4A0D-959F-0AEF76C2562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DC5C465-BE55-4572-951C-89B01E922F89}"/>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8" name="Segnaposto piè di pagina 7">
            <a:extLst>
              <a:ext uri="{FF2B5EF4-FFF2-40B4-BE49-F238E27FC236}">
                <a16:creationId xmlns:a16="http://schemas.microsoft.com/office/drawing/2014/main" id="{7F5BF005-6B84-4DBE-8F09-85800421B9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243C060-F37E-402F-8940-05A368A8233B}"/>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352731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FA61B0-CEE1-443D-B261-AF4E168C66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B76798E-093D-4121-9E24-19F49B87CCC2}"/>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4" name="Segnaposto piè di pagina 3">
            <a:extLst>
              <a:ext uri="{FF2B5EF4-FFF2-40B4-BE49-F238E27FC236}">
                <a16:creationId xmlns:a16="http://schemas.microsoft.com/office/drawing/2014/main" id="{7E6B462D-FF9B-4A30-AF33-30C5DB59597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DF894DF-0D09-4BAB-9CB4-C95EB34D6860}"/>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30383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5BA4372-8D43-436B-9723-9FB732B0ACC0}"/>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3" name="Segnaposto piè di pagina 2">
            <a:extLst>
              <a:ext uri="{FF2B5EF4-FFF2-40B4-BE49-F238E27FC236}">
                <a16:creationId xmlns:a16="http://schemas.microsoft.com/office/drawing/2014/main" id="{4656F307-AC55-4053-8C3D-EF9DB834F74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E0B609A-B040-473F-A1F5-F85F847B5856}"/>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71135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08158-0B63-46CD-B707-DB5F311F5B6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4CCC66-1B81-4869-B501-ED8833F6D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6288352-97F2-47AB-A8AF-650466A6B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19C4850-75B5-4C9F-A626-157CB9AF4DD0}"/>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6" name="Segnaposto piè di pagina 5">
            <a:extLst>
              <a:ext uri="{FF2B5EF4-FFF2-40B4-BE49-F238E27FC236}">
                <a16:creationId xmlns:a16="http://schemas.microsoft.com/office/drawing/2014/main" id="{08B836F6-F63A-4DC0-9C4E-2E55A1BA88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CC3E11C-896C-4293-AF7C-FE8FDD24AA69}"/>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116322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35CE2-EB3E-498C-9825-F1C1FC721F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DA2D620-2A9E-4C0A-9BB2-00A2B1CBD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8413AC0-958A-4977-AD8A-BD2F3329F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8E47C8-22E0-4F75-B249-B73126637BC6}"/>
              </a:ext>
            </a:extLst>
          </p:cNvPr>
          <p:cNvSpPr>
            <a:spLocks noGrp="1"/>
          </p:cNvSpPr>
          <p:nvPr>
            <p:ph type="dt" sz="half" idx="10"/>
          </p:nvPr>
        </p:nvSpPr>
        <p:spPr/>
        <p:txBody>
          <a:bodyPr/>
          <a:lstStyle/>
          <a:p>
            <a:fld id="{0F46C7C2-9921-458D-8F26-7C31FD78C223}" type="datetimeFigureOut">
              <a:rPr lang="it-IT" smtClean="0"/>
              <a:t>27/09/2023</a:t>
            </a:fld>
            <a:endParaRPr lang="it-IT"/>
          </a:p>
        </p:txBody>
      </p:sp>
      <p:sp>
        <p:nvSpPr>
          <p:cNvPr id="6" name="Segnaposto piè di pagina 5">
            <a:extLst>
              <a:ext uri="{FF2B5EF4-FFF2-40B4-BE49-F238E27FC236}">
                <a16:creationId xmlns:a16="http://schemas.microsoft.com/office/drawing/2014/main" id="{64F721FE-FCB7-4755-A205-DFFB8061C90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809518-C03F-4865-8F0F-A9A2A301878C}"/>
              </a:ext>
            </a:extLst>
          </p:cNvPr>
          <p:cNvSpPr>
            <a:spLocks noGrp="1"/>
          </p:cNvSpPr>
          <p:nvPr>
            <p:ph type="sldNum" sz="quarter" idx="12"/>
          </p:nvPr>
        </p:nvSpPr>
        <p:spPr/>
        <p:txBody>
          <a:bodyPr/>
          <a:lstStyle/>
          <a:p>
            <a:fld id="{5A4FD550-FE77-41CD-9BA7-6C7C80D633BC}" type="slidenum">
              <a:rPr lang="it-IT" smtClean="0"/>
              <a:t>‹N›</a:t>
            </a:fld>
            <a:endParaRPr lang="it-IT"/>
          </a:p>
        </p:txBody>
      </p:sp>
    </p:spTree>
    <p:extLst>
      <p:ext uri="{BB962C8B-B14F-4D97-AF65-F5344CB8AC3E}">
        <p14:creationId xmlns:p14="http://schemas.microsoft.com/office/powerpoint/2010/main" val="26977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282CCB3-A2FD-4480-A19E-E56C16089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9138D0C-55E9-4790-B2E7-2FB801127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509AFC-B7D1-4A75-8758-6ACCD3F5E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6C7C2-9921-458D-8F26-7C31FD78C223}" type="datetimeFigureOut">
              <a:rPr lang="it-IT" smtClean="0"/>
              <a:t>27/09/2023</a:t>
            </a:fld>
            <a:endParaRPr lang="it-IT"/>
          </a:p>
        </p:txBody>
      </p:sp>
      <p:sp>
        <p:nvSpPr>
          <p:cNvPr id="5" name="Segnaposto piè di pagina 4">
            <a:extLst>
              <a:ext uri="{FF2B5EF4-FFF2-40B4-BE49-F238E27FC236}">
                <a16:creationId xmlns:a16="http://schemas.microsoft.com/office/drawing/2014/main" id="{C6F3AA6E-AF55-43F3-8716-D7031727C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5B866C-16FA-49D3-8A3E-F51D36DFE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FD550-FE77-41CD-9BA7-6C7C80D633BC}" type="slidenum">
              <a:rPr lang="it-IT" smtClean="0"/>
              <a:t>‹N›</a:t>
            </a:fld>
            <a:endParaRPr lang="it-IT"/>
          </a:p>
        </p:txBody>
      </p:sp>
    </p:spTree>
    <p:extLst>
      <p:ext uri="{BB962C8B-B14F-4D97-AF65-F5344CB8AC3E}">
        <p14:creationId xmlns:p14="http://schemas.microsoft.com/office/powerpoint/2010/main" val="376173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png"/><Relationship Id="rId21" Type="http://schemas.openxmlformats.org/officeDocument/2006/relationships/image" Target="../media/image44.png"/><Relationship Id="rId34" Type="http://schemas.openxmlformats.org/officeDocument/2006/relationships/image" Target="../media/image57.sv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image" Target="../media/image1.png"/><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32" Type="http://schemas.openxmlformats.org/officeDocument/2006/relationships/image" Target="../media/image55.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 Type="http://schemas.microsoft.com/office/2007/relationships/hdphoto" Target="../media/hdphoto1.wdp"/><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 Id="rId8"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948978"/>
          </a:xfrm>
          <a:prstGeom prst="rect">
            <a:avLst/>
          </a:prstGeom>
          <a:noFill/>
        </p:spPr>
        <p:txBody>
          <a:bodyPr wrap="square" rtlCol="0">
            <a:spAutoFit/>
          </a:bodyPr>
          <a:lstStyle/>
          <a:p>
            <a:pPr algn="ctr">
              <a:lnSpc>
                <a:spcPct val="150000"/>
              </a:lnSpc>
              <a:spcBef>
                <a:spcPts val="600"/>
              </a:spcBef>
            </a:pPr>
            <a:r>
              <a:rPr lang="it-IT" sz="1800" b="1" dirty="0">
                <a:effectLst/>
                <a:latin typeface="Arial" panose="020B0604020202020204" pitchFamily="34" charset="0"/>
                <a:ea typeface="Calibri" panose="020F0502020204030204" pitchFamily="34" charset="0"/>
                <a:cs typeface="Times New Roman" panose="02020603050405020304" pitchFamily="18" charset="0"/>
              </a:rPr>
              <a:t>La digitalizzazione del cantiere: </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pPr>
            <a:r>
              <a:rPr lang="it-IT" sz="1800" b="1" dirty="0">
                <a:effectLst/>
                <a:latin typeface="Arial" panose="020B0604020202020204" pitchFamily="34" charset="0"/>
                <a:ea typeface="Calibri" panose="020F0502020204030204" pitchFamily="34" charset="0"/>
                <a:cs typeface="Times New Roman" panose="02020603050405020304" pitchFamily="18" charset="0"/>
              </a:rPr>
              <a:t>QR code e Security Pass Control</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4910EDE2-EF4C-3935-FA68-52AA994E3776}"/>
              </a:ext>
            </a:extLst>
          </p:cNvPr>
          <p:cNvSpPr txBox="1"/>
          <p:nvPr/>
        </p:nvSpPr>
        <p:spPr>
          <a:xfrm>
            <a:off x="8462" y="6604003"/>
            <a:ext cx="11192933" cy="261610"/>
          </a:xfrm>
          <a:prstGeom prst="rect">
            <a:avLst/>
          </a:prstGeom>
          <a:noFill/>
        </p:spPr>
        <p:txBody>
          <a:bodyPr wrap="square" rtlCol="0">
            <a:spAutoFit/>
          </a:bodyPr>
          <a:lstStyle/>
          <a:p>
            <a:r>
              <a:rPr lang="it-IT"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proprietà di questo documento è protetta ai termini di legge con divieto di riprodurlo o renderlo noto a Ditte concorrenti o a terzi, senza autorizzazione del gruppo GARC</a:t>
            </a:r>
          </a:p>
        </p:txBody>
      </p:sp>
      <p:sp>
        <p:nvSpPr>
          <p:cNvPr id="4" name="CasellaDiTesto 3">
            <a:extLst>
              <a:ext uri="{FF2B5EF4-FFF2-40B4-BE49-F238E27FC236}">
                <a16:creationId xmlns:a16="http://schemas.microsoft.com/office/drawing/2014/main" id="{AACDA581-D9C4-4527-817E-B2B6FB9B0B14}"/>
              </a:ext>
            </a:extLst>
          </p:cNvPr>
          <p:cNvSpPr txBox="1"/>
          <p:nvPr/>
        </p:nvSpPr>
        <p:spPr>
          <a:xfrm>
            <a:off x="347127" y="1549400"/>
            <a:ext cx="11531605" cy="616515"/>
          </a:xfrm>
          <a:prstGeom prst="rect">
            <a:avLst/>
          </a:prstGeom>
          <a:noFill/>
        </p:spPr>
        <p:txBody>
          <a:bodyPr wrap="square" rtlCol="0">
            <a:spAutoFit/>
          </a:bodyPr>
          <a:lstStyle/>
          <a:p>
            <a:pPr algn="ctr">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Il Gruppo Industriale GARC considera la digitalizzazione un elemento strategico per migliorare le prestazioni aziendali, anche in campo ambientale e di salute e sicurezza sul lavoro, nonché per ottimizzare l’utilizzo delle risorse e l’organizzazione interna in termini di efficacia ed efficienza.</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magine 4" descr="Immagine che contiene testo, clipart&#10;&#10;Descrizione generata automaticamente">
            <a:extLst>
              <a:ext uri="{FF2B5EF4-FFF2-40B4-BE49-F238E27FC236}">
                <a16:creationId xmlns:a16="http://schemas.microsoft.com/office/drawing/2014/main" id="{6CFD020D-0042-1D4C-5CF0-91EBEF2B4C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graphicFrame>
        <p:nvGraphicFramePr>
          <p:cNvPr id="16" name="Diagramma 15">
            <a:extLst>
              <a:ext uri="{FF2B5EF4-FFF2-40B4-BE49-F238E27FC236}">
                <a16:creationId xmlns:a16="http://schemas.microsoft.com/office/drawing/2014/main" id="{7C1B2262-2B7D-47B1-ACBE-9A37321F30AC}"/>
              </a:ext>
            </a:extLst>
          </p:cNvPr>
          <p:cNvGraphicFramePr/>
          <p:nvPr>
            <p:extLst>
              <p:ext uri="{D42A27DB-BD31-4B8C-83A1-F6EECF244321}">
                <p14:modId xmlns:p14="http://schemas.microsoft.com/office/powerpoint/2010/main" val="2216530649"/>
              </p:ext>
            </p:extLst>
          </p:nvPr>
        </p:nvGraphicFramePr>
        <p:xfrm>
          <a:off x="369570" y="2432881"/>
          <a:ext cx="11452859" cy="2359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CasellaDiTesto 16">
            <a:extLst>
              <a:ext uri="{FF2B5EF4-FFF2-40B4-BE49-F238E27FC236}">
                <a16:creationId xmlns:a16="http://schemas.microsoft.com/office/drawing/2014/main" id="{16289F03-64D6-46E0-0FF7-17DA85D03BF2}"/>
              </a:ext>
            </a:extLst>
          </p:cNvPr>
          <p:cNvSpPr txBox="1"/>
          <p:nvPr/>
        </p:nvSpPr>
        <p:spPr>
          <a:xfrm>
            <a:off x="369570" y="5147733"/>
            <a:ext cx="11452860" cy="461665"/>
          </a:xfrm>
          <a:prstGeom prst="rect">
            <a:avLst/>
          </a:prstGeom>
          <a:noFill/>
        </p:spPr>
        <p:txBody>
          <a:bodyPr wrap="square" rtlCol="0">
            <a:spAutoFit/>
          </a:bodyPr>
          <a:lstStyle/>
          <a:p>
            <a:pPr algn="ctr"/>
            <a:r>
              <a:rPr lang="it-IT" sz="1200" dirty="0">
                <a:effectLst/>
                <a:latin typeface="Calibri" panose="020F0502020204030204" pitchFamily="34" charset="0"/>
                <a:ea typeface="Calibri" panose="020F0502020204030204" pitchFamily="34" charset="0"/>
                <a:cs typeface="Times New Roman" panose="02020603050405020304" pitchFamily="18" charset="0"/>
              </a:rPr>
              <a:t>Assecondare la propensione all’adozione di </a:t>
            </a:r>
            <a:r>
              <a:rPr lang="it-IT" sz="1200" dirty="0">
                <a:latin typeface="Calibri" panose="020F0502020204030204" pitchFamily="34" charset="0"/>
                <a:ea typeface="Calibri" panose="020F0502020204030204" pitchFamily="34" charset="0"/>
                <a:cs typeface="Times New Roman" panose="02020603050405020304" pitchFamily="18" charset="0"/>
              </a:rPr>
              <a:t>strumenti</a:t>
            </a:r>
            <a:r>
              <a:rPr lang="it-IT" sz="1200" dirty="0">
                <a:effectLst/>
                <a:latin typeface="Calibri" panose="020F0502020204030204" pitchFamily="34" charset="0"/>
                <a:ea typeface="Calibri" panose="020F0502020204030204" pitchFamily="34" charset="0"/>
                <a:cs typeface="Times New Roman" panose="02020603050405020304" pitchFamily="18" charset="0"/>
              </a:rPr>
              <a:t> tecnologicamente avanzati, valorizzando le strategie di digitalizzazione dell’organizzazione, oltre ad essere un elemento distintivo sul mercato, consente lo sviluppo delle competenze del personale e aumenta la capacità di attrarre talenti e di proporre ai Clienti/Committenti soluzioni innovative.</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72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354658"/>
            <a:ext cx="4008967" cy="456535"/>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Vantaggi &amp; Svantaggi</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magine 2" descr="Immagine che contiene testo, clipart&#10;&#10;Descrizione generata automaticamente">
            <a:extLst>
              <a:ext uri="{FF2B5EF4-FFF2-40B4-BE49-F238E27FC236}">
                <a16:creationId xmlns:a16="http://schemas.microsoft.com/office/drawing/2014/main" id="{3347437F-CC95-60A9-C1D0-086567FAC3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graphicFrame>
        <p:nvGraphicFramePr>
          <p:cNvPr id="13" name="Tabella 3">
            <a:extLst>
              <a:ext uri="{FF2B5EF4-FFF2-40B4-BE49-F238E27FC236}">
                <a16:creationId xmlns:a16="http://schemas.microsoft.com/office/drawing/2014/main" id="{C42C285D-E51A-BAF9-F2B9-DA451E58670A}"/>
              </a:ext>
            </a:extLst>
          </p:cNvPr>
          <p:cNvGraphicFramePr>
            <a:graphicFrameLocks noGrp="1"/>
          </p:cNvGraphicFramePr>
          <p:nvPr>
            <p:extLst>
              <p:ext uri="{D42A27DB-BD31-4B8C-83A1-F6EECF244321}">
                <p14:modId xmlns:p14="http://schemas.microsoft.com/office/powerpoint/2010/main" val="4052169248"/>
              </p:ext>
            </p:extLst>
          </p:nvPr>
        </p:nvGraphicFramePr>
        <p:xfrm>
          <a:off x="423894" y="1144654"/>
          <a:ext cx="5579229" cy="5076720"/>
        </p:xfrm>
        <a:graphic>
          <a:graphicData uri="http://schemas.openxmlformats.org/drawingml/2006/table">
            <a:tbl>
              <a:tblPr firstRow="1" bandRow="1">
                <a:tableStyleId>{2A488322-F2BA-4B5B-9748-0D474271808F}</a:tableStyleId>
              </a:tblPr>
              <a:tblGrid>
                <a:gridCol w="522864">
                  <a:extLst>
                    <a:ext uri="{9D8B030D-6E8A-4147-A177-3AD203B41FA5}">
                      <a16:colId xmlns:a16="http://schemas.microsoft.com/office/drawing/2014/main" val="1610428036"/>
                    </a:ext>
                  </a:extLst>
                </a:gridCol>
                <a:gridCol w="5056365">
                  <a:extLst>
                    <a:ext uri="{9D8B030D-6E8A-4147-A177-3AD203B41FA5}">
                      <a16:colId xmlns:a16="http://schemas.microsoft.com/office/drawing/2014/main" val="3228149199"/>
                    </a:ext>
                  </a:extLst>
                </a:gridCol>
              </a:tblGrid>
              <a:tr h="223597">
                <a:tc gridSpan="2">
                  <a:txBody>
                    <a:bodyPr/>
                    <a:lstStyle/>
                    <a:p>
                      <a:pPr algn="ctr"/>
                      <a:r>
                        <a:rPr lang="it-IT" dirty="0"/>
                        <a:t>QR code</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tc>
                <a:extLst>
                  <a:ext uri="{0D108BD9-81ED-4DB2-BD59-A6C34878D82A}">
                    <a16:rowId xmlns:a16="http://schemas.microsoft.com/office/drawing/2014/main" val="1673678113"/>
                  </a:ext>
                </a:extLst>
              </a:tr>
              <a:tr h="648000">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Maggiore flessibilità di accesso a informazioni documentate, riduzione del numero di documenti da conservare, reperire e aggiornare, minor tempo di accesso.</a:t>
                      </a:r>
                      <a:endParaRPr lang="en-US" sz="1200" b="0" dirty="0">
                        <a:solidFill>
                          <a:schemeClr val="tx1"/>
                        </a:solidFill>
                      </a:endParaRPr>
                    </a:p>
                  </a:txBody>
                  <a:tcPr/>
                </a:tc>
                <a:extLst>
                  <a:ext uri="{0D108BD9-81ED-4DB2-BD59-A6C34878D82A}">
                    <a16:rowId xmlns:a16="http://schemas.microsoft.com/office/drawing/2014/main" val="2167506716"/>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Strumento estremamente versatile e utile a numerose esigenze.</a:t>
                      </a:r>
                      <a:endParaRPr lang="en-US" sz="1200" b="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latin typeface="+mn-lt"/>
                        <a:ea typeface="+mn-ea"/>
                        <a:cs typeface="+mn-cs"/>
                      </a:endParaRPr>
                    </a:p>
                  </a:txBody>
                  <a:tcPr/>
                </a:tc>
                <a:extLst>
                  <a:ext uri="{0D108BD9-81ED-4DB2-BD59-A6C34878D82A}">
                    <a16:rowId xmlns:a16="http://schemas.microsoft.com/office/drawing/2014/main" val="2279334098"/>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La soluzione hardware e software necessarie per l'adozione del QR code sono largamente diffuse, di facile accessibilità ed estremamente economiche. Il QR code può essere utilizzato facilmente in diversi contesti operativi.</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217177972"/>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Il QR code agevola le funzioni aziendali e gli Enti preposti al controllo, interni ed esterni, nell'esercizio dell'attività di monitoraggio/vigilanza esercitato attraverso la verifica di informazioni documentate (attestati di formazione, documenti di mezzi, macchinari e attrezzature, etc.). </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1814532308"/>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Il software necessario per la lettura del QR code è già integrato nelle funzionalità della fotocamera degli smartphone più recenti e per gli altri può essere scaricato gratuitamente dall’App Store.</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3612082328"/>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Tecnologia non utilizzabile in assenza di copertura dalla rete telefonica e dati, o difficilmente utilizzabile in aree geografiche non totalmente o ben servite.</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1465607063"/>
                  </a:ext>
                </a:extLst>
              </a:tr>
              <a:tr h="648000">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rPr>
                        <a:t>Tema della Privacy e Protezione dati personali perfettibile, anche mediante l’impostazione di password per l’accesso ai dati.</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1489617915"/>
                  </a:ext>
                </a:extLst>
              </a:tr>
            </a:tbl>
          </a:graphicData>
        </a:graphic>
      </p:graphicFrame>
      <p:sp>
        <p:nvSpPr>
          <p:cNvPr id="14" name="Rettangolo 13" descr="Documento">
            <a:extLst>
              <a:ext uri="{FF2B5EF4-FFF2-40B4-BE49-F238E27FC236}">
                <a16:creationId xmlns:a16="http://schemas.microsoft.com/office/drawing/2014/main" id="{D189BF90-E8E7-9DA6-5892-22072CDD2F90}"/>
              </a:ext>
            </a:extLst>
          </p:cNvPr>
          <p:cNvSpPr/>
          <p:nvPr/>
        </p:nvSpPr>
        <p:spPr>
          <a:xfrm>
            <a:off x="454338" y="1530383"/>
            <a:ext cx="540000" cy="54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18" name="Rettangolo 17" descr="Strumenti">
            <a:extLst>
              <a:ext uri="{FF2B5EF4-FFF2-40B4-BE49-F238E27FC236}">
                <a16:creationId xmlns:a16="http://schemas.microsoft.com/office/drawing/2014/main" id="{10AC519A-6F79-1357-41A2-873A5233B555}"/>
              </a:ext>
            </a:extLst>
          </p:cNvPr>
          <p:cNvSpPr/>
          <p:nvPr/>
        </p:nvSpPr>
        <p:spPr>
          <a:xfrm>
            <a:off x="454338" y="2164409"/>
            <a:ext cx="540000" cy="54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19" name="Rettangolo 18" descr="Segno di spunta">
            <a:extLst>
              <a:ext uri="{FF2B5EF4-FFF2-40B4-BE49-F238E27FC236}">
                <a16:creationId xmlns:a16="http://schemas.microsoft.com/office/drawing/2014/main" id="{134A6EDA-3B61-BB4D-4C5D-5672410E5D64}"/>
              </a:ext>
            </a:extLst>
          </p:cNvPr>
          <p:cNvSpPr/>
          <p:nvPr/>
        </p:nvSpPr>
        <p:spPr>
          <a:xfrm>
            <a:off x="454338" y="2814661"/>
            <a:ext cx="540000" cy="54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0" name="Rettangolo 19" descr="Target Audience">
            <a:extLst>
              <a:ext uri="{FF2B5EF4-FFF2-40B4-BE49-F238E27FC236}">
                <a16:creationId xmlns:a16="http://schemas.microsoft.com/office/drawing/2014/main" id="{04303A42-13C2-8E91-CD67-F8168CE8BD38}"/>
              </a:ext>
            </a:extLst>
          </p:cNvPr>
          <p:cNvSpPr/>
          <p:nvPr/>
        </p:nvSpPr>
        <p:spPr>
          <a:xfrm>
            <a:off x="445500" y="3564214"/>
            <a:ext cx="540000" cy="54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1" name="Rettangolo 20" descr="Smart Phone">
            <a:extLst>
              <a:ext uri="{FF2B5EF4-FFF2-40B4-BE49-F238E27FC236}">
                <a16:creationId xmlns:a16="http://schemas.microsoft.com/office/drawing/2014/main" id="{A48C0B02-3425-62D7-B534-54407F5F2F63}"/>
              </a:ext>
            </a:extLst>
          </p:cNvPr>
          <p:cNvSpPr/>
          <p:nvPr/>
        </p:nvSpPr>
        <p:spPr>
          <a:xfrm>
            <a:off x="449295" y="4327716"/>
            <a:ext cx="540000" cy="540000"/>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2" name="Rettangolo 21">
            <a:extLst>
              <a:ext uri="{FF2B5EF4-FFF2-40B4-BE49-F238E27FC236}">
                <a16:creationId xmlns:a16="http://schemas.microsoft.com/office/drawing/2014/main" id="{5F4A45C1-69DC-BA9E-3216-B9DBC2488896}"/>
              </a:ext>
            </a:extLst>
          </p:cNvPr>
          <p:cNvSpPr/>
          <p:nvPr/>
        </p:nvSpPr>
        <p:spPr>
          <a:xfrm>
            <a:off x="462805" y="4962898"/>
            <a:ext cx="540000" cy="540000"/>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3" name="Rettangolo 22" descr="Blocca">
            <a:extLst>
              <a:ext uri="{FF2B5EF4-FFF2-40B4-BE49-F238E27FC236}">
                <a16:creationId xmlns:a16="http://schemas.microsoft.com/office/drawing/2014/main" id="{6728C715-B537-286D-016A-1E7DCC75A0C1}"/>
              </a:ext>
            </a:extLst>
          </p:cNvPr>
          <p:cNvSpPr/>
          <p:nvPr/>
        </p:nvSpPr>
        <p:spPr>
          <a:xfrm>
            <a:off x="471272" y="5625426"/>
            <a:ext cx="540000" cy="540000"/>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graphicFrame>
        <p:nvGraphicFramePr>
          <p:cNvPr id="24" name="Tabella 3">
            <a:extLst>
              <a:ext uri="{FF2B5EF4-FFF2-40B4-BE49-F238E27FC236}">
                <a16:creationId xmlns:a16="http://schemas.microsoft.com/office/drawing/2014/main" id="{EEEF14A6-646C-3734-4B99-70AAE71D50C6}"/>
              </a:ext>
            </a:extLst>
          </p:cNvPr>
          <p:cNvGraphicFramePr>
            <a:graphicFrameLocks noGrp="1"/>
          </p:cNvGraphicFramePr>
          <p:nvPr>
            <p:extLst>
              <p:ext uri="{D42A27DB-BD31-4B8C-83A1-F6EECF244321}">
                <p14:modId xmlns:p14="http://schemas.microsoft.com/office/powerpoint/2010/main" val="2383966337"/>
              </p:ext>
            </p:extLst>
          </p:nvPr>
        </p:nvGraphicFramePr>
        <p:xfrm>
          <a:off x="6188879" y="1144655"/>
          <a:ext cx="5579229" cy="5076717"/>
        </p:xfrm>
        <a:graphic>
          <a:graphicData uri="http://schemas.openxmlformats.org/drawingml/2006/table">
            <a:tbl>
              <a:tblPr firstRow="1" bandRow="1">
                <a:tableStyleId>{2A488322-F2BA-4B5B-9748-0D474271808F}</a:tableStyleId>
              </a:tblPr>
              <a:tblGrid>
                <a:gridCol w="522864">
                  <a:extLst>
                    <a:ext uri="{9D8B030D-6E8A-4147-A177-3AD203B41FA5}">
                      <a16:colId xmlns:a16="http://schemas.microsoft.com/office/drawing/2014/main" val="1610428036"/>
                    </a:ext>
                  </a:extLst>
                </a:gridCol>
                <a:gridCol w="5056365">
                  <a:extLst>
                    <a:ext uri="{9D8B030D-6E8A-4147-A177-3AD203B41FA5}">
                      <a16:colId xmlns:a16="http://schemas.microsoft.com/office/drawing/2014/main" val="3228149199"/>
                    </a:ext>
                  </a:extLst>
                </a:gridCol>
              </a:tblGrid>
              <a:tr h="372377">
                <a:tc gridSpan="2">
                  <a:txBody>
                    <a:bodyPr/>
                    <a:lstStyle/>
                    <a:p>
                      <a:pPr algn="ctr"/>
                      <a:r>
                        <a:rPr lang="it-IT" dirty="0"/>
                        <a:t>Security Pass Control</a:t>
                      </a:r>
                    </a:p>
                  </a:txBody>
                  <a:tcPr anchor="ctr"/>
                </a:tc>
                <a:tc hMerge="1">
                  <a:txBody>
                    <a:bodyPr/>
                    <a:lstStyle/>
                    <a:p>
                      <a:pPr lvl="0">
                        <a:lnSpc>
                          <a:spcPct val="100000"/>
                        </a:lnSpc>
                      </a:pPr>
                      <a:endParaRPr lang="en-US" sz="1200" b="0" dirty="0"/>
                    </a:p>
                  </a:txBody>
                  <a:tcPr/>
                </a:tc>
                <a:extLst>
                  <a:ext uri="{0D108BD9-81ED-4DB2-BD59-A6C34878D82A}">
                    <a16:rowId xmlns:a16="http://schemas.microsoft.com/office/drawing/2014/main" val="3452068906"/>
                  </a:ext>
                </a:extLst>
              </a:tr>
              <a:tr h="467546">
                <a:tc>
                  <a:txBody>
                    <a:bodyPr/>
                    <a:lstStyle/>
                    <a:p>
                      <a:endParaRPr lang="it-IT" dirty="0"/>
                    </a:p>
                  </a:txBody>
                  <a:tcPr/>
                </a:tc>
                <a:tc>
                  <a:txBody>
                    <a:bodyPr/>
                    <a:lstStyle/>
                    <a:p>
                      <a:pPr lvl="0">
                        <a:lnSpc>
                          <a:spcPct val="100000"/>
                        </a:lnSpc>
                      </a:pPr>
                      <a:r>
                        <a:rPr lang="it-IT" sz="1200" b="0" dirty="0">
                          <a:effectLst/>
                        </a:rPr>
                        <a:t>Incremento del livello di sicurezza: controllo degli accessi e delle abilitazioni del personale a distanza e a campione.</a:t>
                      </a:r>
                      <a:endParaRPr lang="en-US" sz="1200" b="0" dirty="0"/>
                    </a:p>
                  </a:txBody>
                  <a:tcPr/>
                </a:tc>
                <a:extLst>
                  <a:ext uri="{0D108BD9-81ED-4DB2-BD59-A6C34878D82A}">
                    <a16:rowId xmlns:a16="http://schemas.microsoft.com/office/drawing/2014/main" val="2167506716"/>
                  </a:ext>
                </a:extLst>
              </a:tr>
              <a:tr h="476044">
                <a:tc>
                  <a:txBody>
                    <a:bodyPr/>
                    <a:lstStyle/>
                    <a:p>
                      <a:endParaRPr lang="it-IT"/>
                    </a:p>
                  </a:txBody>
                  <a:tcPr/>
                </a:tc>
                <a:tc>
                  <a:txBody>
                    <a:bodyPr/>
                    <a:lstStyle/>
                    <a:p>
                      <a:pPr lvl="0">
                        <a:lnSpc>
                          <a:spcPct val="100000"/>
                        </a:lnSpc>
                      </a:pPr>
                      <a:r>
                        <a:rPr lang="it-IT" sz="1200" b="0" dirty="0">
                          <a:effectLst/>
                        </a:rPr>
                        <a:t>Monitoraggio agevole delle presenze sul luogo di lavoro e delle abilitazioni del personale.</a:t>
                      </a:r>
                      <a:endParaRPr lang="en-US" sz="1200" b="0" dirty="0"/>
                    </a:p>
                  </a:txBody>
                  <a:tcPr/>
                </a:tc>
                <a:extLst>
                  <a:ext uri="{0D108BD9-81ED-4DB2-BD59-A6C34878D82A}">
                    <a16:rowId xmlns:a16="http://schemas.microsoft.com/office/drawing/2014/main" val="2279334098"/>
                  </a:ext>
                </a:extLst>
              </a:tr>
              <a:tr h="476044">
                <a:tc>
                  <a:txBody>
                    <a:bodyPr/>
                    <a:lstStyle/>
                    <a:p>
                      <a:endParaRPr lang="it-IT"/>
                    </a:p>
                  </a:txBody>
                  <a:tcPr/>
                </a:tc>
                <a:tc>
                  <a:txBody>
                    <a:bodyPr/>
                    <a:lstStyle/>
                    <a:p>
                      <a:pPr lvl="0">
                        <a:lnSpc>
                          <a:spcPct val="100000"/>
                        </a:lnSpc>
                      </a:pPr>
                      <a:r>
                        <a:rPr lang="it-IT" sz="1200" b="0" dirty="0">
                          <a:effectLst/>
                        </a:rPr>
                        <a:t>Facilità di utilizzo ed estrema versatilità del Security Pass Control agevola la ripetibilità dell'iniziativa.</a:t>
                      </a:r>
                      <a:endParaRPr lang="en-US" sz="1200" b="0" dirty="0"/>
                    </a:p>
                  </a:txBody>
                  <a:tcPr/>
                </a:tc>
                <a:extLst>
                  <a:ext uri="{0D108BD9-81ED-4DB2-BD59-A6C34878D82A}">
                    <a16:rowId xmlns:a16="http://schemas.microsoft.com/office/drawing/2014/main" val="217177972"/>
                  </a:ext>
                </a:extLst>
              </a:tr>
              <a:tr h="484545">
                <a:tc>
                  <a:txBody>
                    <a:bodyPr/>
                    <a:lstStyle/>
                    <a:p>
                      <a:endParaRPr lang="it-IT"/>
                    </a:p>
                  </a:txBody>
                  <a:tcPr/>
                </a:tc>
                <a:tc>
                  <a:txBody>
                    <a:bodyPr/>
                    <a:lstStyle/>
                    <a:p>
                      <a:pPr lvl="0">
                        <a:lnSpc>
                          <a:spcPct val="100000"/>
                        </a:lnSpc>
                      </a:pPr>
                      <a:r>
                        <a:rPr lang="it-IT" sz="1200" b="0" dirty="0">
                          <a:effectLst/>
                        </a:rPr>
                        <a:t>L'accesso al luogo di lavoro a personale non in possesso delle abilitazioni necessarie è inibito.</a:t>
                      </a:r>
                      <a:endParaRPr lang="en-US" sz="1200" b="0" dirty="0"/>
                    </a:p>
                  </a:txBody>
                  <a:tcPr/>
                </a:tc>
                <a:extLst>
                  <a:ext uri="{0D108BD9-81ED-4DB2-BD59-A6C34878D82A}">
                    <a16:rowId xmlns:a16="http://schemas.microsoft.com/office/drawing/2014/main" val="1814532308"/>
                  </a:ext>
                </a:extLst>
              </a:tr>
              <a:tr h="671563">
                <a:tc>
                  <a:txBody>
                    <a:bodyPr/>
                    <a:lstStyle/>
                    <a:p>
                      <a:endParaRPr lang="it-IT"/>
                    </a:p>
                  </a:txBody>
                  <a:tcPr/>
                </a:tc>
                <a:tc>
                  <a:txBody>
                    <a:bodyPr/>
                    <a:lstStyle/>
                    <a:p>
                      <a:pPr lvl="0">
                        <a:lnSpc>
                          <a:spcPct val="100000"/>
                        </a:lnSpc>
                      </a:pPr>
                      <a:r>
                        <a:rPr lang="it-IT" sz="1200" b="0" dirty="0">
                          <a:effectLst/>
                        </a:rPr>
                        <a:t>Interfaccia estremamente semplice ed intuitiva. La tessera badge necessaria per la "timbratura", può essere utilizzata anche per soddisfare i requisiti di identificazione del personale previsti dalle norme di riferimento. </a:t>
                      </a:r>
                      <a:endParaRPr lang="en-US" sz="1200" b="0" dirty="0"/>
                    </a:p>
                  </a:txBody>
                  <a:tcPr/>
                </a:tc>
                <a:extLst>
                  <a:ext uri="{0D108BD9-81ED-4DB2-BD59-A6C34878D82A}">
                    <a16:rowId xmlns:a16="http://schemas.microsoft.com/office/drawing/2014/main" val="3612082328"/>
                  </a:ext>
                </a:extLst>
              </a:tr>
              <a:tr h="476044">
                <a:tc>
                  <a:txBody>
                    <a:bodyPr/>
                    <a:lstStyle/>
                    <a:p>
                      <a:endParaRPr lang="it-IT"/>
                    </a:p>
                  </a:txBody>
                  <a:tcPr/>
                </a:tc>
                <a:tc>
                  <a:txBody>
                    <a:bodyPr/>
                    <a:lstStyle/>
                    <a:p>
                      <a:pPr lvl="0">
                        <a:lnSpc>
                          <a:spcPct val="100000"/>
                        </a:lnSpc>
                      </a:pPr>
                      <a:r>
                        <a:rPr lang="it-IT" sz="1200" b="0" dirty="0">
                          <a:effectLst/>
                        </a:rPr>
                        <a:t>I costi di manutenzione e di noleggio dell'apparecchiatura sono estremamente ridotti.</a:t>
                      </a:r>
                      <a:endParaRPr lang="en-US" sz="1200" b="0" dirty="0"/>
                    </a:p>
                  </a:txBody>
                  <a:tcPr/>
                </a:tc>
                <a:extLst>
                  <a:ext uri="{0D108BD9-81ED-4DB2-BD59-A6C34878D82A}">
                    <a16:rowId xmlns:a16="http://schemas.microsoft.com/office/drawing/2014/main" val="1465607063"/>
                  </a:ext>
                </a:extLst>
              </a:tr>
              <a:tr h="826277">
                <a:tc>
                  <a:txBody>
                    <a:bodyPr/>
                    <a:lstStyle/>
                    <a:p>
                      <a:endParaRPr lang="it-IT"/>
                    </a:p>
                  </a:txBody>
                  <a:tcPr/>
                </a:tc>
                <a:tc>
                  <a:txBody>
                    <a:bodyPr/>
                    <a:lstStyle/>
                    <a:p>
                      <a:pPr lvl="0">
                        <a:lnSpc>
                          <a:spcPct val="100000"/>
                        </a:lnSpc>
                      </a:pPr>
                      <a:r>
                        <a:rPr lang="it-IT" sz="1200" b="0" dirty="0">
                          <a:effectLst/>
                        </a:rPr>
                        <a:t>Non ci sono particolari limitazioni tecniche e/o prescrizioni normative. Occorre prestare attenzione ai dati gestiti su supporto informatico e rilevati da tale sistema, in ottica di Privacy e Protezione dati personali, in accordo al GDPR n. 2016/679.</a:t>
                      </a:r>
                      <a:endParaRPr lang="en-US" sz="1200" b="0" dirty="0"/>
                    </a:p>
                  </a:txBody>
                  <a:tcPr/>
                </a:tc>
                <a:extLst>
                  <a:ext uri="{0D108BD9-81ED-4DB2-BD59-A6C34878D82A}">
                    <a16:rowId xmlns:a16="http://schemas.microsoft.com/office/drawing/2014/main" val="1489617915"/>
                  </a:ext>
                </a:extLst>
              </a:tr>
              <a:tr h="826277">
                <a:tc>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effectLst/>
                        </a:rPr>
                        <a:t>In assenza di barriere fisiche (tornelli, guardiania, etc.) occorre controllare che i lavoratori non aggirino il Security Pass Control. Per ovviare a questo, è allo studio l’implementazione di “gate” associati a “tags” per il monitoraggio del personale in ingresso ed in uscita dal cantiere.</a:t>
                      </a:r>
                      <a:endParaRPr lang="en-US" sz="1200" b="0" dirty="0"/>
                    </a:p>
                  </a:txBody>
                  <a:tcPr/>
                </a:tc>
                <a:extLst>
                  <a:ext uri="{0D108BD9-81ED-4DB2-BD59-A6C34878D82A}">
                    <a16:rowId xmlns:a16="http://schemas.microsoft.com/office/drawing/2014/main" val="610890084"/>
                  </a:ext>
                </a:extLst>
              </a:tr>
            </a:tbl>
          </a:graphicData>
        </a:graphic>
      </p:graphicFrame>
      <p:sp>
        <p:nvSpPr>
          <p:cNvPr id="25" name="Rettangolo 24" descr="Documento">
            <a:extLst>
              <a:ext uri="{FF2B5EF4-FFF2-40B4-BE49-F238E27FC236}">
                <a16:creationId xmlns:a16="http://schemas.microsoft.com/office/drawing/2014/main" id="{E0F745B3-5AF6-C7EA-CDDF-845B3C90BF9A}"/>
              </a:ext>
            </a:extLst>
          </p:cNvPr>
          <p:cNvSpPr/>
          <p:nvPr/>
        </p:nvSpPr>
        <p:spPr>
          <a:xfrm>
            <a:off x="6296984" y="1513708"/>
            <a:ext cx="468000" cy="468000"/>
          </a:xfrm>
          <a:prstGeom prst="rect">
            <a:avLst/>
          </a:prstGeom>
          <a: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6" name="Rettangolo 25" descr="Strumenti">
            <a:extLst>
              <a:ext uri="{FF2B5EF4-FFF2-40B4-BE49-F238E27FC236}">
                <a16:creationId xmlns:a16="http://schemas.microsoft.com/office/drawing/2014/main" id="{9168EFB3-8E8E-A33A-E298-8C9B8BB28B93}"/>
              </a:ext>
            </a:extLst>
          </p:cNvPr>
          <p:cNvSpPr/>
          <p:nvPr/>
        </p:nvSpPr>
        <p:spPr>
          <a:xfrm>
            <a:off x="6259601" y="1979383"/>
            <a:ext cx="468000" cy="468000"/>
          </a:xfrm>
          <a:prstGeom prst="rect">
            <a:avLst/>
          </a:prstGeom>
          <a: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7" name="Rettangolo 26" descr="Segno di spunta">
            <a:extLst>
              <a:ext uri="{FF2B5EF4-FFF2-40B4-BE49-F238E27FC236}">
                <a16:creationId xmlns:a16="http://schemas.microsoft.com/office/drawing/2014/main" id="{569B4CF3-D031-AF4D-6854-0EC2B3C7B237}"/>
              </a:ext>
            </a:extLst>
          </p:cNvPr>
          <p:cNvSpPr/>
          <p:nvPr/>
        </p:nvSpPr>
        <p:spPr>
          <a:xfrm>
            <a:off x="6259964" y="2457287"/>
            <a:ext cx="468000" cy="468000"/>
          </a:xfrm>
          <a:prstGeom prst="rect">
            <a:avLst/>
          </a:prstGeom>
          <a: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8" name="Rettangolo 27" descr="Target Audience">
            <a:extLst>
              <a:ext uri="{FF2B5EF4-FFF2-40B4-BE49-F238E27FC236}">
                <a16:creationId xmlns:a16="http://schemas.microsoft.com/office/drawing/2014/main" id="{9EBA67FB-BD5F-CD92-F381-40BF348E358A}"/>
              </a:ext>
            </a:extLst>
          </p:cNvPr>
          <p:cNvSpPr/>
          <p:nvPr/>
        </p:nvSpPr>
        <p:spPr>
          <a:xfrm>
            <a:off x="6268429" y="2930204"/>
            <a:ext cx="468000" cy="468000"/>
          </a:xfrm>
          <a:prstGeom prst="rect">
            <a:avLst/>
          </a:prstGeom>
          <a: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29" name="Rettangolo 28" descr="Smart Phone">
            <a:extLst>
              <a:ext uri="{FF2B5EF4-FFF2-40B4-BE49-F238E27FC236}">
                <a16:creationId xmlns:a16="http://schemas.microsoft.com/office/drawing/2014/main" id="{47457878-9FDE-05E7-E007-F8476C02BF18}"/>
              </a:ext>
            </a:extLst>
          </p:cNvPr>
          <p:cNvSpPr/>
          <p:nvPr/>
        </p:nvSpPr>
        <p:spPr>
          <a:xfrm>
            <a:off x="6259962" y="3520496"/>
            <a:ext cx="468000" cy="468000"/>
          </a:xfrm>
          <a:prstGeom prst="rect">
            <a:avLst/>
          </a:prstGeom>
          <a:blipFill rotWithShape="1">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30" name="Rettangolo 29">
            <a:extLst>
              <a:ext uri="{FF2B5EF4-FFF2-40B4-BE49-F238E27FC236}">
                <a16:creationId xmlns:a16="http://schemas.microsoft.com/office/drawing/2014/main" id="{152431ED-C263-16A7-8951-1E2CBC84767D}"/>
              </a:ext>
            </a:extLst>
          </p:cNvPr>
          <p:cNvSpPr/>
          <p:nvPr/>
        </p:nvSpPr>
        <p:spPr>
          <a:xfrm>
            <a:off x="6259601" y="4096239"/>
            <a:ext cx="468000" cy="468000"/>
          </a:xfrm>
          <a:prstGeom prst="rect">
            <a:avLst/>
          </a:prstGeom>
          <a:blipFill rotWithShape="1">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31" name="Rettangolo 30" descr="Blocca">
            <a:extLst>
              <a:ext uri="{FF2B5EF4-FFF2-40B4-BE49-F238E27FC236}">
                <a16:creationId xmlns:a16="http://schemas.microsoft.com/office/drawing/2014/main" id="{C8739390-E827-DAF1-59F2-767656C6D2A3}"/>
              </a:ext>
            </a:extLst>
          </p:cNvPr>
          <p:cNvSpPr/>
          <p:nvPr/>
        </p:nvSpPr>
        <p:spPr>
          <a:xfrm>
            <a:off x="6256706" y="4720431"/>
            <a:ext cx="468000" cy="468000"/>
          </a:xfrm>
          <a:prstGeom prst="rect">
            <a:avLst/>
          </a:prstGeom>
          <a:blipFill rotWithShape="1">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
        <p:nvSpPr>
          <p:cNvPr id="32" name="Rettangolo 31">
            <a:extLst>
              <a:ext uri="{FF2B5EF4-FFF2-40B4-BE49-F238E27FC236}">
                <a16:creationId xmlns:a16="http://schemas.microsoft.com/office/drawing/2014/main" id="{4B02AE7E-287C-DB50-D473-7C7BFF8E58D4}"/>
              </a:ext>
            </a:extLst>
          </p:cNvPr>
          <p:cNvSpPr/>
          <p:nvPr/>
        </p:nvSpPr>
        <p:spPr>
          <a:xfrm>
            <a:off x="6256706" y="5557534"/>
            <a:ext cx="468000" cy="468000"/>
          </a:xfrm>
          <a:prstGeom prst="rect">
            <a:avLst/>
          </a:prstGeom>
          <a:blipFill rotWithShape="1">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it-IT"/>
          </a:p>
        </p:txBody>
      </p:sp>
    </p:spTree>
    <p:extLst>
      <p:ext uri="{BB962C8B-B14F-4D97-AF65-F5344CB8AC3E}">
        <p14:creationId xmlns:p14="http://schemas.microsoft.com/office/powerpoint/2010/main" val="242105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948978"/>
          </a:xfrm>
          <a:prstGeom prst="rect">
            <a:avLst/>
          </a:prstGeom>
          <a:noFill/>
        </p:spPr>
        <p:txBody>
          <a:bodyPr wrap="square" rtlCol="0">
            <a:spAutoFit/>
          </a:bodyPr>
          <a:lstStyle/>
          <a:p>
            <a:pPr algn="ctr">
              <a:lnSpc>
                <a:spcPct val="150000"/>
              </a:lnSpc>
              <a:spcBef>
                <a:spcPts val="600"/>
              </a:spcBef>
            </a:pPr>
            <a:r>
              <a:rPr lang="it-IT" sz="1800" b="1" dirty="0">
                <a:effectLst/>
                <a:latin typeface="Arial" panose="020B0604020202020204" pitchFamily="34" charset="0"/>
                <a:ea typeface="Calibri" panose="020F0502020204030204" pitchFamily="34" charset="0"/>
                <a:cs typeface="Times New Roman" panose="02020603050405020304" pitchFamily="18" charset="0"/>
              </a:rPr>
              <a:t>La digitalizzazione del cantiere: </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pPr>
            <a:r>
              <a:rPr lang="it-IT" sz="1800" b="1" dirty="0">
                <a:effectLst/>
                <a:latin typeface="Arial" panose="020B0604020202020204" pitchFamily="34" charset="0"/>
                <a:ea typeface="Calibri" panose="020F0502020204030204" pitchFamily="34" charset="0"/>
                <a:cs typeface="Times New Roman" panose="02020603050405020304" pitchFamily="18" charset="0"/>
              </a:rPr>
              <a:t>QR code e Security Pass Control</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1E32AC8D-D441-4E65-DC69-DBE2D1001C89}"/>
              </a:ext>
            </a:extLst>
          </p:cNvPr>
          <p:cNvSpPr txBox="1"/>
          <p:nvPr/>
        </p:nvSpPr>
        <p:spPr>
          <a:xfrm>
            <a:off x="346187" y="1277112"/>
            <a:ext cx="11388607" cy="1375954"/>
          </a:xfrm>
          <a:prstGeom prst="rect">
            <a:avLst/>
          </a:prstGeom>
          <a:noFill/>
        </p:spPr>
        <p:txBody>
          <a:bodyPr wrap="square">
            <a:spAutoFit/>
          </a:bodyPr>
          <a:lstStyle/>
          <a:p>
            <a:pPr>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Il QR code è una "finestra" su di un archivio digitale di documenti informatici archiviati presso la rete aziendale, fruibile a tutti coloro che sono in possesso di uno smartphone dotato di linea dati. </a:t>
            </a:r>
          </a:p>
          <a:p>
            <a:pPr>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La tecnologia descritta è già disponibile presso tutte le Unità Organizzative fisse e mobili, impianti del Gruppo Industriale GARC.</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Il QR code può essere apposto:</a:t>
            </a:r>
            <a:endParaRPr lang="it-IT" sz="1200" dirty="0">
              <a:effectLst/>
              <a:latin typeface="Times New Roman" panose="02020603050405020304" pitchFamily="18" charset="0"/>
              <a:ea typeface="Times New Roman" panose="02020603050405020304" pitchFamily="18" charset="0"/>
            </a:endParaRPr>
          </a:p>
        </p:txBody>
      </p:sp>
      <p:pic>
        <p:nvPicPr>
          <p:cNvPr id="3" name="Immagine 2" descr="Immagine che contiene testo, clipart&#10;&#10;Descrizione generata automaticamente">
            <a:extLst>
              <a:ext uri="{FF2B5EF4-FFF2-40B4-BE49-F238E27FC236}">
                <a16:creationId xmlns:a16="http://schemas.microsoft.com/office/drawing/2014/main" id="{76AE7C78-89F0-8CB7-AB72-7DBAA997DE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graphicFrame>
        <p:nvGraphicFramePr>
          <p:cNvPr id="18" name="Diagramma 17">
            <a:extLst>
              <a:ext uri="{FF2B5EF4-FFF2-40B4-BE49-F238E27FC236}">
                <a16:creationId xmlns:a16="http://schemas.microsoft.com/office/drawing/2014/main" id="{6208F990-BA91-AC29-D31A-35F4F42E79FC}"/>
              </a:ext>
            </a:extLst>
          </p:cNvPr>
          <p:cNvGraphicFramePr/>
          <p:nvPr>
            <p:extLst>
              <p:ext uri="{D42A27DB-BD31-4B8C-83A1-F6EECF244321}">
                <p14:modId xmlns:p14="http://schemas.microsoft.com/office/powerpoint/2010/main" val="1854070366"/>
              </p:ext>
            </p:extLst>
          </p:nvPr>
        </p:nvGraphicFramePr>
        <p:xfrm>
          <a:off x="480838" y="2753010"/>
          <a:ext cx="11119303" cy="3306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103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872034"/>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dell’operatore del Gruppo Industriale GARC</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1E32AC8D-D441-4E65-DC69-DBE2D1001C89}"/>
              </a:ext>
            </a:extLst>
          </p:cNvPr>
          <p:cNvSpPr txBox="1"/>
          <p:nvPr/>
        </p:nvSpPr>
        <p:spPr>
          <a:xfrm>
            <a:off x="346188" y="1277112"/>
            <a:ext cx="4008968" cy="4997202"/>
          </a:xfrm>
          <a:prstGeom prst="rect">
            <a:avLst/>
          </a:prstGeom>
          <a:noFill/>
        </p:spPr>
        <p:txBody>
          <a:bodyPr wrap="square">
            <a:spAutoFit/>
          </a:bodyPr>
          <a:lstStyle/>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L’elmetto di ogni addetto autorizzato all’accesso in cantiere, in un impianto o più in generale in luoghi di lavoro nei quali è esposto a rischi per la salute e la sicurezza sul luogo di lavoro per i quali è prescritto l’utilizzo dei DPI, è dotato di un QR code univoco che una volta inquadrato con la fotocamera di un normale smartphone o con app dedicate e gratuite, visualizza il profilo dell’operatore in formato pdf. </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Sono visibili, in particolare:</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Clr>
                <a:srgbClr val="009900"/>
              </a:buClr>
              <a:buSzPts val="800"/>
              <a:buFont typeface="Wingdings" panose="05000000000000000000" pitchFamily="2" charset="2"/>
              <a:buChar char=""/>
            </a:pPr>
            <a:r>
              <a:rPr lang="it-IT" sz="1200" dirty="0">
                <a:effectLst/>
                <a:latin typeface="Calibri" panose="020F0502020204030204" pitchFamily="34" charset="0"/>
                <a:ea typeface="Calibri" panose="020F0502020204030204" pitchFamily="34" charset="0"/>
              </a:rPr>
              <a:t>i dati anagrafici del soggetto e la sua fotografia come da tesserino di riconoscimento (Art. 26, comma 8 del </a:t>
            </a:r>
            <a:r>
              <a:rPr lang="it-IT" sz="1200" dirty="0" err="1">
                <a:effectLst/>
                <a:latin typeface="Calibri" panose="020F0502020204030204" pitchFamily="34" charset="0"/>
                <a:ea typeface="Calibri" panose="020F0502020204030204" pitchFamily="34" charset="0"/>
              </a:rPr>
              <a:t>D.Lgs.</a:t>
            </a:r>
            <a:r>
              <a:rPr lang="it-IT" sz="1200" dirty="0">
                <a:effectLst/>
                <a:latin typeface="Calibri" panose="020F0502020204030204" pitchFamily="34" charset="0"/>
                <a:ea typeface="Calibri" panose="020F0502020204030204" pitchFamily="34" charset="0"/>
              </a:rPr>
              <a:t> 81/2008);</a:t>
            </a:r>
            <a:endParaRPr lang="it-IT"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Clr>
                <a:srgbClr val="009900"/>
              </a:buClr>
              <a:buSzPts val="800"/>
              <a:buFont typeface="Wingdings" panose="05000000000000000000" pitchFamily="2" charset="2"/>
              <a:buChar char=""/>
            </a:pPr>
            <a:r>
              <a:rPr lang="it-IT" sz="1200" dirty="0">
                <a:effectLst/>
                <a:latin typeface="Calibri" panose="020F0502020204030204" pitchFamily="34" charset="0"/>
                <a:ea typeface="Calibri" panose="020F0502020204030204" pitchFamily="34" charset="0"/>
              </a:rPr>
              <a:t>gli attestati formativi acquisiti con l’indicazione delle relative scadenze.</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Da evidenziare che, coerentemente con gli obblighi in materia di Privacy e Protezione dati personali, di cui al GDPR n. 2016/679 e al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D.Lgs.</a:t>
            </a:r>
            <a:r>
              <a:rPr lang="it-IT" sz="1200" dirty="0">
                <a:effectLst/>
                <a:latin typeface="Calibri" panose="020F0502020204030204" pitchFamily="34" charset="0"/>
                <a:ea typeface="Calibri" panose="020F0502020204030204" pitchFamily="34" charset="0"/>
                <a:cs typeface="Times New Roman" panose="02020603050405020304" pitchFamily="18" charset="0"/>
              </a:rPr>
              <a:t> 10 agosto 2018 n. 101, l’estrema flessibilità del sistema adottato consente a ciascun operatore di decidere quali e quanti dati e informazioni rendere visibili.</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225BDAA5-DF05-ED72-0661-D216C90E7A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82" b="24125"/>
          <a:stretch/>
        </p:blipFill>
        <p:spPr bwMode="auto">
          <a:xfrm>
            <a:off x="4896360" y="2242143"/>
            <a:ext cx="2848334" cy="2373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grpSp>
        <p:nvGrpSpPr>
          <p:cNvPr id="14" name="Gruppo 13">
            <a:extLst>
              <a:ext uri="{FF2B5EF4-FFF2-40B4-BE49-F238E27FC236}">
                <a16:creationId xmlns:a16="http://schemas.microsoft.com/office/drawing/2014/main" id="{F153C2EE-B521-5B6E-3C79-D427D70ADAB3}"/>
              </a:ext>
            </a:extLst>
          </p:cNvPr>
          <p:cNvGrpSpPr/>
          <p:nvPr/>
        </p:nvGrpSpPr>
        <p:grpSpPr>
          <a:xfrm>
            <a:off x="8209653" y="1471551"/>
            <a:ext cx="2931266" cy="3914896"/>
            <a:chOff x="8236267" y="1713619"/>
            <a:chExt cx="2526665" cy="3572877"/>
          </a:xfrm>
        </p:grpSpPr>
        <p:pic>
          <p:nvPicPr>
            <p:cNvPr id="6" name="Immagine 5">
              <a:extLst>
                <a:ext uri="{FF2B5EF4-FFF2-40B4-BE49-F238E27FC236}">
                  <a16:creationId xmlns:a16="http://schemas.microsoft.com/office/drawing/2014/main" id="{F69E94CE-92E7-3CBF-6419-561F7A051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267" y="1713619"/>
              <a:ext cx="2526665" cy="3572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magine 6">
              <a:extLst>
                <a:ext uri="{FF2B5EF4-FFF2-40B4-BE49-F238E27FC236}">
                  <a16:creationId xmlns:a16="http://schemas.microsoft.com/office/drawing/2014/main" id="{A988E0C8-6F1A-5E79-0B4B-7BC4B5ADE0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90147" y="2448079"/>
              <a:ext cx="457045" cy="457045"/>
            </a:xfrm>
            <a:prstGeom prst="rect">
              <a:avLst/>
            </a:prstGeom>
            <a:noFill/>
            <a:ln>
              <a:noFill/>
            </a:ln>
          </p:spPr>
        </p:pic>
        <p:sp>
          <p:nvSpPr>
            <p:cNvPr id="8" name="Rectangle 2">
              <a:extLst>
                <a:ext uri="{FF2B5EF4-FFF2-40B4-BE49-F238E27FC236}">
                  <a16:creationId xmlns:a16="http://schemas.microsoft.com/office/drawing/2014/main" id="{E20F4841-4BFB-E62C-269E-60DA619887F3}"/>
                </a:ext>
              </a:extLst>
            </p:cNvPr>
            <p:cNvSpPr>
              <a:spLocks noChangeArrowheads="1"/>
            </p:cNvSpPr>
            <p:nvPr/>
          </p:nvSpPr>
          <p:spPr bwMode="auto">
            <a:xfrm>
              <a:off x="8893969" y="2886240"/>
              <a:ext cx="598487" cy="603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 name="Rectangle 3">
              <a:extLst>
                <a:ext uri="{FF2B5EF4-FFF2-40B4-BE49-F238E27FC236}">
                  <a16:creationId xmlns:a16="http://schemas.microsoft.com/office/drawing/2014/main" id="{259E0CE8-554A-8722-A0B4-914DEC348338}"/>
                </a:ext>
              </a:extLst>
            </p:cNvPr>
            <p:cNvSpPr>
              <a:spLocks noChangeArrowheads="1"/>
            </p:cNvSpPr>
            <p:nvPr/>
          </p:nvSpPr>
          <p:spPr bwMode="auto">
            <a:xfrm>
              <a:off x="8893968" y="2778203"/>
              <a:ext cx="598487" cy="603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0" name="Rectangle 3">
              <a:extLst>
                <a:ext uri="{FF2B5EF4-FFF2-40B4-BE49-F238E27FC236}">
                  <a16:creationId xmlns:a16="http://schemas.microsoft.com/office/drawing/2014/main" id="{AE8A36A9-6881-C63F-A60B-680E58B0B703}"/>
                </a:ext>
              </a:extLst>
            </p:cNvPr>
            <p:cNvSpPr>
              <a:spLocks noChangeArrowheads="1"/>
            </p:cNvSpPr>
            <p:nvPr/>
          </p:nvSpPr>
          <p:spPr bwMode="auto">
            <a:xfrm>
              <a:off x="8893968" y="2673426"/>
              <a:ext cx="598487" cy="603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3" name="Rectangle 3">
              <a:extLst>
                <a:ext uri="{FF2B5EF4-FFF2-40B4-BE49-F238E27FC236}">
                  <a16:creationId xmlns:a16="http://schemas.microsoft.com/office/drawing/2014/main" id="{C2B53811-034F-D0FA-AEE8-EA17AE77D351}"/>
                </a:ext>
              </a:extLst>
            </p:cNvPr>
            <p:cNvSpPr>
              <a:spLocks noChangeArrowheads="1"/>
            </p:cNvSpPr>
            <p:nvPr/>
          </p:nvSpPr>
          <p:spPr bwMode="auto">
            <a:xfrm>
              <a:off x="8893968" y="3304462"/>
              <a:ext cx="598487" cy="603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pic>
        <p:nvPicPr>
          <p:cNvPr id="4" name="Immagine 3" descr="Immagine che contiene testo, clipart&#10;&#10;Descrizione generata automaticamente">
            <a:extLst>
              <a:ext uri="{FF2B5EF4-FFF2-40B4-BE49-F238E27FC236}">
                <a16:creationId xmlns:a16="http://schemas.microsoft.com/office/drawing/2014/main" id="{E0EF7BA3-1FDD-BB2E-CD96-4D7E9B86E89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15" name="CasellaDiTesto 14">
            <a:extLst>
              <a:ext uri="{FF2B5EF4-FFF2-40B4-BE49-F238E27FC236}">
                <a16:creationId xmlns:a16="http://schemas.microsoft.com/office/drawing/2014/main" id="{E597A4B3-D73B-B16B-3CD9-BC2FFADF14EE}"/>
              </a:ext>
            </a:extLst>
          </p:cNvPr>
          <p:cNvSpPr txBox="1"/>
          <p:nvPr/>
        </p:nvSpPr>
        <p:spPr>
          <a:xfrm>
            <a:off x="4452253" y="4658191"/>
            <a:ext cx="3736548" cy="230832"/>
          </a:xfrm>
          <a:prstGeom prst="rect">
            <a:avLst/>
          </a:prstGeom>
          <a:noFill/>
        </p:spPr>
        <p:txBody>
          <a:bodyPr wrap="square" rtlCol="0">
            <a:spAutoFit/>
          </a:bodyPr>
          <a:lstStyle/>
          <a:p>
            <a:pPr algn="ctr"/>
            <a:r>
              <a:rPr lang="it-IT" sz="900" i="1" dirty="0">
                <a:effectLst/>
                <a:latin typeface="Arial" panose="020B0604020202020204" pitchFamily="34" charset="0"/>
                <a:ea typeface="Calibri" panose="020F0502020204030204" pitchFamily="34" charset="0"/>
                <a:cs typeface="Times New Roman" panose="02020603050405020304" pitchFamily="18" charset="0"/>
              </a:rPr>
              <a:t>Figura 1 - Elmetto dell'operatore del Gruppo Industriale GARC</a:t>
            </a:r>
          </a:p>
        </p:txBody>
      </p:sp>
      <p:sp>
        <p:nvSpPr>
          <p:cNvPr id="16" name="CasellaDiTesto 15">
            <a:extLst>
              <a:ext uri="{FF2B5EF4-FFF2-40B4-BE49-F238E27FC236}">
                <a16:creationId xmlns:a16="http://schemas.microsoft.com/office/drawing/2014/main" id="{350E8C16-355B-4753-D254-529D8D2EA034}"/>
              </a:ext>
            </a:extLst>
          </p:cNvPr>
          <p:cNvSpPr txBox="1"/>
          <p:nvPr/>
        </p:nvSpPr>
        <p:spPr>
          <a:xfrm>
            <a:off x="7798723" y="5427817"/>
            <a:ext cx="3736548" cy="2308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2 - Riepilogo dati personali comuni di identificazione</a:t>
            </a:r>
          </a:p>
        </p:txBody>
      </p:sp>
    </p:spTree>
    <p:extLst>
      <p:ext uri="{BB962C8B-B14F-4D97-AF65-F5344CB8AC3E}">
        <p14:creationId xmlns:p14="http://schemas.microsoft.com/office/powerpoint/2010/main" val="355170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872034"/>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dell’operatore del Gruppo Industriale GARC</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1E32AC8D-D441-4E65-DC69-DBE2D1001C89}"/>
              </a:ext>
            </a:extLst>
          </p:cNvPr>
          <p:cNvSpPr txBox="1"/>
          <p:nvPr/>
        </p:nvSpPr>
        <p:spPr>
          <a:xfrm>
            <a:off x="346187" y="1277112"/>
            <a:ext cx="4073413" cy="4699684"/>
          </a:xfrm>
          <a:prstGeom prst="rect">
            <a:avLst/>
          </a:prstGeom>
          <a:noFill/>
        </p:spPr>
        <p:txBody>
          <a:bodyPr wrap="square">
            <a:spAutoFit/>
          </a:bodyPr>
          <a:lstStyle/>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Il profilo di ogni addetto è mantenuto aggiornato dal SPP sotto la responsabilità del DDL operando sui file presso la rete intranet aziendale. Inquadrando il QR code è possibile visualizzare rapidamente ed in qualsiasi momento la qualifica del personale impiegato nell’esercizio di attività in cantiere, accertando l’abilitazione necessaria.</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Ciò che appare nella schermata dello smartphone, oltre ai dati personali comuni di identificazione del dipendente, sono le abilitazioni e/o attestati di cui è in possesso che si potranno scaricare, stampare e inviare tramite servizi di condivisione quali mail e WhatsApp.</a:t>
            </a:r>
          </a:p>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Nella schermata immediatamente successiva è visibile la legenda per la comprensione dei simboli e le differenziazioni cromatiche di cantiere che permette a visitatori di identificare il ruolo del proprio interlocutore (tecnico, capo cantiere, operatore o visitatore).</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A6EB50EF-D7B5-1171-58F4-03B72445C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99" y="1535473"/>
            <a:ext cx="2819403" cy="3988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uppo 14">
            <a:extLst>
              <a:ext uri="{FF2B5EF4-FFF2-40B4-BE49-F238E27FC236}">
                <a16:creationId xmlns:a16="http://schemas.microsoft.com/office/drawing/2014/main" id="{42BF3EC5-987E-44D1-A450-481629657BD3}"/>
              </a:ext>
            </a:extLst>
          </p:cNvPr>
          <p:cNvGrpSpPr/>
          <p:nvPr/>
        </p:nvGrpSpPr>
        <p:grpSpPr>
          <a:xfrm>
            <a:off x="4552410" y="2118974"/>
            <a:ext cx="4150468" cy="2620052"/>
            <a:chOff x="5078200" y="2458342"/>
            <a:chExt cx="3532401" cy="2232969"/>
          </a:xfrm>
        </p:grpSpPr>
        <p:pic>
          <p:nvPicPr>
            <p:cNvPr id="10" name="Immagine 9">
              <a:extLst>
                <a:ext uri="{FF2B5EF4-FFF2-40B4-BE49-F238E27FC236}">
                  <a16:creationId xmlns:a16="http://schemas.microsoft.com/office/drawing/2014/main" id="{FB963A40-2C86-EC26-D0AC-8D02390818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8200" y="2458342"/>
              <a:ext cx="3532401" cy="2232969"/>
            </a:xfrm>
            <a:prstGeom prst="rect">
              <a:avLst/>
            </a:prstGeom>
            <a:noFill/>
            <a:ln>
              <a:noFill/>
            </a:ln>
          </p:spPr>
        </p:pic>
        <p:sp>
          <p:nvSpPr>
            <p:cNvPr id="14" name="Rectangle 3">
              <a:extLst>
                <a:ext uri="{FF2B5EF4-FFF2-40B4-BE49-F238E27FC236}">
                  <a16:creationId xmlns:a16="http://schemas.microsoft.com/office/drawing/2014/main" id="{75852B84-BC07-B4ED-9154-B50A9F6C092A}"/>
                </a:ext>
              </a:extLst>
            </p:cNvPr>
            <p:cNvSpPr>
              <a:spLocks noChangeArrowheads="1"/>
            </p:cNvSpPr>
            <p:nvPr/>
          </p:nvSpPr>
          <p:spPr bwMode="auto">
            <a:xfrm>
              <a:off x="6874668" y="3544663"/>
              <a:ext cx="598487" cy="603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pic>
        <p:nvPicPr>
          <p:cNvPr id="3" name="Immagine 2" descr="Immagine che contiene testo, clipart&#10;&#10;Descrizione generata automaticamente">
            <a:extLst>
              <a:ext uri="{FF2B5EF4-FFF2-40B4-BE49-F238E27FC236}">
                <a16:creationId xmlns:a16="http://schemas.microsoft.com/office/drawing/2014/main" id="{E5E88AAB-E0AC-6E65-8544-8FEBB2156E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4" name="CasellaDiTesto 3">
            <a:extLst>
              <a:ext uri="{FF2B5EF4-FFF2-40B4-BE49-F238E27FC236}">
                <a16:creationId xmlns:a16="http://schemas.microsoft.com/office/drawing/2014/main" id="{F590F3EC-AABC-BD30-7F3B-2AFF8DDB4A9C}"/>
              </a:ext>
            </a:extLst>
          </p:cNvPr>
          <p:cNvSpPr txBox="1"/>
          <p:nvPr/>
        </p:nvSpPr>
        <p:spPr>
          <a:xfrm>
            <a:off x="4756510" y="4722090"/>
            <a:ext cx="3742267" cy="2308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3 - Esempio di attestato di partecipazione</a:t>
            </a:r>
          </a:p>
        </p:txBody>
      </p:sp>
      <p:sp>
        <p:nvSpPr>
          <p:cNvPr id="6" name="CasellaDiTesto 5">
            <a:extLst>
              <a:ext uri="{FF2B5EF4-FFF2-40B4-BE49-F238E27FC236}">
                <a16:creationId xmlns:a16="http://schemas.microsoft.com/office/drawing/2014/main" id="{EFB7F0F8-CBBD-F7A4-AB71-53AC773F481C}"/>
              </a:ext>
            </a:extLst>
          </p:cNvPr>
          <p:cNvSpPr txBox="1"/>
          <p:nvPr/>
        </p:nvSpPr>
        <p:spPr>
          <a:xfrm>
            <a:off x="8978899" y="5573120"/>
            <a:ext cx="2692401" cy="3693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4 - Simbologia e differenziazione cromatica</a:t>
            </a:r>
          </a:p>
        </p:txBody>
      </p:sp>
    </p:spTree>
    <p:extLst>
      <p:ext uri="{BB962C8B-B14F-4D97-AF65-F5344CB8AC3E}">
        <p14:creationId xmlns:p14="http://schemas.microsoft.com/office/powerpoint/2010/main" val="78740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872034"/>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del subappaltatore e il Security Pass Control</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1E32AC8D-D441-4E65-DC69-DBE2D1001C89}"/>
              </a:ext>
            </a:extLst>
          </p:cNvPr>
          <p:cNvSpPr txBox="1"/>
          <p:nvPr/>
        </p:nvSpPr>
        <p:spPr>
          <a:xfrm>
            <a:off x="346188" y="1175508"/>
            <a:ext cx="6757346" cy="5183086"/>
          </a:xfrm>
          <a:prstGeom prst="rect">
            <a:avLst/>
          </a:prstGeom>
          <a:noFill/>
        </p:spPr>
        <p:txBody>
          <a:bodyPr wrap="square">
            <a:spAutoFit/>
          </a:bodyPr>
          <a:lstStyle/>
          <a:p>
            <a:pPr algn="just">
              <a:lnSpc>
                <a:spcPct val="150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In seguito alla verifica dei documenti di idoneità tecnico professionale prevista dall’Art. 26 del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D.Lgs.</a:t>
            </a:r>
            <a:r>
              <a:rPr lang="it-IT" sz="1200" dirty="0">
                <a:effectLst/>
                <a:latin typeface="Calibri" panose="020F0502020204030204" pitchFamily="34" charset="0"/>
                <a:ea typeface="Calibri" panose="020F0502020204030204" pitchFamily="34" charset="0"/>
                <a:cs typeface="Times New Roman" panose="02020603050405020304" pitchFamily="18" charset="0"/>
              </a:rPr>
              <a:t> 81/2008 e dei documenti richiesti contestualmente al subappalto da parte dell’Ufficio aziendale preposto, è generato un badge di riconoscimento per ciascun addetto del subappaltatore, in più rispetto a quello previsto dall’Art. 26, comma 8 del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D.Lgs.</a:t>
            </a:r>
            <a:r>
              <a:rPr lang="it-IT" sz="1200" dirty="0">
                <a:effectLst/>
                <a:latin typeface="Calibri" panose="020F0502020204030204" pitchFamily="34" charset="0"/>
                <a:ea typeface="Calibri" panose="020F0502020204030204" pitchFamily="34" charset="0"/>
                <a:cs typeface="Times New Roman" panose="02020603050405020304" pitchFamily="18" charset="0"/>
              </a:rPr>
              <a:t> 81/2008 a carico del proprio DDL del subappaltatore. Sul badge è posto il QR code del singolo operatore del subappaltatore dal quale si accede direttamente alla cartella file nel gestionale in uso presso l’Ufficio Acquisti dove vengono archiviati i documenti del subappaltatore stesso.</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Inquadrando il QR code i documenti disponibili sono i medesimi del punto precedente.</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A completamento del processo di digitalizzazione, al fine di consentire l’accesso in cantiere solo al personale che ha superato positivamente la verifica di idoneità tecnica professionale, di cui all’Art. 26 </a:t>
            </a:r>
            <a:r>
              <a:rPr lang="it-IT" sz="1200" dirty="0" err="1">
                <a:latin typeface="Calibri" panose="020F0502020204030204" pitchFamily="34" charset="0"/>
                <a:ea typeface="Calibri" panose="020F0502020204030204" pitchFamily="34" charset="0"/>
                <a:cs typeface="Times New Roman" panose="02020603050405020304" pitchFamily="18" charset="0"/>
              </a:rPr>
              <a:t>D.Lgs.</a:t>
            </a:r>
            <a:r>
              <a:rPr lang="it-IT" sz="1200" dirty="0">
                <a:latin typeface="Calibri" panose="020F0502020204030204" pitchFamily="34" charset="0"/>
                <a:ea typeface="Calibri" panose="020F0502020204030204" pitchFamily="34" charset="0"/>
                <a:cs typeface="Times New Roman" panose="02020603050405020304" pitchFamily="18" charset="0"/>
              </a:rPr>
              <a:t> 81/2008, i documenti raccolti e digitalizzati per il QR code del subappaltatore possono essere assoggettati al Security Pass Control.</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Il Security Pass Control è un sistema portatile “marcatempo” per la rilevazione degli accessi; abbinato ad un software gestionale che monitora le scadenze dei documenti “autorizzativi” del personale, il dispositivo consente di inibire l’accesso in cantiere a coloro che hanno “perso” i requisiti necessari.</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Il Security Pass Control è un dispositivo mobile alimentato a corrente o a batteria, direttamente collegabile anche al PC tramite porta USB.  </a:t>
            </a:r>
          </a:p>
        </p:txBody>
      </p:sp>
      <p:pic>
        <p:nvPicPr>
          <p:cNvPr id="3" name="Immagine 2">
            <a:extLst>
              <a:ext uri="{FF2B5EF4-FFF2-40B4-BE49-F238E27FC236}">
                <a16:creationId xmlns:a16="http://schemas.microsoft.com/office/drawing/2014/main" id="{424CDD89-F589-3D05-22C6-F414089B7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553" y="1788600"/>
            <a:ext cx="4008967" cy="328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descr="Immagine che contiene testo, clipart&#10;&#10;Descrizione generata automaticamente">
            <a:extLst>
              <a:ext uri="{FF2B5EF4-FFF2-40B4-BE49-F238E27FC236}">
                <a16:creationId xmlns:a16="http://schemas.microsoft.com/office/drawing/2014/main" id="{85093E01-13AE-968C-CB5E-539224A826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6" name="CasellaDiTesto 5">
            <a:extLst>
              <a:ext uri="{FF2B5EF4-FFF2-40B4-BE49-F238E27FC236}">
                <a16:creationId xmlns:a16="http://schemas.microsoft.com/office/drawing/2014/main" id="{EDE87909-1AA4-4913-2F95-65D7B86E83D9}"/>
              </a:ext>
            </a:extLst>
          </p:cNvPr>
          <p:cNvSpPr txBox="1"/>
          <p:nvPr/>
        </p:nvSpPr>
        <p:spPr>
          <a:xfrm>
            <a:off x="7571552" y="5110359"/>
            <a:ext cx="4008967" cy="230832"/>
          </a:xfrm>
          <a:prstGeom prst="rect">
            <a:avLst/>
          </a:prstGeom>
          <a:noFill/>
        </p:spPr>
        <p:txBody>
          <a:bodyPr wrap="square" rtlCol="0">
            <a:spAutoFit/>
          </a:bodyPr>
          <a:lstStyle/>
          <a:p>
            <a:pPr algn="ctr"/>
            <a:r>
              <a:rPr lang="it-IT" sz="900" i="1" dirty="0">
                <a:effectLst/>
                <a:latin typeface="Arial" panose="020B0604020202020204" pitchFamily="34" charset="0"/>
                <a:ea typeface="Calibri" panose="020F0502020204030204" pitchFamily="34" charset="0"/>
                <a:cs typeface="Times New Roman" panose="02020603050405020304" pitchFamily="18" charset="0"/>
              </a:rPr>
              <a:t>Figura 5 - Security Pass Control</a:t>
            </a:r>
          </a:p>
        </p:txBody>
      </p:sp>
    </p:spTree>
    <p:extLst>
      <p:ext uri="{BB962C8B-B14F-4D97-AF65-F5344CB8AC3E}">
        <p14:creationId xmlns:p14="http://schemas.microsoft.com/office/powerpoint/2010/main" val="160594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872034"/>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del subappaltatore e il Security Pass Control</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C72FA81-6E4C-8C57-DDE1-EF6346656D0A}"/>
              </a:ext>
            </a:extLst>
          </p:cNvPr>
          <p:cNvSpPr txBox="1"/>
          <p:nvPr/>
        </p:nvSpPr>
        <p:spPr>
          <a:xfrm>
            <a:off x="346187" y="1277112"/>
            <a:ext cx="4310480" cy="5008679"/>
          </a:xfrm>
          <a:prstGeom prst="rect">
            <a:avLst/>
          </a:prstGeom>
          <a:noFill/>
        </p:spPr>
        <p:txBody>
          <a:bodyPr wrap="square">
            <a:spAutoFit/>
          </a:bodyPr>
          <a:lstStyle/>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Il layout semplice consente un utilizzo intuibile da parte dell’operatore.</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La presenza dello strumento è segnalata in ogni cantiere con gli appositi cartelli:</a:t>
            </a:r>
          </a:p>
          <a:p>
            <a:pPr marL="342900"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all’ingresso in cantiere;</a:t>
            </a:r>
          </a:p>
          <a:p>
            <a:pPr marL="342900"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in prossimità dello strumento, accompagnato dalla cartellonistica illustrativa di funzionamento.</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Il Security Pass Control consente il monitoraggio in tempo reale delle presenze degli operatori, sia del Gruppo Industriale GARC sia dei subappaltatori, all’interno del cantiere.</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La tessera identificativa del personale, di cui all’Art. 18 del </a:t>
            </a:r>
            <a:r>
              <a:rPr lang="it-IT" sz="1200" dirty="0" err="1">
                <a:latin typeface="Calibri" panose="020F0502020204030204" pitchFamily="34" charset="0"/>
                <a:ea typeface="Calibri" panose="020F0502020204030204" pitchFamily="34" charset="0"/>
                <a:cs typeface="Times New Roman" panose="02020603050405020304" pitchFamily="18" charset="0"/>
              </a:rPr>
              <a:t>D.Lgs.</a:t>
            </a:r>
            <a:r>
              <a:rPr lang="it-IT" sz="1200" dirty="0">
                <a:latin typeface="Calibri" panose="020F0502020204030204" pitchFamily="34" charset="0"/>
                <a:ea typeface="Calibri" panose="020F0502020204030204" pitchFamily="34" charset="0"/>
                <a:cs typeface="Times New Roman" panose="02020603050405020304" pitchFamily="18" charset="0"/>
              </a:rPr>
              <a:t> 81/2008, è completata con le funzionalità per la “</a:t>
            </a:r>
            <a:r>
              <a:rPr lang="it-IT" sz="1200" dirty="0" err="1">
                <a:latin typeface="Calibri" panose="020F0502020204030204" pitchFamily="34" charset="0"/>
                <a:ea typeface="Calibri" panose="020F0502020204030204" pitchFamily="34" charset="0"/>
                <a:cs typeface="Times New Roman" panose="02020603050405020304" pitchFamily="18" charset="0"/>
              </a:rPr>
              <a:t>bedgiata</a:t>
            </a:r>
            <a:r>
              <a:rPr lang="it-IT" sz="1200" dirty="0">
                <a:latin typeface="Calibri" panose="020F0502020204030204" pitchFamily="34" charset="0"/>
                <a:ea typeface="Calibri" panose="020F0502020204030204" pitchFamily="34" charset="0"/>
                <a:cs typeface="Times New Roman" panose="02020603050405020304" pitchFamily="18" charset="0"/>
              </a:rPr>
              <a:t>”; mentre il personale aziendale ne viene dotato all’atto dell’assunzione, il tesserino/badge è fornito al personale dei subappaltatori successivamente alla verifica dell’idoneità tecnico professionale, di cui all’Art. 26 del </a:t>
            </a:r>
            <a:r>
              <a:rPr lang="it-IT" sz="1200" dirty="0" err="1">
                <a:latin typeface="Calibri" panose="020F0502020204030204" pitchFamily="34" charset="0"/>
                <a:ea typeface="Calibri" panose="020F0502020204030204" pitchFamily="34" charset="0"/>
                <a:cs typeface="Times New Roman" panose="02020603050405020304" pitchFamily="18" charset="0"/>
              </a:rPr>
              <a:t>D.Lgs.</a:t>
            </a:r>
            <a:r>
              <a:rPr lang="it-IT" sz="1200" dirty="0">
                <a:latin typeface="Calibri" panose="020F0502020204030204" pitchFamily="34" charset="0"/>
                <a:ea typeface="Calibri" panose="020F0502020204030204" pitchFamily="34" charset="0"/>
                <a:cs typeface="Times New Roman" panose="02020603050405020304" pitchFamily="18" charset="0"/>
              </a:rPr>
              <a:t> n. 81/2008, da parte dell’Ufficio preposto.</a:t>
            </a:r>
          </a:p>
        </p:txBody>
      </p:sp>
      <p:pic>
        <p:nvPicPr>
          <p:cNvPr id="6" name="Immagine 5">
            <a:extLst>
              <a:ext uri="{FF2B5EF4-FFF2-40B4-BE49-F238E27FC236}">
                <a16:creationId xmlns:a16="http://schemas.microsoft.com/office/drawing/2014/main" id="{503D5FB9-50E3-B7FB-055F-7BD70FC94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859" y="1974584"/>
            <a:ext cx="4114798" cy="2908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a:extLst>
              <a:ext uri="{FF2B5EF4-FFF2-40B4-BE49-F238E27FC236}">
                <a16:creationId xmlns:a16="http://schemas.microsoft.com/office/drawing/2014/main" id="{AE14A847-34DA-D93E-B98B-E50B48ECA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2558" y="961947"/>
            <a:ext cx="1653855"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a:extLst>
              <a:ext uri="{FF2B5EF4-FFF2-40B4-BE49-F238E27FC236}">
                <a16:creationId xmlns:a16="http://schemas.microsoft.com/office/drawing/2014/main" id="{963C6FED-0466-4B19-3A69-2452396648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2558" y="3781451"/>
            <a:ext cx="1653855"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magine 2" descr="Immagine che contiene testo, clipart&#10;&#10;Descrizione generata automaticamente">
            <a:extLst>
              <a:ext uri="{FF2B5EF4-FFF2-40B4-BE49-F238E27FC236}">
                <a16:creationId xmlns:a16="http://schemas.microsoft.com/office/drawing/2014/main" id="{35075FC3-A4C7-6FB0-A50D-3335DC5F8A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5" name="CasellaDiTesto 4">
            <a:extLst>
              <a:ext uri="{FF2B5EF4-FFF2-40B4-BE49-F238E27FC236}">
                <a16:creationId xmlns:a16="http://schemas.microsoft.com/office/drawing/2014/main" id="{869570F0-3CBE-5223-E5D9-3A875DE92B4F}"/>
              </a:ext>
            </a:extLst>
          </p:cNvPr>
          <p:cNvSpPr txBox="1"/>
          <p:nvPr/>
        </p:nvSpPr>
        <p:spPr>
          <a:xfrm>
            <a:off x="4859854" y="4939654"/>
            <a:ext cx="4008967" cy="2308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6 - Procedura di marcatura</a:t>
            </a:r>
          </a:p>
        </p:txBody>
      </p:sp>
      <p:sp>
        <p:nvSpPr>
          <p:cNvPr id="7" name="CasellaDiTesto 6">
            <a:extLst>
              <a:ext uri="{FF2B5EF4-FFF2-40B4-BE49-F238E27FC236}">
                <a16:creationId xmlns:a16="http://schemas.microsoft.com/office/drawing/2014/main" id="{6B87F5D5-EED2-4001-33F2-B3CA3F50D7C1}"/>
              </a:ext>
            </a:extLst>
          </p:cNvPr>
          <p:cNvSpPr txBox="1"/>
          <p:nvPr/>
        </p:nvSpPr>
        <p:spPr>
          <a:xfrm>
            <a:off x="9133779" y="3340267"/>
            <a:ext cx="2831412" cy="3693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7 - Cartellonistica informativa sulle procedure in vigore nel cantiere</a:t>
            </a:r>
          </a:p>
        </p:txBody>
      </p:sp>
      <p:sp>
        <p:nvSpPr>
          <p:cNvPr id="10" name="CasellaDiTesto 9">
            <a:extLst>
              <a:ext uri="{FF2B5EF4-FFF2-40B4-BE49-F238E27FC236}">
                <a16:creationId xmlns:a16="http://schemas.microsoft.com/office/drawing/2014/main" id="{ECB2C4CE-47D2-C687-60DC-D8C1C94E547D}"/>
              </a:ext>
            </a:extLst>
          </p:cNvPr>
          <p:cNvSpPr txBox="1"/>
          <p:nvPr/>
        </p:nvSpPr>
        <p:spPr>
          <a:xfrm>
            <a:off x="9195885" y="6170487"/>
            <a:ext cx="2707199" cy="369332"/>
          </a:xfrm>
          <a:prstGeom prst="rect">
            <a:avLst/>
          </a:prstGeom>
          <a:noFill/>
        </p:spPr>
        <p:txBody>
          <a:bodyPr wrap="squar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8 - Cartellonistica informativa sull'utilizzo del Security Pass Control</a:t>
            </a:r>
          </a:p>
        </p:txBody>
      </p:sp>
    </p:spTree>
    <p:extLst>
      <p:ext uri="{BB962C8B-B14F-4D97-AF65-F5344CB8AC3E}">
        <p14:creationId xmlns:p14="http://schemas.microsoft.com/office/powerpoint/2010/main" val="364438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872034"/>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del subappaltatore e il Security Pass Control</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C72FA81-6E4C-8C57-DDE1-EF6346656D0A}"/>
              </a:ext>
            </a:extLst>
          </p:cNvPr>
          <p:cNvSpPr txBox="1"/>
          <p:nvPr/>
        </p:nvSpPr>
        <p:spPr>
          <a:xfrm>
            <a:off x="346187" y="1141640"/>
            <a:ext cx="11498680" cy="340734"/>
          </a:xfrm>
          <a:prstGeom prst="rect">
            <a:avLst/>
          </a:prstGeom>
          <a:noFill/>
        </p:spPr>
        <p:txBody>
          <a:bodyPr wrap="square">
            <a:spAutoFit/>
          </a:bodyPr>
          <a:lstStyle/>
          <a:p>
            <a:pPr algn="ctr">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Il tesserino/badge dei subappaltatori sarà valido per la durata prevista del rapporto contrattuale e non oltre, coerentemente con le operazioni da effettuare in cantiere.</a:t>
            </a:r>
          </a:p>
        </p:txBody>
      </p:sp>
      <p:grpSp>
        <p:nvGrpSpPr>
          <p:cNvPr id="19" name="Gruppo 18">
            <a:extLst>
              <a:ext uri="{FF2B5EF4-FFF2-40B4-BE49-F238E27FC236}">
                <a16:creationId xmlns:a16="http://schemas.microsoft.com/office/drawing/2014/main" id="{E0DF25BA-159F-CDF1-8082-41C544088D37}"/>
              </a:ext>
            </a:extLst>
          </p:cNvPr>
          <p:cNvGrpSpPr/>
          <p:nvPr/>
        </p:nvGrpSpPr>
        <p:grpSpPr>
          <a:xfrm>
            <a:off x="2729647" y="4543274"/>
            <a:ext cx="6732705" cy="1514960"/>
            <a:chOff x="2160897" y="4683863"/>
            <a:chExt cx="6953840" cy="1674604"/>
          </a:xfrm>
        </p:grpSpPr>
        <p:pic>
          <p:nvPicPr>
            <p:cNvPr id="5" name="Immagine 4">
              <a:extLst>
                <a:ext uri="{FF2B5EF4-FFF2-40B4-BE49-F238E27FC236}">
                  <a16:creationId xmlns:a16="http://schemas.microsoft.com/office/drawing/2014/main" id="{540553E3-29D5-224C-6497-268E71858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897" y="4683863"/>
              <a:ext cx="6953840" cy="1674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3">
              <a:extLst>
                <a:ext uri="{FF2B5EF4-FFF2-40B4-BE49-F238E27FC236}">
                  <a16:creationId xmlns:a16="http://schemas.microsoft.com/office/drawing/2014/main" id="{30D22C94-E241-F88B-9AEB-9C03D4B18437}"/>
                </a:ext>
              </a:extLst>
            </p:cNvPr>
            <p:cNvSpPr>
              <a:spLocks noChangeArrowheads="1"/>
            </p:cNvSpPr>
            <p:nvPr/>
          </p:nvSpPr>
          <p:spPr bwMode="auto">
            <a:xfrm>
              <a:off x="2386618" y="4883447"/>
              <a:ext cx="2382232"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0" name="Rectangle 3">
              <a:extLst>
                <a:ext uri="{FF2B5EF4-FFF2-40B4-BE49-F238E27FC236}">
                  <a16:creationId xmlns:a16="http://schemas.microsoft.com/office/drawing/2014/main" id="{87CA1BBD-7778-54B8-4DDD-92807049F057}"/>
                </a:ext>
              </a:extLst>
            </p:cNvPr>
            <p:cNvSpPr>
              <a:spLocks noChangeArrowheads="1"/>
            </p:cNvSpPr>
            <p:nvPr/>
          </p:nvSpPr>
          <p:spPr bwMode="auto">
            <a:xfrm>
              <a:off x="3493029" y="5324870"/>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3" name="Rectangle 3">
              <a:extLst>
                <a:ext uri="{FF2B5EF4-FFF2-40B4-BE49-F238E27FC236}">
                  <a16:creationId xmlns:a16="http://schemas.microsoft.com/office/drawing/2014/main" id="{2B2C5910-B331-B875-CF87-A7CA56044E07}"/>
                </a:ext>
              </a:extLst>
            </p:cNvPr>
            <p:cNvSpPr>
              <a:spLocks noChangeArrowheads="1"/>
            </p:cNvSpPr>
            <p:nvPr/>
          </p:nvSpPr>
          <p:spPr bwMode="auto">
            <a:xfrm>
              <a:off x="4737629" y="5324870"/>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4" name="Rectangle 3">
              <a:extLst>
                <a:ext uri="{FF2B5EF4-FFF2-40B4-BE49-F238E27FC236}">
                  <a16:creationId xmlns:a16="http://schemas.microsoft.com/office/drawing/2014/main" id="{CDBE5664-E239-5317-D4C0-C8784B54BD4E}"/>
                </a:ext>
              </a:extLst>
            </p:cNvPr>
            <p:cNvSpPr>
              <a:spLocks noChangeArrowheads="1"/>
            </p:cNvSpPr>
            <p:nvPr/>
          </p:nvSpPr>
          <p:spPr bwMode="auto">
            <a:xfrm>
              <a:off x="2604029" y="5611272"/>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5" name="Rectangle 3">
              <a:extLst>
                <a:ext uri="{FF2B5EF4-FFF2-40B4-BE49-F238E27FC236}">
                  <a16:creationId xmlns:a16="http://schemas.microsoft.com/office/drawing/2014/main" id="{0F1BB00C-B979-F0AA-3C1E-524245CAFB21}"/>
                </a:ext>
              </a:extLst>
            </p:cNvPr>
            <p:cNvSpPr>
              <a:spLocks noChangeArrowheads="1"/>
            </p:cNvSpPr>
            <p:nvPr/>
          </p:nvSpPr>
          <p:spPr bwMode="auto">
            <a:xfrm>
              <a:off x="3801004" y="5611271"/>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6" name="Rectangle 3">
              <a:extLst>
                <a:ext uri="{FF2B5EF4-FFF2-40B4-BE49-F238E27FC236}">
                  <a16:creationId xmlns:a16="http://schemas.microsoft.com/office/drawing/2014/main" id="{D9D877BC-8482-924A-C11C-55934E27B8AB}"/>
                </a:ext>
              </a:extLst>
            </p:cNvPr>
            <p:cNvSpPr>
              <a:spLocks noChangeArrowheads="1"/>
            </p:cNvSpPr>
            <p:nvPr/>
          </p:nvSpPr>
          <p:spPr bwMode="auto">
            <a:xfrm>
              <a:off x="4419864" y="5913547"/>
              <a:ext cx="1345936"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7" name="Rectangle 3">
              <a:extLst>
                <a:ext uri="{FF2B5EF4-FFF2-40B4-BE49-F238E27FC236}">
                  <a16:creationId xmlns:a16="http://schemas.microsoft.com/office/drawing/2014/main" id="{CC36676A-DEAF-9189-4A97-C2ADFB5D5453}"/>
                </a:ext>
              </a:extLst>
            </p:cNvPr>
            <p:cNvSpPr>
              <a:spLocks noChangeArrowheads="1"/>
            </p:cNvSpPr>
            <p:nvPr/>
          </p:nvSpPr>
          <p:spPr bwMode="auto">
            <a:xfrm>
              <a:off x="7176029" y="5913546"/>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8" name="Rectangle 3">
              <a:extLst>
                <a:ext uri="{FF2B5EF4-FFF2-40B4-BE49-F238E27FC236}">
                  <a16:creationId xmlns:a16="http://schemas.microsoft.com/office/drawing/2014/main" id="{EDA8CCF7-42B1-C716-FE2A-68E63D2B1FC7}"/>
                </a:ext>
              </a:extLst>
            </p:cNvPr>
            <p:cNvSpPr>
              <a:spLocks noChangeArrowheads="1"/>
            </p:cNvSpPr>
            <p:nvPr/>
          </p:nvSpPr>
          <p:spPr bwMode="auto">
            <a:xfrm>
              <a:off x="3302000" y="6207215"/>
              <a:ext cx="697971" cy="10447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pic>
        <p:nvPicPr>
          <p:cNvPr id="6" name="Immagine 5" descr="Immagine che contiene testo, clipart&#10;&#10;Descrizione generata automaticamente">
            <a:extLst>
              <a:ext uri="{FF2B5EF4-FFF2-40B4-BE49-F238E27FC236}">
                <a16:creationId xmlns:a16="http://schemas.microsoft.com/office/drawing/2014/main" id="{69913F98-65D9-99FF-63F5-563C7890EE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grpSp>
        <p:nvGrpSpPr>
          <p:cNvPr id="32" name="Gruppo 31">
            <a:extLst>
              <a:ext uri="{FF2B5EF4-FFF2-40B4-BE49-F238E27FC236}">
                <a16:creationId xmlns:a16="http://schemas.microsoft.com/office/drawing/2014/main" id="{26DB93DB-04EA-5EAD-9535-343C50570F7B}"/>
              </a:ext>
            </a:extLst>
          </p:cNvPr>
          <p:cNvGrpSpPr/>
          <p:nvPr/>
        </p:nvGrpSpPr>
        <p:grpSpPr>
          <a:xfrm>
            <a:off x="3741797" y="1612977"/>
            <a:ext cx="4708405" cy="1703442"/>
            <a:chOff x="3834462" y="1810233"/>
            <a:chExt cx="4522384" cy="1542564"/>
          </a:xfrm>
        </p:grpSpPr>
        <p:grpSp>
          <p:nvGrpSpPr>
            <p:cNvPr id="21" name="Gruppo 20">
              <a:extLst>
                <a:ext uri="{FF2B5EF4-FFF2-40B4-BE49-F238E27FC236}">
                  <a16:creationId xmlns:a16="http://schemas.microsoft.com/office/drawing/2014/main" id="{FB10EE3C-6F51-662E-A06C-EC9291003609}"/>
                </a:ext>
              </a:extLst>
            </p:cNvPr>
            <p:cNvGrpSpPr/>
            <p:nvPr/>
          </p:nvGrpSpPr>
          <p:grpSpPr>
            <a:xfrm>
              <a:off x="3834462" y="1810233"/>
              <a:ext cx="4522384" cy="1542564"/>
              <a:chOff x="3738687" y="1773000"/>
              <a:chExt cx="4713680" cy="1656000"/>
            </a:xfrm>
          </p:grpSpPr>
          <p:pic>
            <p:nvPicPr>
              <p:cNvPr id="3" name="Immagine 2">
                <a:extLst>
                  <a:ext uri="{FF2B5EF4-FFF2-40B4-BE49-F238E27FC236}">
                    <a16:creationId xmlns:a16="http://schemas.microsoft.com/office/drawing/2014/main" id="{B4825971-5F1B-5180-239B-2A1A99C162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687" y="1773000"/>
                <a:ext cx="4713680" cy="16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magine 19">
                <a:extLst>
                  <a:ext uri="{FF2B5EF4-FFF2-40B4-BE49-F238E27FC236}">
                    <a16:creationId xmlns:a16="http://schemas.microsoft.com/office/drawing/2014/main" id="{56E5927F-1872-76DF-1698-BA88ECC8A9A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965" y="2695050"/>
                <a:ext cx="332841" cy="324000"/>
              </a:xfrm>
              <a:prstGeom prst="rect">
                <a:avLst/>
              </a:prstGeom>
              <a:noFill/>
              <a:ln>
                <a:noFill/>
              </a:ln>
            </p:spPr>
          </p:pic>
        </p:grpSp>
        <p:sp>
          <p:nvSpPr>
            <p:cNvPr id="8" name="Rettangolo 7">
              <a:extLst>
                <a:ext uri="{FF2B5EF4-FFF2-40B4-BE49-F238E27FC236}">
                  <a16:creationId xmlns:a16="http://schemas.microsoft.com/office/drawing/2014/main" id="{3875045C-3808-365F-CEA0-FCAF0A582A15}"/>
                </a:ext>
              </a:extLst>
            </p:cNvPr>
            <p:cNvSpPr/>
            <p:nvPr/>
          </p:nvSpPr>
          <p:spPr>
            <a:xfrm>
              <a:off x="4629151" y="2159128"/>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CA6A530D-2DF9-11AC-A98B-B743EA1CEA51}"/>
                </a:ext>
              </a:extLst>
            </p:cNvPr>
            <p:cNvSpPr/>
            <p:nvPr/>
          </p:nvSpPr>
          <p:spPr>
            <a:xfrm>
              <a:off x="4629151" y="2295925"/>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542C4DF3-1A57-1C36-47FB-104652131E59}"/>
                </a:ext>
              </a:extLst>
            </p:cNvPr>
            <p:cNvSpPr/>
            <p:nvPr/>
          </p:nvSpPr>
          <p:spPr>
            <a:xfrm>
              <a:off x="4629150" y="2412663"/>
              <a:ext cx="625515"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Rettangolo 22">
              <a:extLst>
                <a:ext uri="{FF2B5EF4-FFF2-40B4-BE49-F238E27FC236}">
                  <a16:creationId xmlns:a16="http://schemas.microsoft.com/office/drawing/2014/main" id="{C74CFD87-D741-3233-9D41-3C9658EF1847}"/>
                </a:ext>
              </a:extLst>
            </p:cNvPr>
            <p:cNvSpPr/>
            <p:nvPr/>
          </p:nvSpPr>
          <p:spPr>
            <a:xfrm>
              <a:off x="4629151" y="2525457"/>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D1E49812-A0D7-B0A6-DF29-DC82949429DA}"/>
                </a:ext>
              </a:extLst>
            </p:cNvPr>
            <p:cNvSpPr/>
            <p:nvPr/>
          </p:nvSpPr>
          <p:spPr>
            <a:xfrm>
              <a:off x="4629150" y="2640960"/>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ttangolo 24">
              <a:extLst>
                <a:ext uri="{FF2B5EF4-FFF2-40B4-BE49-F238E27FC236}">
                  <a16:creationId xmlns:a16="http://schemas.microsoft.com/office/drawing/2014/main" id="{48342D4F-1BED-B10C-45BE-A0F4B2D952D3}"/>
                </a:ext>
              </a:extLst>
            </p:cNvPr>
            <p:cNvSpPr/>
            <p:nvPr/>
          </p:nvSpPr>
          <p:spPr>
            <a:xfrm>
              <a:off x="5242098" y="2288492"/>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F804743A-DE6C-9899-06D6-495D5CD6CA34}"/>
                </a:ext>
              </a:extLst>
            </p:cNvPr>
            <p:cNvSpPr/>
            <p:nvPr/>
          </p:nvSpPr>
          <p:spPr>
            <a:xfrm>
              <a:off x="5224438" y="2516549"/>
              <a:ext cx="432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Rettangolo 26">
              <a:extLst>
                <a:ext uri="{FF2B5EF4-FFF2-40B4-BE49-F238E27FC236}">
                  <a16:creationId xmlns:a16="http://schemas.microsoft.com/office/drawing/2014/main" id="{3C961333-B22A-9CBF-A05F-FBA4DED1241F}"/>
                </a:ext>
              </a:extLst>
            </p:cNvPr>
            <p:cNvSpPr/>
            <p:nvPr/>
          </p:nvSpPr>
          <p:spPr>
            <a:xfrm>
              <a:off x="7153295" y="2140080"/>
              <a:ext cx="566717"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4C6AAEB2-FAC1-AC38-8C0F-4C53E88C8785}"/>
                </a:ext>
              </a:extLst>
            </p:cNvPr>
            <p:cNvSpPr/>
            <p:nvPr/>
          </p:nvSpPr>
          <p:spPr>
            <a:xfrm>
              <a:off x="7131865" y="2278968"/>
              <a:ext cx="873898"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ttangolo 28">
              <a:extLst>
                <a:ext uri="{FF2B5EF4-FFF2-40B4-BE49-F238E27FC236}">
                  <a16:creationId xmlns:a16="http://schemas.microsoft.com/office/drawing/2014/main" id="{ED484BB0-0620-9FB8-78B6-57EA8E4B0CB0}"/>
                </a:ext>
              </a:extLst>
            </p:cNvPr>
            <p:cNvSpPr/>
            <p:nvPr/>
          </p:nvSpPr>
          <p:spPr>
            <a:xfrm>
              <a:off x="7148532" y="2396962"/>
              <a:ext cx="588149"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ttangolo 29">
              <a:extLst>
                <a:ext uri="{FF2B5EF4-FFF2-40B4-BE49-F238E27FC236}">
                  <a16:creationId xmlns:a16="http://schemas.microsoft.com/office/drawing/2014/main" id="{89360780-723C-2EE5-2496-749A5E791A10}"/>
                </a:ext>
              </a:extLst>
            </p:cNvPr>
            <p:cNvSpPr/>
            <p:nvPr/>
          </p:nvSpPr>
          <p:spPr>
            <a:xfrm>
              <a:off x="7148534" y="2520843"/>
              <a:ext cx="788172"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59C61A5C-FBBF-C79E-4B59-797B650F831A}"/>
                </a:ext>
              </a:extLst>
            </p:cNvPr>
            <p:cNvSpPr/>
            <p:nvPr/>
          </p:nvSpPr>
          <p:spPr>
            <a:xfrm>
              <a:off x="7130852" y="2640960"/>
              <a:ext cx="743942"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3" name="CasellaDiTesto 32">
            <a:extLst>
              <a:ext uri="{FF2B5EF4-FFF2-40B4-BE49-F238E27FC236}">
                <a16:creationId xmlns:a16="http://schemas.microsoft.com/office/drawing/2014/main" id="{530C89A5-2CCA-5613-854B-53888211C718}"/>
              </a:ext>
            </a:extLst>
          </p:cNvPr>
          <p:cNvSpPr txBox="1"/>
          <p:nvPr/>
        </p:nvSpPr>
        <p:spPr>
          <a:xfrm>
            <a:off x="3158687" y="3357766"/>
            <a:ext cx="6090129" cy="230832"/>
          </a:xfrm>
          <a:prstGeom prst="rect">
            <a:avLst/>
          </a:prstGeom>
          <a:noFill/>
        </p:spPr>
        <p:txBody>
          <a:bodyPr wrap="none" rtlCol="0">
            <a:spAutoFit/>
          </a:bodyPr>
          <a:lstStyle/>
          <a:p>
            <a:r>
              <a:rPr lang="it-IT" sz="900" i="1" dirty="0">
                <a:latin typeface="Arial" panose="020B0604020202020204" pitchFamily="34" charset="0"/>
                <a:ea typeface="Calibri" panose="020F0502020204030204" pitchFamily="34" charset="0"/>
                <a:cs typeface="Times New Roman" panose="02020603050405020304" pitchFamily="18" charset="0"/>
              </a:rPr>
              <a:t>Figura 9 - </a:t>
            </a:r>
            <a:r>
              <a:rPr lang="it-IT" sz="900" i="1" dirty="0" err="1">
                <a:latin typeface="Arial" panose="020B0604020202020204" pitchFamily="34" charset="0"/>
                <a:ea typeface="Calibri" panose="020F0502020204030204" pitchFamily="34" charset="0"/>
                <a:cs typeface="Times New Roman" panose="02020603050405020304" pitchFamily="18" charset="0"/>
              </a:rPr>
              <a:t>Fac</a:t>
            </a:r>
            <a:r>
              <a:rPr lang="it-IT" sz="900" i="1" dirty="0">
                <a:latin typeface="Arial" panose="020B0604020202020204" pitchFamily="34" charset="0"/>
                <a:ea typeface="Calibri" panose="020F0502020204030204" pitchFamily="34" charset="0"/>
                <a:cs typeface="Times New Roman" panose="02020603050405020304" pitchFamily="18" charset="0"/>
              </a:rPr>
              <a:t> Simile dei tesserini di identificazione degli operatori GARC S.p.A. (rosso) e dei subappaltatori (Giallo)</a:t>
            </a:r>
          </a:p>
        </p:txBody>
      </p:sp>
      <p:sp>
        <p:nvSpPr>
          <p:cNvPr id="34" name="CasellaDiTesto 33">
            <a:extLst>
              <a:ext uri="{FF2B5EF4-FFF2-40B4-BE49-F238E27FC236}">
                <a16:creationId xmlns:a16="http://schemas.microsoft.com/office/drawing/2014/main" id="{8523EA41-CAE0-50AC-7AAA-D94F07BC8E3F}"/>
              </a:ext>
            </a:extLst>
          </p:cNvPr>
          <p:cNvSpPr txBox="1"/>
          <p:nvPr/>
        </p:nvSpPr>
        <p:spPr>
          <a:xfrm>
            <a:off x="347130" y="3744751"/>
            <a:ext cx="11475300" cy="646331"/>
          </a:xfrm>
          <a:prstGeom prst="rect">
            <a:avLst/>
          </a:prstGeom>
          <a:noFill/>
        </p:spPr>
        <p:txBody>
          <a:bodyPr wrap="square" rtlCol="0">
            <a:spAutoFit/>
          </a:bodyPr>
          <a:lstStyle/>
          <a:p>
            <a:pPr algn="ctr"/>
            <a:r>
              <a:rPr lang="it-IT" sz="1200" dirty="0">
                <a:latin typeface="Calibri" panose="020F0502020204030204" pitchFamily="34" charset="0"/>
                <a:ea typeface="Calibri" panose="020F0502020204030204" pitchFamily="34" charset="0"/>
                <a:cs typeface="Times New Roman" panose="02020603050405020304" pitchFamily="18" charset="0"/>
              </a:rPr>
              <a:t>Se un operatore non autorizzato all’ingresso in cantiere dall’Ufficio preposto alla verifica della Idoneità Tecnico Professionale, di cui all’Art. 26 del </a:t>
            </a:r>
            <a:r>
              <a:rPr lang="it-IT" sz="1200" dirty="0" err="1">
                <a:latin typeface="Calibri" panose="020F0502020204030204" pitchFamily="34" charset="0"/>
                <a:ea typeface="Calibri" panose="020F0502020204030204" pitchFamily="34" charset="0"/>
                <a:cs typeface="Times New Roman" panose="02020603050405020304" pitchFamily="18" charset="0"/>
              </a:rPr>
              <a:t>D.Lgs.</a:t>
            </a:r>
            <a:r>
              <a:rPr lang="it-IT" sz="1200" dirty="0">
                <a:latin typeface="Calibri" panose="020F0502020204030204" pitchFamily="34" charset="0"/>
                <a:ea typeface="Calibri" panose="020F0502020204030204" pitchFamily="34" charset="0"/>
                <a:cs typeface="Times New Roman" panose="02020603050405020304" pitchFamily="18" charset="0"/>
              </a:rPr>
              <a:t> n. 81/2008, o in possesso di un badge scaduto, tenta l’ingresso in cantiere, il Security Pass Control inoltra un messaggio automatico al DDL ed al Preposto del cantiere con l’indicazione del suo immediato allontanamento. </a:t>
            </a:r>
          </a:p>
        </p:txBody>
      </p:sp>
      <p:sp>
        <p:nvSpPr>
          <p:cNvPr id="35" name="CasellaDiTesto 34">
            <a:extLst>
              <a:ext uri="{FF2B5EF4-FFF2-40B4-BE49-F238E27FC236}">
                <a16:creationId xmlns:a16="http://schemas.microsoft.com/office/drawing/2014/main" id="{62EB3CF3-AE95-3221-5D35-9D23B7AE4734}"/>
              </a:ext>
            </a:extLst>
          </p:cNvPr>
          <p:cNvSpPr txBox="1"/>
          <p:nvPr/>
        </p:nvSpPr>
        <p:spPr>
          <a:xfrm>
            <a:off x="4510237" y="6100270"/>
            <a:ext cx="3307316" cy="230832"/>
          </a:xfrm>
          <a:prstGeom prst="rect">
            <a:avLst/>
          </a:prstGeom>
          <a:noFill/>
        </p:spPr>
        <p:txBody>
          <a:bodyPr wrap="none" rtlCol="0">
            <a:spAutoFit/>
          </a:bodyPr>
          <a:lstStyle/>
          <a:p>
            <a:r>
              <a:rPr lang="it-IT" sz="900" i="1" dirty="0">
                <a:latin typeface="Arial" panose="020B0604020202020204" pitchFamily="34" charset="0"/>
                <a:ea typeface="Calibri" panose="020F0502020204030204" pitchFamily="34" charset="0"/>
                <a:cs typeface="Times New Roman" panose="02020603050405020304" pitchFamily="18" charset="0"/>
              </a:rPr>
              <a:t>Figura 10 – Esempio di messaggio automatico inviato al DDL</a:t>
            </a:r>
          </a:p>
        </p:txBody>
      </p:sp>
    </p:spTree>
    <p:extLst>
      <p:ext uri="{BB962C8B-B14F-4D97-AF65-F5344CB8AC3E}">
        <p14:creationId xmlns:p14="http://schemas.microsoft.com/office/powerpoint/2010/main" val="21952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948978"/>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sui beni strumentali:</a:t>
            </a:r>
          </a:p>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A</a:t>
            </a:r>
            <a:r>
              <a:rPr lang="it-IT" sz="1800" b="1" dirty="0">
                <a:effectLst/>
                <a:latin typeface="Arial" panose="020B0604020202020204" pitchFamily="34" charset="0"/>
                <a:ea typeface="Calibri" panose="020F0502020204030204" pitchFamily="34" charset="0"/>
                <a:cs typeface="Times New Roman" panose="02020603050405020304" pitchFamily="18" charset="0"/>
              </a:rPr>
              <a:t>ttrezzatura</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C72FA81-6E4C-8C57-DDE1-EF6346656D0A}"/>
              </a:ext>
            </a:extLst>
          </p:cNvPr>
          <p:cNvSpPr txBox="1"/>
          <p:nvPr/>
        </p:nvSpPr>
        <p:spPr>
          <a:xfrm>
            <a:off x="346188" y="1133173"/>
            <a:ext cx="5749812" cy="5306196"/>
          </a:xfrm>
          <a:prstGeom prst="rect">
            <a:avLst/>
          </a:prstGeom>
          <a:noFill/>
        </p:spPr>
        <p:txBody>
          <a:bodyPr wrap="square">
            <a:spAutoFit/>
          </a:bodyPr>
          <a:lstStyle/>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La messa a disposizione ai lavoratori di attrezzatura conforme ai requisiti di sicurezza e adeguata al lavoro da svolgere, l’installazione e l’utilizzo in conformità alle istruzioni d’uso al fine di assicurare la corretta gestione è un obbligo in capo al DDL, come previsto dall’Art. 71 del </a:t>
            </a:r>
            <a:r>
              <a:rPr lang="it-IT" sz="1200" dirty="0" err="1">
                <a:latin typeface="Calibri" panose="020F0502020204030204" pitchFamily="34" charset="0"/>
                <a:ea typeface="Calibri" panose="020F0502020204030204" pitchFamily="34" charset="0"/>
                <a:cs typeface="Times New Roman" panose="02020603050405020304" pitchFamily="18" charset="0"/>
              </a:rPr>
              <a:t>D.Lgs.</a:t>
            </a:r>
            <a:r>
              <a:rPr lang="it-IT" sz="1200" dirty="0">
                <a:latin typeface="Calibri" panose="020F0502020204030204" pitchFamily="34" charset="0"/>
                <a:ea typeface="Calibri" panose="020F0502020204030204" pitchFamily="34" charset="0"/>
                <a:cs typeface="Times New Roman" panose="02020603050405020304" pitchFamily="18" charset="0"/>
              </a:rPr>
              <a:t> 81/2008.</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Le non idoneità dei beni strumentali utilizzati nel ciclo produttivo è tra le cause più frequenti di infortunio, anche grave, sul luogo di lavoro.</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L’attrezzatura sia utensile che meccanica, quale ad esempio ponteggi, trabattelli, generatori, betoniere, taglia asfalti, etc. rese temporaneamente disponibili al cantiere sono dotate di un QR code che, una volta inquadrato rende disponibili le seguenti informazioni:</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libretto di uso e manutenzione fornito dalla casa produttrice;</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dichiarazione di conformità CE;</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storico delle manutenzioni effettuate a cura del magazzino aziendale o di officine specializzate;</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DPI prescritti per il loro utilizzo.</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Quanto appena riportato è valido anche per l’attrezzatura specifica di misurazione: oltre ai precedenti documenti, il QR code rende disponibile il registro delle tarature e la relativa documentazione che ne attesta la certificazione.</a:t>
            </a:r>
          </a:p>
        </p:txBody>
      </p:sp>
      <p:pic>
        <p:nvPicPr>
          <p:cNvPr id="5" name="Immagine 4">
            <a:extLst>
              <a:ext uri="{FF2B5EF4-FFF2-40B4-BE49-F238E27FC236}">
                <a16:creationId xmlns:a16="http://schemas.microsoft.com/office/drawing/2014/main" id="{0DD11568-7DA0-2FCE-7502-25DA92A9B8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001" y="4685869"/>
            <a:ext cx="4122664"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uppo 6">
            <a:extLst>
              <a:ext uri="{FF2B5EF4-FFF2-40B4-BE49-F238E27FC236}">
                <a16:creationId xmlns:a16="http://schemas.microsoft.com/office/drawing/2014/main" id="{8B4B0340-0508-8087-34E9-5608A1760128}"/>
              </a:ext>
            </a:extLst>
          </p:cNvPr>
          <p:cNvGrpSpPr/>
          <p:nvPr/>
        </p:nvGrpSpPr>
        <p:grpSpPr>
          <a:xfrm>
            <a:off x="6666098" y="1345748"/>
            <a:ext cx="4598058" cy="2932934"/>
            <a:chOff x="964718" y="2189490"/>
            <a:chExt cx="4956733" cy="3601973"/>
          </a:xfrm>
        </p:grpSpPr>
        <p:pic>
          <p:nvPicPr>
            <p:cNvPr id="3" name="Immagine 2">
              <a:extLst>
                <a:ext uri="{FF2B5EF4-FFF2-40B4-BE49-F238E27FC236}">
                  <a16:creationId xmlns:a16="http://schemas.microsoft.com/office/drawing/2014/main" id="{7D018706-CCBA-E77A-FD92-41DB1434C8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718" y="2210286"/>
              <a:ext cx="4956733" cy="3581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extLst>
                <a:ext uri="{FF2B5EF4-FFF2-40B4-BE49-F238E27FC236}">
                  <a16:creationId xmlns:a16="http://schemas.microsoft.com/office/drawing/2014/main" id="{BD027337-D326-7ECA-2E33-F7DC3B42A6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285" y="2189490"/>
              <a:ext cx="526415" cy="526414"/>
            </a:xfrm>
            <a:prstGeom prst="rect">
              <a:avLst/>
            </a:prstGeom>
            <a:noFill/>
            <a:ln>
              <a:noFill/>
            </a:ln>
          </p:spPr>
        </p:pic>
      </p:grpSp>
      <p:sp>
        <p:nvSpPr>
          <p:cNvPr id="8" name="Ovale 7">
            <a:extLst>
              <a:ext uri="{FF2B5EF4-FFF2-40B4-BE49-F238E27FC236}">
                <a16:creationId xmlns:a16="http://schemas.microsoft.com/office/drawing/2014/main" id="{AD033689-F362-1EA3-DA8C-F220B39F8CC0}"/>
              </a:ext>
            </a:extLst>
          </p:cNvPr>
          <p:cNvSpPr/>
          <p:nvPr/>
        </p:nvSpPr>
        <p:spPr>
          <a:xfrm>
            <a:off x="7717016" y="5093593"/>
            <a:ext cx="450587" cy="3473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lipart&#10;&#10;Descrizione generata automaticamente">
            <a:extLst>
              <a:ext uri="{FF2B5EF4-FFF2-40B4-BE49-F238E27FC236}">
                <a16:creationId xmlns:a16="http://schemas.microsoft.com/office/drawing/2014/main" id="{082AA6FA-3C5A-7007-BDAF-17FC9B3E928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10" name="CasellaDiTesto 9">
            <a:extLst>
              <a:ext uri="{FF2B5EF4-FFF2-40B4-BE49-F238E27FC236}">
                <a16:creationId xmlns:a16="http://schemas.microsoft.com/office/drawing/2014/main" id="{947FAC71-0435-272A-C0FB-6E0B02C4F37C}"/>
              </a:ext>
            </a:extLst>
          </p:cNvPr>
          <p:cNvSpPr txBox="1"/>
          <p:nvPr/>
        </p:nvSpPr>
        <p:spPr>
          <a:xfrm>
            <a:off x="6118835" y="4325733"/>
            <a:ext cx="5692584" cy="230832"/>
          </a:xfrm>
          <a:prstGeom prst="rect">
            <a:avLst/>
          </a:prstGeom>
          <a:noFill/>
        </p:spPr>
        <p:txBody>
          <a:bodyPr wrap="non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11 – Esempio di prima schermata ottenuta attraverso QR code relativa alla sega circolare SEGC224 </a:t>
            </a:r>
          </a:p>
        </p:txBody>
      </p:sp>
      <p:sp>
        <p:nvSpPr>
          <p:cNvPr id="13" name="CasellaDiTesto 12">
            <a:extLst>
              <a:ext uri="{FF2B5EF4-FFF2-40B4-BE49-F238E27FC236}">
                <a16:creationId xmlns:a16="http://schemas.microsoft.com/office/drawing/2014/main" id="{92B8A911-C16E-84F0-FD34-0FE884D1A1FC}"/>
              </a:ext>
            </a:extLst>
          </p:cNvPr>
          <p:cNvSpPr txBox="1"/>
          <p:nvPr/>
        </p:nvSpPr>
        <p:spPr>
          <a:xfrm>
            <a:off x="7414061" y="6181163"/>
            <a:ext cx="3102131" cy="230832"/>
          </a:xfrm>
          <a:prstGeom prst="rect">
            <a:avLst/>
          </a:prstGeom>
          <a:noFill/>
        </p:spPr>
        <p:txBody>
          <a:bodyPr wrap="non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12 – Esempio di martelli demolitori per escavatore</a:t>
            </a:r>
          </a:p>
        </p:txBody>
      </p:sp>
    </p:spTree>
    <p:extLst>
      <p:ext uri="{BB962C8B-B14F-4D97-AF65-F5344CB8AC3E}">
        <p14:creationId xmlns:p14="http://schemas.microsoft.com/office/powerpoint/2010/main" val="182756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2DF">
            <a:alpha val="50196"/>
          </a:srgbClr>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C729250-D972-F047-B9E6-BD2611239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 y="226060"/>
            <a:ext cx="1324847" cy="850900"/>
          </a:xfrm>
          <a:prstGeom prst="rect">
            <a:avLst/>
          </a:prstGeom>
        </p:spPr>
      </p:pic>
      <p:sp>
        <p:nvSpPr>
          <p:cNvPr id="12" name="Rettangolo 11">
            <a:extLst>
              <a:ext uri="{FF2B5EF4-FFF2-40B4-BE49-F238E27FC236}">
                <a16:creationId xmlns:a16="http://schemas.microsoft.com/office/drawing/2014/main" id="{7BFCB22B-6476-C34D-91E0-586636D590E2}"/>
              </a:ext>
            </a:extLst>
          </p:cNvPr>
          <p:cNvSpPr/>
          <p:nvPr/>
        </p:nvSpPr>
        <p:spPr>
          <a:xfrm>
            <a:off x="0" y="6613451"/>
            <a:ext cx="12192000" cy="244549"/>
          </a:xfrm>
          <a:prstGeom prst="rect">
            <a:avLst/>
          </a:prstGeom>
          <a:solidFill>
            <a:srgbClr val="365646"/>
          </a:solidFill>
          <a:ln>
            <a:solidFill>
              <a:srgbClr val="365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C5E943B-78D7-04B0-CF99-4E1B9BF205BA}"/>
              </a:ext>
            </a:extLst>
          </p:cNvPr>
          <p:cNvSpPr txBox="1"/>
          <p:nvPr/>
        </p:nvSpPr>
        <p:spPr>
          <a:xfrm>
            <a:off x="4091516" y="177021"/>
            <a:ext cx="4008967" cy="948978"/>
          </a:xfrm>
          <a:prstGeom prst="rect">
            <a:avLst/>
          </a:prstGeom>
          <a:noFill/>
        </p:spPr>
        <p:txBody>
          <a:bodyPr wrap="square" rtlCol="0">
            <a:spAutoFit/>
          </a:bodyPr>
          <a:lstStyle/>
          <a:p>
            <a:pPr algn="ctr">
              <a:lnSpc>
                <a:spcPct val="150000"/>
              </a:lnSpc>
              <a:spcBef>
                <a:spcPts val="600"/>
              </a:spcBef>
            </a:pPr>
            <a:r>
              <a:rPr lang="it-IT" b="1" dirty="0">
                <a:latin typeface="Arial" panose="020B0604020202020204" pitchFamily="34" charset="0"/>
                <a:ea typeface="Calibri" panose="020F0502020204030204" pitchFamily="34" charset="0"/>
                <a:cs typeface="Times New Roman" panose="02020603050405020304" pitchFamily="18" charset="0"/>
              </a:rPr>
              <a:t>Il QR code sui beni strumentali:</a:t>
            </a:r>
          </a:p>
          <a:p>
            <a:pPr algn="ctr">
              <a:lnSpc>
                <a:spcPct val="150000"/>
              </a:lnSpc>
              <a:spcBef>
                <a:spcPts val="600"/>
              </a:spcBef>
            </a:pPr>
            <a:r>
              <a:rPr lang="it-IT" sz="1800" b="1" dirty="0">
                <a:effectLst/>
                <a:latin typeface="Arial" panose="020B0604020202020204" pitchFamily="34" charset="0"/>
                <a:ea typeface="Calibri" panose="020F0502020204030204" pitchFamily="34" charset="0"/>
                <a:cs typeface="Times New Roman" panose="02020603050405020304" pitchFamily="18" charset="0"/>
              </a:rPr>
              <a:t>Mezzi e macchinari</a:t>
            </a:r>
            <a:endParaRPr lang="it-IT"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C72FA81-6E4C-8C57-DDE1-EF6346656D0A}"/>
              </a:ext>
            </a:extLst>
          </p:cNvPr>
          <p:cNvSpPr txBox="1"/>
          <p:nvPr/>
        </p:nvSpPr>
        <p:spPr>
          <a:xfrm>
            <a:off x="346186" y="1150107"/>
            <a:ext cx="11388613" cy="2657138"/>
          </a:xfrm>
          <a:prstGeom prst="rect">
            <a:avLst/>
          </a:prstGeom>
          <a:noFill/>
        </p:spPr>
        <p:txBody>
          <a:bodyPr wrap="square">
            <a:spAutoFit/>
          </a:bodyPr>
          <a:lstStyle/>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Analogamente a quanto riportato per le attrezzature, anche i mezzi e i macchinari aziendali sono stati dotati di QR code attraverso il quale è possibile accedere ai seguenti documenti messi a disposizione del personale addetto alla gestione della flotta aziendale; in particolare:</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manuale d’uso e manutenzione;</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certificato di proprietà;</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libretto di circolazione;</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assicurazione;</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bollo di circolazione (se presente);</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tasso d’usura;</a:t>
            </a:r>
          </a:p>
          <a:p>
            <a:pPr marL="0" lvl="1" indent="-28575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evidenze degli interventi manutentivi periodici.</a:t>
            </a:r>
          </a:p>
        </p:txBody>
      </p:sp>
      <p:grpSp>
        <p:nvGrpSpPr>
          <p:cNvPr id="5" name="Gruppo 4">
            <a:extLst>
              <a:ext uri="{FF2B5EF4-FFF2-40B4-BE49-F238E27FC236}">
                <a16:creationId xmlns:a16="http://schemas.microsoft.com/office/drawing/2014/main" id="{91D5A9D1-42AC-002B-25C3-6F89FC1EEC8C}"/>
              </a:ext>
            </a:extLst>
          </p:cNvPr>
          <p:cNvGrpSpPr/>
          <p:nvPr/>
        </p:nvGrpSpPr>
        <p:grpSpPr>
          <a:xfrm>
            <a:off x="6241665" y="1819716"/>
            <a:ext cx="5400000" cy="1800000"/>
            <a:chOff x="5746751" y="1342968"/>
            <a:chExt cx="3993544" cy="1461808"/>
          </a:xfrm>
        </p:grpSpPr>
        <p:pic>
          <p:nvPicPr>
            <p:cNvPr id="6" name="Immagine 5">
              <a:extLst>
                <a:ext uri="{FF2B5EF4-FFF2-40B4-BE49-F238E27FC236}">
                  <a16:creationId xmlns:a16="http://schemas.microsoft.com/office/drawing/2014/main" id="{651D3D9B-191D-617A-CFA7-3DC363911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751" y="1342968"/>
              <a:ext cx="3993544" cy="1461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e 7">
              <a:extLst>
                <a:ext uri="{FF2B5EF4-FFF2-40B4-BE49-F238E27FC236}">
                  <a16:creationId xmlns:a16="http://schemas.microsoft.com/office/drawing/2014/main" id="{47C5D07B-FCD6-B5F2-3746-282A5F135BED}"/>
                </a:ext>
              </a:extLst>
            </p:cNvPr>
            <p:cNvSpPr/>
            <p:nvPr/>
          </p:nvSpPr>
          <p:spPr>
            <a:xfrm>
              <a:off x="6185319" y="2194351"/>
              <a:ext cx="282685" cy="2108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 name="Immagine 2" descr="Immagine che contiene testo, clipart&#10;&#10;Descrizione generata automaticamente">
            <a:extLst>
              <a:ext uri="{FF2B5EF4-FFF2-40B4-BE49-F238E27FC236}">
                <a16:creationId xmlns:a16="http://schemas.microsoft.com/office/drawing/2014/main" id="{3347437F-CC95-60A9-C1D0-086567FAC3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27" b="87097" l="2546" r="96040">
                        <a14:foregroundMark x1="2687" y1="39785" x2="2687" y2="39785"/>
                        <a14:foregroundMark x1="13437" y1="46237" x2="13437" y2="46237"/>
                        <a14:foregroundMark x1="30127" y1="45161" x2="30127" y2="45161"/>
                        <a14:foregroundMark x1="42716" y1="35484" x2="42716" y2="35484"/>
                        <a14:foregroundMark x1="43989" y1="55914" x2="43989" y2="55914"/>
                        <a14:foregroundMark x1="40311" y1="58065" x2="40311" y2="58065"/>
                        <a14:foregroundMark x1="47808" y1="39785" x2="47808" y2="39785"/>
                        <a14:foregroundMark x1="54314" y1="36559" x2="54314" y2="36559"/>
                        <a14:foregroundMark x1="69731" y1="41935" x2="69731" y2="41935"/>
                        <a14:foregroundMark x1="58557" y1="49462" x2="58557" y2="49462"/>
                        <a14:foregroundMark x1="58840" y1="34409" x2="58840" y2="34409"/>
                        <a14:foregroundMark x1="62376" y1="32258" x2="62376" y2="32258"/>
                        <a14:foregroundMark x1="42150" y1="60215" x2="42150" y2="60215"/>
                        <a14:foregroundMark x1="65912" y1="50538" x2="65912" y2="50538"/>
                        <a14:foregroundMark x1="78501" y1="36559" x2="78501" y2="36559"/>
                        <a14:foregroundMark x1="87836" y1="36559" x2="87836" y2="36559"/>
                        <a14:foregroundMark x1="92786" y1="40860" x2="92786" y2="40860"/>
                        <a14:foregroundMark x1="81754" y1="60215" x2="81754" y2="60215"/>
                        <a14:foregroundMark x1="82885" y1="41935" x2="82885" y2="41935"/>
                        <a14:foregroundMark x1="71853" y1="48387" x2="71853" y2="48387"/>
                        <a14:foregroundMark x1="96040" y1="32258" x2="96040" y2="32258"/>
                        <a14:foregroundMark x1="30127" y1="55914" x2="30127" y2="55914"/>
                        <a14:foregroundMark x1="33098" y1="31183" x2="33098" y2="31183"/>
                        <a14:foregroundMark x1="35502" y1="35484" x2="35502" y2="35484"/>
                        <a14:foregroundMark x1="34653" y1="66667" x2="34653" y2="66667"/>
                        <a14:foregroundMark x1="21358" y1="48387" x2="21358" y2="48387"/>
                        <a14:foregroundMark x1="26733" y1="35484" x2="26733" y2="35484"/>
                        <a14:foregroundMark x1="17115" y1="47312" x2="17115" y2="47312"/>
                        <a14:foregroundMark x1="9477" y1="60215" x2="9477" y2="60215"/>
                        <a14:foregroundMark x1="7355" y1="29032" x2="7355" y2="29032"/>
                      </a14:backgroundRemoval>
                    </a14:imgEffect>
                  </a14:imgLayer>
                </a14:imgProps>
              </a:ext>
              <a:ext uri="{28A0092B-C50C-407E-A947-70E740481C1C}">
                <a14:useLocalDpi xmlns:a14="http://schemas.microsoft.com/office/drawing/2010/main" val="0"/>
              </a:ext>
            </a:extLst>
          </a:blip>
          <a:stretch>
            <a:fillRect/>
          </a:stretch>
        </p:blipFill>
        <p:spPr>
          <a:xfrm>
            <a:off x="9351312" y="489510"/>
            <a:ext cx="2471118" cy="324000"/>
          </a:xfrm>
          <a:prstGeom prst="rect">
            <a:avLst/>
          </a:prstGeom>
        </p:spPr>
      </p:pic>
      <p:sp>
        <p:nvSpPr>
          <p:cNvPr id="10" name="CasellaDiTesto 9">
            <a:extLst>
              <a:ext uri="{FF2B5EF4-FFF2-40B4-BE49-F238E27FC236}">
                <a16:creationId xmlns:a16="http://schemas.microsoft.com/office/drawing/2014/main" id="{32B708E9-6763-02C2-B3DC-E801547007FD}"/>
              </a:ext>
            </a:extLst>
          </p:cNvPr>
          <p:cNvSpPr txBox="1"/>
          <p:nvPr/>
        </p:nvSpPr>
        <p:spPr>
          <a:xfrm>
            <a:off x="7239917" y="3673696"/>
            <a:ext cx="3403496" cy="230832"/>
          </a:xfrm>
          <a:prstGeom prst="rect">
            <a:avLst/>
          </a:prstGeom>
          <a:noFill/>
        </p:spPr>
        <p:txBody>
          <a:bodyPr wrap="non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13 – Esempio di macchina operatrice dotata di QR code</a:t>
            </a:r>
          </a:p>
        </p:txBody>
      </p:sp>
      <p:pic>
        <p:nvPicPr>
          <p:cNvPr id="15" name="Immagine 14">
            <a:extLst>
              <a:ext uri="{FF2B5EF4-FFF2-40B4-BE49-F238E27FC236}">
                <a16:creationId xmlns:a16="http://schemas.microsoft.com/office/drawing/2014/main" id="{1E6B575F-8F17-15B2-5057-4AEC24ACED4D}"/>
              </a:ext>
            </a:extLst>
          </p:cNvPr>
          <p:cNvPicPr>
            <a:picLocks noChangeAspect="1"/>
          </p:cNvPicPr>
          <p:nvPr/>
        </p:nvPicPr>
        <p:blipFill>
          <a:blip r:embed="rId6"/>
          <a:stretch>
            <a:fillRect/>
          </a:stretch>
        </p:blipFill>
        <p:spPr>
          <a:xfrm>
            <a:off x="8269816" y="4109144"/>
            <a:ext cx="3392546" cy="19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asellaDiTesto 15">
            <a:extLst>
              <a:ext uri="{FF2B5EF4-FFF2-40B4-BE49-F238E27FC236}">
                <a16:creationId xmlns:a16="http://schemas.microsoft.com/office/drawing/2014/main" id="{3B057931-BEB4-239E-674E-D570172F538C}"/>
              </a:ext>
            </a:extLst>
          </p:cNvPr>
          <p:cNvSpPr txBox="1"/>
          <p:nvPr/>
        </p:nvSpPr>
        <p:spPr>
          <a:xfrm>
            <a:off x="8857451" y="6068532"/>
            <a:ext cx="2217275" cy="230832"/>
          </a:xfrm>
          <a:prstGeom prst="rect">
            <a:avLst/>
          </a:prstGeom>
          <a:noFill/>
        </p:spPr>
        <p:txBody>
          <a:bodyPr wrap="none" rtlCol="0">
            <a:spAutoFit/>
          </a:bodyPr>
          <a:lstStyle/>
          <a:p>
            <a:pPr algn="ctr"/>
            <a:r>
              <a:rPr lang="it-IT" sz="900" i="1" dirty="0">
                <a:latin typeface="Arial" panose="020B0604020202020204" pitchFamily="34" charset="0"/>
                <a:ea typeface="Calibri" panose="020F0502020204030204" pitchFamily="34" charset="0"/>
                <a:cs typeface="Times New Roman" panose="02020603050405020304" pitchFamily="18" charset="0"/>
              </a:rPr>
              <a:t>Figura 14 – Posizione delle attrezzature</a:t>
            </a:r>
          </a:p>
        </p:txBody>
      </p:sp>
      <p:sp>
        <p:nvSpPr>
          <p:cNvPr id="17" name="CasellaDiTesto 16">
            <a:extLst>
              <a:ext uri="{FF2B5EF4-FFF2-40B4-BE49-F238E27FC236}">
                <a16:creationId xmlns:a16="http://schemas.microsoft.com/office/drawing/2014/main" id="{829790E9-B45B-BCAB-6F1D-94E039AD3BA0}"/>
              </a:ext>
            </a:extLst>
          </p:cNvPr>
          <p:cNvSpPr txBox="1"/>
          <p:nvPr/>
        </p:nvSpPr>
        <p:spPr>
          <a:xfrm>
            <a:off x="346187" y="3777030"/>
            <a:ext cx="7561680" cy="2690095"/>
          </a:xfrm>
          <a:prstGeom prst="rect">
            <a:avLst/>
          </a:prstGeom>
          <a:noFill/>
        </p:spPr>
        <p:txBody>
          <a:bodyPr wrap="square" rtlCol="0">
            <a:spAutoFit/>
          </a:bodyPr>
          <a:lstStyle/>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La funzione aziendale che carica la documentazione, inoltre, sempre attraverso QR code, ha la possibilità di:</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monitorare la posizione dell’attrezzatura;</a:t>
            </a:r>
          </a:p>
          <a:p>
            <a:pPr marL="342900" lvl="1" indent="-342900" algn="just">
              <a:spcAft>
                <a:spcPts val="800"/>
              </a:spcAft>
              <a:buClr>
                <a:srgbClr val="009900"/>
              </a:buClr>
              <a:buSzPts val="800"/>
              <a:buFont typeface="Wingdings" panose="05000000000000000000" pitchFamily="2" charset="2"/>
              <a:buChar char=""/>
            </a:pPr>
            <a:r>
              <a:rPr lang="it-IT" sz="1200" dirty="0">
                <a:latin typeface="Calibri" panose="020F0502020204030204" pitchFamily="34" charset="0"/>
                <a:ea typeface="Calibri" panose="020F0502020204030204" pitchFamily="34" charset="0"/>
              </a:rPr>
              <a:t>visualizzare quale attrezzatura è stata consegnata al singolo cantiere, la data di consegna e la data di presunto rientro.</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Nello storico si terrà traccia di ciò che è stato utilizzato e per quanto tempo, che troverà riscontro nella fatturazione alla commessa da parte dell’Area Magazzino. </a:t>
            </a:r>
          </a:p>
          <a:p>
            <a:pPr algn="just">
              <a:lnSpc>
                <a:spcPct val="150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Le informazioni afferenti alla geolocalizzazione e ai tempi di impiego previsto sono utili, inoltre, ad ottimizzare i trasporti da un cantiere all’altro, piuttosto che dal cantiere al magazzino e successivamente in un secondo cantiere, con conseguente abbattimento dei costi di gestione, del consumo energetico e della CO2 emessa.</a:t>
            </a:r>
          </a:p>
        </p:txBody>
      </p:sp>
    </p:spTree>
    <p:extLst>
      <p:ext uri="{BB962C8B-B14F-4D97-AF65-F5344CB8AC3E}">
        <p14:creationId xmlns:p14="http://schemas.microsoft.com/office/powerpoint/2010/main" val="10840470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2191</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 XIX – BUSINESS SOSTAINABILITY – GRUPPO 2 -   ANDREA GRILLENZONI ENRICA QUAGLIO GIORGIO CASTELLANI GILBERTO DI MACCIO PAOLO DI GIOVANNI</dc:title>
  <dc:creator>Grillenzoni Andrea</dc:creator>
  <cp:lastModifiedBy>Lugli Riccardo</cp:lastModifiedBy>
  <cp:revision>136</cp:revision>
  <dcterms:created xsi:type="dcterms:W3CDTF">2021-12-28T05:36:27Z</dcterms:created>
  <dcterms:modified xsi:type="dcterms:W3CDTF">2023-09-27T11:37:07Z</dcterms:modified>
</cp:coreProperties>
</file>