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sldIdLst>
    <p:sldId id="256" r:id="rId2"/>
    <p:sldId id="261" r:id="rId3"/>
    <p:sldId id="278" r:id="rId4"/>
    <p:sldId id="279" r:id="rId5"/>
    <p:sldId id="282" r:id="rId6"/>
    <p:sldId id="284" r:id="rId7"/>
    <p:sldId id="285" r:id="rId8"/>
    <p:sldId id="286" r:id="rId9"/>
    <p:sldId id="290" r:id="rId10"/>
    <p:sldId id="265" r:id="rId11"/>
    <p:sldId id="277" r:id="rId12"/>
    <p:sldId id="28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76" d="100"/>
          <a:sy n="76" d="100"/>
        </p:scale>
        <p:origin x="302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C586D3-AFA9-4BF9-B362-4D6A38DCBD22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08A67C81-A1B6-48C6-A301-F5005CF670F3}">
      <dgm:prSet phldrT="[Testo]"/>
      <dgm:spPr/>
      <dgm:t>
        <a:bodyPr/>
        <a:lstStyle/>
        <a:p>
          <a:r>
            <a:rPr lang="it-IT" dirty="0">
              <a:solidFill>
                <a:schemeClr val="tx1"/>
              </a:solidFill>
            </a:rPr>
            <a:t>Lavoro</a:t>
          </a:r>
          <a:r>
            <a:rPr lang="it-IT" dirty="0"/>
            <a:t> (condizione lavorativa) </a:t>
          </a:r>
        </a:p>
      </dgm:t>
    </dgm:pt>
    <dgm:pt modelId="{1A47A806-4D76-4904-A986-C5AF8BCADC20}" type="parTrans" cxnId="{68C371D2-0912-4760-B324-B9E2016434C8}">
      <dgm:prSet/>
      <dgm:spPr/>
      <dgm:t>
        <a:bodyPr/>
        <a:lstStyle/>
        <a:p>
          <a:endParaRPr lang="it-IT"/>
        </a:p>
      </dgm:t>
    </dgm:pt>
    <dgm:pt modelId="{9C5E39B6-E8CA-4BEA-BA39-0A1285B16FDA}" type="sibTrans" cxnId="{68C371D2-0912-4760-B324-B9E2016434C8}">
      <dgm:prSet/>
      <dgm:spPr/>
      <dgm:t>
        <a:bodyPr/>
        <a:lstStyle/>
        <a:p>
          <a:endParaRPr lang="it-IT"/>
        </a:p>
      </dgm:t>
    </dgm:pt>
    <dgm:pt modelId="{09905238-4D82-4B06-BF13-9F358E20121D}">
      <dgm:prSet/>
      <dgm:spPr/>
      <dgm:t>
        <a:bodyPr/>
        <a:lstStyle/>
        <a:p>
          <a:r>
            <a:rPr lang="it-IT" dirty="0">
              <a:solidFill>
                <a:schemeClr val="tx1"/>
              </a:solidFill>
            </a:rPr>
            <a:t>Reddito</a:t>
          </a:r>
          <a:r>
            <a:rPr lang="it-IT" dirty="0"/>
            <a:t> (condizione economica e reddituale)</a:t>
          </a:r>
        </a:p>
      </dgm:t>
    </dgm:pt>
    <dgm:pt modelId="{1A009B04-66CD-4A4E-83B2-D1EF11580FA0}" type="parTrans" cxnId="{A67AF8EF-56F1-451A-B91B-B87E10721106}">
      <dgm:prSet/>
      <dgm:spPr/>
      <dgm:t>
        <a:bodyPr/>
        <a:lstStyle/>
        <a:p>
          <a:endParaRPr lang="it-IT"/>
        </a:p>
      </dgm:t>
    </dgm:pt>
    <dgm:pt modelId="{BE9F2A93-D936-4BA8-B051-D1F523022365}" type="sibTrans" cxnId="{A67AF8EF-56F1-451A-B91B-B87E10721106}">
      <dgm:prSet/>
      <dgm:spPr/>
      <dgm:t>
        <a:bodyPr/>
        <a:lstStyle/>
        <a:p>
          <a:endParaRPr lang="it-IT"/>
        </a:p>
      </dgm:t>
    </dgm:pt>
    <dgm:pt modelId="{182311F5-292C-4AE9-A110-0856A2FC4316}">
      <dgm:prSet/>
      <dgm:spPr/>
      <dgm:t>
        <a:bodyPr/>
        <a:lstStyle/>
        <a:p>
          <a:r>
            <a:rPr lang="it-IT" dirty="0">
              <a:solidFill>
                <a:schemeClr val="tx1"/>
              </a:solidFill>
            </a:rPr>
            <a:t>Competenze</a:t>
          </a:r>
          <a:r>
            <a:rPr lang="it-IT" dirty="0"/>
            <a:t> (mondo dell’istruzione e della formazione) </a:t>
          </a:r>
        </a:p>
      </dgm:t>
    </dgm:pt>
    <dgm:pt modelId="{4EC3378C-E9D8-4F98-863C-43056E1D6DCE}" type="parTrans" cxnId="{79AC96A1-3501-4EB1-BAF6-819E1D8843D3}">
      <dgm:prSet/>
      <dgm:spPr/>
      <dgm:t>
        <a:bodyPr/>
        <a:lstStyle/>
        <a:p>
          <a:endParaRPr lang="it-IT"/>
        </a:p>
      </dgm:t>
    </dgm:pt>
    <dgm:pt modelId="{FD9FD1A9-BE6F-4F04-82D0-FC637A271997}" type="sibTrans" cxnId="{79AC96A1-3501-4EB1-BAF6-819E1D8843D3}">
      <dgm:prSet/>
      <dgm:spPr/>
      <dgm:t>
        <a:bodyPr/>
        <a:lstStyle/>
        <a:p>
          <a:endParaRPr lang="it-IT"/>
        </a:p>
      </dgm:t>
    </dgm:pt>
    <dgm:pt modelId="{17B559DF-3890-4C42-B8EF-38B10E76CEBB}">
      <dgm:prSet/>
      <dgm:spPr/>
      <dgm:t>
        <a:bodyPr/>
        <a:lstStyle/>
        <a:p>
          <a:r>
            <a:rPr lang="it-IT" dirty="0">
              <a:solidFill>
                <a:schemeClr val="tx1"/>
              </a:solidFill>
            </a:rPr>
            <a:t>Tempo</a:t>
          </a:r>
          <a:r>
            <a:rPr lang="it-IT" dirty="0"/>
            <a:t> (impegno extra-lavorativo)</a:t>
          </a:r>
        </a:p>
      </dgm:t>
    </dgm:pt>
    <dgm:pt modelId="{F0E67013-218A-4CFB-BAD9-D6B0D1EE6E77}" type="parTrans" cxnId="{1FAE057D-58CC-4D41-927B-1FB667710DEC}">
      <dgm:prSet/>
      <dgm:spPr/>
      <dgm:t>
        <a:bodyPr/>
        <a:lstStyle/>
        <a:p>
          <a:endParaRPr lang="it-IT"/>
        </a:p>
      </dgm:t>
    </dgm:pt>
    <dgm:pt modelId="{FBB6E753-F141-4850-9192-9B18290CBAC4}" type="sibTrans" cxnId="{1FAE057D-58CC-4D41-927B-1FB667710DEC}">
      <dgm:prSet/>
      <dgm:spPr/>
      <dgm:t>
        <a:bodyPr/>
        <a:lstStyle/>
        <a:p>
          <a:endParaRPr lang="it-IT"/>
        </a:p>
      </dgm:t>
    </dgm:pt>
    <dgm:pt modelId="{927F7418-F342-4E6C-AF02-00348DE34362}">
      <dgm:prSet/>
      <dgm:spPr/>
      <dgm:t>
        <a:bodyPr/>
        <a:lstStyle/>
        <a:p>
          <a:r>
            <a:rPr lang="it-IT" dirty="0">
              <a:solidFill>
                <a:schemeClr val="tx1"/>
              </a:solidFill>
            </a:rPr>
            <a:t>Potere</a:t>
          </a:r>
          <a:r>
            <a:rPr lang="it-IT" dirty="0"/>
            <a:t> (posizioni di leadership)</a:t>
          </a:r>
        </a:p>
      </dgm:t>
    </dgm:pt>
    <dgm:pt modelId="{EF66AF00-C954-4F64-8DC6-4C057D065D9B}" type="parTrans" cxnId="{BEF2B578-1590-4C5B-AF36-9B1B2841B8F3}">
      <dgm:prSet/>
      <dgm:spPr/>
      <dgm:t>
        <a:bodyPr/>
        <a:lstStyle/>
        <a:p>
          <a:endParaRPr lang="it-IT"/>
        </a:p>
      </dgm:t>
    </dgm:pt>
    <dgm:pt modelId="{BA15D4AC-2CD1-4796-84CD-D049AC22D76C}" type="sibTrans" cxnId="{BEF2B578-1590-4C5B-AF36-9B1B2841B8F3}">
      <dgm:prSet/>
      <dgm:spPr/>
      <dgm:t>
        <a:bodyPr/>
        <a:lstStyle/>
        <a:p>
          <a:endParaRPr lang="it-IT"/>
        </a:p>
      </dgm:t>
    </dgm:pt>
    <dgm:pt modelId="{DF43BE8C-C9E1-43BB-AEAC-AEBD6FEDE347}" type="pres">
      <dgm:prSet presAssocID="{79C586D3-AFA9-4BF9-B362-4D6A38DCBD22}" presName="Name0" presStyleCnt="0">
        <dgm:presLayoutVars>
          <dgm:dir/>
          <dgm:resizeHandles val="exact"/>
        </dgm:presLayoutVars>
      </dgm:prSet>
      <dgm:spPr/>
    </dgm:pt>
    <dgm:pt modelId="{988FA4FB-2C2B-4761-88DA-5CB60E9528A9}" type="pres">
      <dgm:prSet presAssocID="{79C586D3-AFA9-4BF9-B362-4D6A38DCBD22}" presName="cycle" presStyleCnt="0"/>
      <dgm:spPr/>
    </dgm:pt>
    <dgm:pt modelId="{559C39A3-DA24-4891-BB4A-CA319B2D0118}" type="pres">
      <dgm:prSet presAssocID="{08A67C81-A1B6-48C6-A301-F5005CF670F3}" presName="nodeFirstNode" presStyleLbl="node1" presStyleIdx="0" presStyleCnt="5">
        <dgm:presLayoutVars>
          <dgm:bulletEnabled val="1"/>
        </dgm:presLayoutVars>
      </dgm:prSet>
      <dgm:spPr/>
    </dgm:pt>
    <dgm:pt modelId="{4F9DE59E-0DF3-4BB1-A3E4-E1797AE22F67}" type="pres">
      <dgm:prSet presAssocID="{9C5E39B6-E8CA-4BEA-BA39-0A1285B16FDA}" presName="sibTransFirstNode" presStyleLbl="bgShp" presStyleIdx="0" presStyleCnt="1"/>
      <dgm:spPr/>
    </dgm:pt>
    <dgm:pt modelId="{1C47AFC9-1B78-4C49-9EC7-3B8409FEF38D}" type="pres">
      <dgm:prSet presAssocID="{09905238-4D82-4B06-BF13-9F358E20121D}" presName="nodeFollowingNodes" presStyleLbl="node1" presStyleIdx="1" presStyleCnt="5">
        <dgm:presLayoutVars>
          <dgm:bulletEnabled val="1"/>
        </dgm:presLayoutVars>
      </dgm:prSet>
      <dgm:spPr/>
    </dgm:pt>
    <dgm:pt modelId="{9086CC54-3CEB-43FE-9ADC-72D367B5F6E8}" type="pres">
      <dgm:prSet presAssocID="{182311F5-292C-4AE9-A110-0856A2FC4316}" presName="nodeFollowingNodes" presStyleLbl="node1" presStyleIdx="2" presStyleCnt="5">
        <dgm:presLayoutVars>
          <dgm:bulletEnabled val="1"/>
        </dgm:presLayoutVars>
      </dgm:prSet>
      <dgm:spPr/>
    </dgm:pt>
    <dgm:pt modelId="{4A213A49-7582-466D-BFEB-A52E728CBD89}" type="pres">
      <dgm:prSet presAssocID="{17B559DF-3890-4C42-B8EF-38B10E76CEBB}" presName="nodeFollowingNodes" presStyleLbl="node1" presStyleIdx="3" presStyleCnt="5">
        <dgm:presLayoutVars>
          <dgm:bulletEnabled val="1"/>
        </dgm:presLayoutVars>
      </dgm:prSet>
      <dgm:spPr/>
    </dgm:pt>
    <dgm:pt modelId="{7A62B5E5-DFFF-40A1-A62E-2FDD70ADEF18}" type="pres">
      <dgm:prSet presAssocID="{927F7418-F342-4E6C-AF02-00348DE34362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41BE3136-1FB1-4757-8D84-D82FC1EC9A32}" type="presOf" srcId="{08A67C81-A1B6-48C6-A301-F5005CF670F3}" destId="{559C39A3-DA24-4891-BB4A-CA319B2D0118}" srcOrd="0" destOrd="0" presId="urn:microsoft.com/office/officeart/2005/8/layout/cycle3"/>
    <dgm:cxn modelId="{6DBD7437-98B9-4646-AFF8-D8D67BD51212}" type="presOf" srcId="{182311F5-292C-4AE9-A110-0856A2FC4316}" destId="{9086CC54-3CEB-43FE-9ADC-72D367B5F6E8}" srcOrd="0" destOrd="0" presId="urn:microsoft.com/office/officeart/2005/8/layout/cycle3"/>
    <dgm:cxn modelId="{C4A3E03E-C7F4-456B-B083-85B090E69F70}" type="presOf" srcId="{9C5E39B6-E8CA-4BEA-BA39-0A1285B16FDA}" destId="{4F9DE59E-0DF3-4BB1-A3E4-E1797AE22F67}" srcOrd="0" destOrd="0" presId="urn:microsoft.com/office/officeart/2005/8/layout/cycle3"/>
    <dgm:cxn modelId="{2359B24F-89C7-426D-9E4F-1366CF680BDB}" type="presOf" srcId="{09905238-4D82-4B06-BF13-9F358E20121D}" destId="{1C47AFC9-1B78-4C49-9EC7-3B8409FEF38D}" srcOrd="0" destOrd="0" presId="urn:microsoft.com/office/officeart/2005/8/layout/cycle3"/>
    <dgm:cxn modelId="{BEF2B578-1590-4C5B-AF36-9B1B2841B8F3}" srcId="{79C586D3-AFA9-4BF9-B362-4D6A38DCBD22}" destId="{927F7418-F342-4E6C-AF02-00348DE34362}" srcOrd="4" destOrd="0" parTransId="{EF66AF00-C954-4F64-8DC6-4C057D065D9B}" sibTransId="{BA15D4AC-2CD1-4796-84CD-D049AC22D76C}"/>
    <dgm:cxn modelId="{1FAE057D-58CC-4D41-927B-1FB667710DEC}" srcId="{79C586D3-AFA9-4BF9-B362-4D6A38DCBD22}" destId="{17B559DF-3890-4C42-B8EF-38B10E76CEBB}" srcOrd="3" destOrd="0" parTransId="{F0E67013-218A-4CFB-BAD9-D6B0D1EE6E77}" sibTransId="{FBB6E753-F141-4850-9192-9B18290CBAC4}"/>
    <dgm:cxn modelId="{79AC96A1-3501-4EB1-BAF6-819E1D8843D3}" srcId="{79C586D3-AFA9-4BF9-B362-4D6A38DCBD22}" destId="{182311F5-292C-4AE9-A110-0856A2FC4316}" srcOrd="2" destOrd="0" parTransId="{4EC3378C-E9D8-4F98-863C-43056E1D6DCE}" sibTransId="{FD9FD1A9-BE6F-4F04-82D0-FC637A271997}"/>
    <dgm:cxn modelId="{EFE426B1-C716-470A-A246-32DDB44E12A7}" type="presOf" srcId="{17B559DF-3890-4C42-B8EF-38B10E76CEBB}" destId="{4A213A49-7582-466D-BFEB-A52E728CBD89}" srcOrd="0" destOrd="0" presId="urn:microsoft.com/office/officeart/2005/8/layout/cycle3"/>
    <dgm:cxn modelId="{FF7EE4B3-3D04-48FD-8CE2-EC97F85AD7F3}" type="presOf" srcId="{927F7418-F342-4E6C-AF02-00348DE34362}" destId="{7A62B5E5-DFFF-40A1-A62E-2FDD70ADEF18}" srcOrd="0" destOrd="0" presId="urn:microsoft.com/office/officeart/2005/8/layout/cycle3"/>
    <dgm:cxn modelId="{68C371D2-0912-4760-B324-B9E2016434C8}" srcId="{79C586D3-AFA9-4BF9-B362-4D6A38DCBD22}" destId="{08A67C81-A1B6-48C6-A301-F5005CF670F3}" srcOrd="0" destOrd="0" parTransId="{1A47A806-4D76-4904-A986-C5AF8BCADC20}" sibTransId="{9C5E39B6-E8CA-4BEA-BA39-0A1285B16FDA}"/>
    <dgm:cxn modelId="{78AC03DE-D7B6-4BA4-91C1-E1091E59336F}" type="presOf" srcId="{79C586D3-AFA9-4BF9-B362-4D6A38DCBD22}" destId="{DF43BE8C-C9E1-43BB-AEAC-AEBD6FEDE347}" srcOrd="0" destOrd="0" presId="urn:microsoft.com/office/officeart/2005/8/layout/cycle3"/>
    <dgm:cxn modelId="{A67AF8EF-56F1-451A-B91B-B87E10721106}" srcId="{79C586D3-AFA9-4BF9-B362-4D6A38DCBD22}" destId="{09905238-4D82-4B06-BF13-9F358E20121D}" srcOrd="1" destOrd="0" parTransId="{1A009B04-66CD-4A4E-83B2-D1EF11580FA0}" sibTransId="{BE9F2A93-D936-4BA8-B051-D1F523022365}"/>
    <dgm:cxn modelId="{515ED863-9249-4EAB-8461-0D297C1E25B8}" type="presParOf" srcId="{DF43BE8C-C9E1-43BB-AEAC-AEBD6FEDE347}" destId="{988FA4FB-2C2B-4761-88DA-5CB60E9528A9}" srcOrd="0" destOrd="0" presId="urn:microsoft.com/office/officeart/2005/8/layout/cycle3"/>
    <dgm:cxn modelId="{9768E189-2444-4132-8915-60433DD71C7F}" type="presParOf" srcId="{988FA4FB-2C2B-4761-88DA-5CB60E9528A9}" destId="{559C39A3-DA24-4891-BB4A-CA319B2D0118}" srcOrd="0" destOrd="0" presId="urn:microsoft.com/office/officeart/2005/8/layout/cycle3"/>
    <dgm:cxn modelId="{38225642-0D89-42B0-A193-0F28C010FB6D}" type="presParOf" srcId="{988FA4FB-2C2B-4761-88DA-5CB60E9528A9}" destId="{4F9DE59E-0DF3-4BB1-A3E4-E1797AE22F67}" srcOrd="1" destOrd="0" presId="urn:microsoft.com/office/officeart/2005/8/layout/cycle3"/>
    <dgm:cxn modelId="{F4AFCE72-8B72-49B9-B64A-34B344737E16}" type="presParOf" srcId="{988FA4FB-2C2B-4761-88DA-5CB60E9528A9}" destId="{1C47AFC9-1B78-4C49-9EC7-3B8409FEF38D}" srcOrd="2" destOrd="0" presId="urn:microsoft.com/office/officeart/2005/8/layout/cycle3"/>
    <dgm:cxn modelId="{A2AD33A0-1FEB-4463-AD24-5489A0643FDD}" type="presParOf" srcId="{988FA4FB-2C2B-4761-88DA-5CB60E9528A9}" destId="{9086CC54-3CEB-43FE-9ADC-72D367B5F6E8}" srcOrd="3" destOrd="0" presId="urn:microsoft.com/office/officeart/2005/8/layout/cycle3"/>
    <dgm:cxn modelId="{4720A15D-F679-4DBD-8DEA-682E312B3B35}" type="presParOf" srcId="{988FA4FB-2C2B-4761-88DA-5CB60E9528A9}" destId="{4A213A49-7582-466D-BFEB-A52E728CBD89}" srcOrd="4" destOrd="0" presId="urn:microsoft.com/office/officeart/2005/8/layout/cycle3"/>
    <dgm:cxn modelId="{030EA97D-5A6A-46F5-B8AA-CEA6A58D5955}" type="presParOf" srcId="{988FA4FB-2C2B-4761-88DA-5CB60E9528A9}" destId="{7A62B5E5-DFFF-40A1-A62E-2FDD70ADEF18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C586D3-AFA9-4BF9-B362-4D6A38DCBD22}" type="doc">
      <dgm:prSet loTypeId="urn:microsoft.com/office/officeart/2005/8/layout/cycle3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08A67C81-A1B6-48C6-A301-F5005CF670F3}">
      <dgm:prSet phldrT="[Testo]"/>
      <dgm:spPr/>
      <dgm:t>
        <a:bodyPr/>
        <a:lstStyle/>
        <a:p>
          <a:r>
            <a:rPr lang="it-IT" dirty="0"/>
            <a:t>1. Nozione</a:t>
          </a:r>
          <a:r>
            <a:rPr lang="it-IT" baseline="0" dirty="0"/>
            <a:t> di discriminazione  diretta e indiretta</a:t>
          </a:r>
          <a:endParaRPr lang="it-IT" dirty="0"/>
        </a:p>
      </dgm:t>
    </dgm:pt>
    <dgm:pt modelId="{1A47A806-4D76-4904-A986-C5AF8BCADC20}" type="parTrans" cxnId="{68C371D2-0912-4760-B324-B9E2016434C8}">
      <dgm:prSet/>
      <dgm:spPr/>
      <dgm:t>
        <a:bodyPr/>
        <a:lstStyle/>
        <a:p>
          <a:endParaRPr lang="it-IT"/>
        </a:p>
      </dgm:t>
    </dgm:pt>
    <dgm:pt modelId="{9C5E39B6-E8CA-4BEA-BA39-0A1285B16FDA}" type="sibTrans" cxnId="{68C371D2-0912-4760-B324-B9E2016434C8}">
      <dgm:prSet/>
      <dgm:spPr/>
      <dgm:t>
        <a:bodyPr/>
        <a:lstStyle/>
        <a:p>
          <a:endParaRPr lang="it-IT"/>
        </a:p>
      </dgm:t>
    </dgm:pt>
    <dgm:pt modelId="{09905238-4D82-4B06-BF13-9F358E20121D}">
      <dgm:prSet/>
      <dgm:spPr/>
      <dgm:t>
        <a:bodyPr/>
        <a:lstStyle/>
        <a:p>
          <a:r>
            <a:rPr lang="it-IT" dirty="0"/>
            <a:t>2. Rapporto sulla situazione del personale per aziende oltre 50 </a:t>
          </a:r>
          <a:r>
            <a:rPr lang="it-IT" dirty="0" err="1"/>
            <a:t>dip</a:t>
          </a:r>
          <a:endParaRPr lang="it-IT" dirty="0"/>
        </a:p>
      </dgm:t>
    </dgm:pt>
    <dgm:pt modelId="{1A009B04-66CD-4A4E-83B2-D1EF11580FA0}" type="parTrans" cxnId="{A67AF8EF-56F1-451A-B91B-B87E10721106}">
      <dgm:prSet/>
      <dgm:spPr/>
      <dgm:t>
        <a:bodyPr/>
        <a:lstStyle/>
        <a:p>
          <a:endParaRPr lang="it-IT"/>
        </a:p>
      </dgm:t>
    </dgm:pt>
    <dgm:pt modelId="{BE9F2A93-D936-4BA8-B051-D1F523022365}" type="sibTrans" cxnId="{A67AF8EF-56F1-451A-B91B-B87E10721106}">
      <dgm:prSet/>
      <dgm:spPr/>
      <dgm:t>
        <a:bodyPr/>
        <a:lstStyle/>
        <a:p>
          <a:endParaRPr lang="it-IT"/>
        </a:p>
      </dgm:t>
    </dgm:pt>
    <dgm:pt modelId="{182311F5-292C-4AE9-A110-0856A2FC4316}">
      <dgm:prSet/>
      <dgm:spPr/>
      <dgm:t>
        <a:bodyPr/>
        <a:lstStyle/>
        <a:p>
          <a:r>
            <a:rPr lang="it-IT" dirty="0"/>
            <a:t>3. Certificazione</a:t>
          </a:r>
          <a:r>
            <a:rPr lang="it-IT" baseline="0" dirty="0"/>
            <a:t> della parità di genere</a:t>
          </a:r>
          <a:endParaRPr lang="it-IT" dirty="0"/>
        </a:p>
      </dgm:t>
    </dgm:pt>
    <dgm:pt modelId="{4EC3378C-E9D8-4F98-863C-43056E1D6DCE}" type="parTrans" cxnId="{79AC96A1-3501-4EB1-BAF6-819E1D8843D3}">
      <dgm:prSet/>
      <dgm:spPr/>
      <dgm:t>
        <a:bodyPr/>
        <a:lstStyle/>
        <a:p>
          <a:endParaRPr lang="it-IT"/>
        </a:p>
      </dgm:t>
    </dgm:pt>
    <dgm:pt modelId="{FD9FD1A9-BE6F-4F04-82D0-FC637A271997}" type="sibTrans" cxnId="{79AC96A1-3501-4EB1-BAF6-819E1D8843D3}">
      <dgm:prSet/>
      <dgm:spPr/>
      <dgm:t>
        <a:bodyPr/>
        <a:lstStyle/>
        <a:p>
          <a:endParaRPr lang="it-IT"/>
        </a:p>
      </dgm:t>
    </dgm:pt>
    <dgm:pt modelId="{17B559DF-3890-4C42-B8EF-38B10E76CEBB}">
      <dgm:prSet/>
      <dgm:spPr/>
      <dgm:t>
        <a:bodyPr/>
        <a:lstStyle/>
        <a:p>
          <a:r>
            <a:rPr lang="it-IT" dirty="0"/>
            <a:t>4. Pari opportunità  e inclusione lavorativa nei contratti pubblici, nel PNRR e nel PNC</a:t>
          </a:r>
        </a:p>
      </dgm:t>
    </dgm:pt>
    <dgm:pt modelId="{F0E67013-218A-4CFB-BAD9-D6B0D1EE6E77}" type="parTrans" cxnId="{1FAE057D-58CC-4D41-927B-1FB667710DEC}">
      <dgm:prSet/>
      <dgm:spPr/>
      <dgm:t>
        <a:bodyPr/>
        <a:lstStyle/>
        <a:p>
          <a:endParaRPr lang="it-IT"/>
        </a:p>
      </dgm:t>
    </dgm:pt>
    <dgm:pt modelId="{FBB6E753-F141-4850-9192-9B18290CBAC4}" type="sibTrans" cxnId="{1FAE057D-58CC-4D41-927B-1FB667710DEC}">
      <dgm:prSet/>
      <dgm:spPr/>
      <dgm:t>
        <a:bodyPr/>
        <a:lstStyle/>
        <a:p>
          <a:endParaRPr lang="it-IT"/>
        </a:p>
      </dgm:t>
    </dgm:pt>
    <dgm:pt modelId="{0285DC3F-8D31-4465-BCB0-5C4A9E079039}">
      <dgm:prSet/>
      <dgm:spPr/>
      <dgm:t>
        <a:bodyPr/>
        <a:lstStyle/>
        <a:p>
          <a:r>
            <a:rPr lang="it-IT" dirty="0"/>
            <a:t>5. Equilibrio di genere negli organi delle societa' pubbliche </a:t>
          </a:r>
        </a:p>
      </dgm:t>
    </dgm:pt>
    <dgm:pt modelId="{DDCCB3D1-9273-4A85-8DD0-C1444CCD7DA7}" type="parTrans" cxnId="{0DDEAFBD-F2B7-40D4-AEC8-AFF31BC0E72C}">
      <dgm:prSet/>
      <dgm:spPr/>
      <dgm:t>
        <a:bodyPr/>
        <a:lstStyle/>
        <a:p>
          <a:endParaRPr lang="it-IT"/>
        </a:p>
      </dgm:t>
    </dgm:pt>
    <dgm:pt modelId="{AA8C205C-F11F-4BC4-AAC3-BBF6C6AA00C3}" type="sibTrans" cxnId="{0DDEAFBD-F2B7-40D4-AEC8-AFF31BC0E72C}">
      <dgm:prSet/>
      <dgm:spPr/>
      <dgm:t>
        <a:bodyPr/>
        <a:lstStyle/>
        <a:p>
          <a:endParaRPr lang="it-IT"/>
        </a:p>
      </dgm:t>
    </dgm:pt>
    <dgm:pt modelId="{DF43BE8C-C9E1-43BB-AEAC-AEBD6FEDE347}" type="pres">
      <dgm:prSet presAssocID="{79C586D3-AFA9-4BF9-B362-4D6A38DCBD22}" presName="Name0" presStyleCnt="0">
        <dgm:presLayoutVars>
          <dgm:dir/>
          <dgm:resizeHandles val="exact"/>
        </dgm:presLayoutVars>
      </dgm:prSet>
      <dgm:spPr/>
    </dgm:pt>
    <dgm:pt modelId="{988FA4FB-2C2B-4761-88DA-5CB60E9528A9}" type="pres">
      <dgm:prSet presAssocID="{79C586D3-AFA9-4BF9-B362-4D6A38DCBD22}" presName="cycle" presStyleCnt="0"/>
      <dgm:spPr/>
    </dgm:pt>
    <dgm:pt modelId="{559C39A3-DA24-4891-BB4A-CA319B2D0118}" type="pres">
      <dgm:prSet presAssocID="{08A67C81-A1B6-48C6-A301-F5005CF670F3}" presName="nodeFirstNode" presStyleLbl="node1" presStyleIdx="0" presStyleCnt="5">
        <dgm:presLayoutVars>
          <dgm:bulletEnabled val="1"/>
        </dgm:presLayoutVars>
      </dgm:prSet>
      <dgm:spPr/>
    </dgm:pt>
    <dgm:pt modelId="{4F9DE59E-0DF3-4BB1-A3E4-E1797AE22F67}" type="pres">
      <dgm:prSet presAssocID="{9C5E39B6-E8CA-4BEA-BA39-0A1285B16FDA}" presName="sibTransFirstNode" presStyleLbl="bgShp" presStyleIdx="0" presStyleCnt="1"/>
      <dgm:spPr/>
    </dgm:pt>
    <dgm:pt modelId="{1C47AFC9-1B78-4C49-9EC7-3B8409FEF38D}" type="pres">
      <dgm:prSet presAssocID="{09905238-4D82-4B06-BF13-9F358E20121D}" presName="nodeFollowingNodes" presStyleLbl="node1" presStyleIdx="1" presStyleCnt="5">
        <dgm:presLayoutVars>
          <dgm:bulletEnabled val="1"/>
        </dgm:presLayoutVars>
      </dgm:prSet>
      <dgm:spPr/>
    </dgm:pt>
    <dgm:pt modelId="{9086CC54-3CEB-43FE-9ADC-72D367B5F6E8}" type="pres">
      <dgm:prSet presAssocID="{182311F5-292C-4AE9-A110-0856A2FC4316}" presName="nodeFollowingNodes" presStyleLbl="node1" presStyleIdx="2" presStyleCnt="5">
        <dgm:presLayoutVars>
          <dgm:bulletEnabled val="1"/>
        </dgm:presLayoutVars>
      </dgm:prSet>
      <dgm:spPr/>
    </dgm:pt>
    <dgm:pt modelId="{4A213A49-7582-466D-BFEB-A52E728CBD89}" type="pres">
      <dgm:prSet presAssocID="{17B559DF-3890-4C42-B8EF-38B10E76CEBB}" presName="nodeFollowingNodes" presStyleLbl="node1" presStyleIdx="3" presStyleCnt="5">
        <dgm:presLayoutVars>
          <dgm:bulletEnabled val="1"/>
        </dgm:presLayoutVars>
      </dgm:prSet>
      <dgm:spPr/>
    </dgm:pt>
    <dgm:pt modelId="{A64AD228-2FE7-4D80-B4BB-DF340545D2E5}" type="pres">
      <dgm:prSet presAssocID="{0285DC3F-8D31-4465-BCB0-5C4A9E079039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41BE3136-1FB1-4757-8D84-D82FC1EC9A32}" type="presOf" srcId="{08A67C81-A1B6-48C6-A301-F5005CF670F3}" destId="{559C39A3-DA24-4891-BB4A-CA319B2D0118}" srcOrd="0" destOrd="0" presId="urn:microsoft.com/office/officeart/2005/8/layout/cycle3"/>
    <dgm:cxn modelId="{6DBD7437-98B9-4646-AFF8-D8D67BD51212}" type="presOf" srcId="{182311F5-292C-4AE9-A110-0856A2FC4316}" destId="{9086CC54-3CEB-43FE-9ADC-72D367B5F6E8}" srcOrd="0" destOrd="0" presId="urn:microsoft.com/office/officeart/2005/8/layout/cycle3"/>
    <dgm:cxn modelId="{C4A3E03E-C7F4-456B-B083-85B090E69F70}" type="presOf" srcId="{9C5E39B6-E8CA-4BEA-BA39-0A1285B16FDA}" destId="{4F9DE59E-0DF3-4BB1-A3E4-E1797AE22F67}" srcOrd="0" destOrd="0" presId="urn:microsoft.com/office/officeart/2005/8/layout/cycle3"/>
    <dgm:cxn modelId="{ABD2794A-3DA9-4DF0-8DE1-BDE1AB56B37F}" type="presOf" srcId="{0285DC3F-8D31-4465-BCB0-5C4A9E079039}" destId="{A64AD228-2FE7-4D80-B4BB-DF340545D2E5}" srcOrd="0" destOrd="0" presId="urn:microsoft.com/office/officeart/2005/8/layout/cycle3"/>
    <dgm:cxn modelId="{2359B24F-89C7-426D-9E4F-1366CF680BDB}" type="presOf" srcId="{09905238-4D82-4B06-BF13-9F358E20121D}" destId="{1C47AFC9-1B78-4C49-9EC7-3B8409FEF38D}" srcOrd="0" destOrd="0" presId="urn:microsoft.com/office/officeart/2005/8/layout/cycle3"/>
    <dgm:cxn modelId="{1FAE057D-58CC-4D41-927B-1FB667710DEC}" srcId="{79C586D3-AFA9-4BF9-B362-4D6A38DCBD22}" destId="{17B559DF-3890-4C42-B8EF-38B10E76CEBB}" srcOrd="3" destOrd="0" parTransId="{F0E67013-218A-4CFB-BAD9-D6B0D1EE6E77}" sibTransId="{FBB6E753-F141-4850-9192-9B18290CBAC4}"/>
    <dgm:cxn modelId="{79AC96A1-3501-4EB1-BAF6-819E1D8843D3}" srcId="{79C586D3-AFA9-4BF9-B362-4D6A38DCBD22}" destId="{182311F5-292C-4AE9-A110-0856A2FC4316}" srcOrd="2" destOrd="0" parTransId="{4EC3378C-E9D8-4F98-863C-43056E1D6DCE}" sibTransId="{FD9FD1A9-BE6F-4F04-82D0-FC637A271997}"/>
    <dgm:cxn modelId="{EFE426B1-C716-470A-A246-32DDB44E12A7}" type="presOf" srcId="{17B559DF-3890-4C42-B8EF-38B10E76CEBB}" destId="{4A213A49-7582-466D-BFEB-A52E728CBD89}" srcOrd="0" destOrd="0" presId="urn:microsoft.com/office/officeart/2005/8/layout/cycle3"/>
    <dgm:cxn modelId="{0DDEAFBD-F2B7-40D4-AEC8-AFF31BC0E72C}" srcId="{79C586D3-AFA9-4BF9-B362-4D6A38DCBD22}" destId="{0285DC3F-8D31-4465-BCB0-5C4A9E079039}" srcOrd="4" destOrd="0" parTransId="{DDCCB3D1-9273-4A85-8DD0-C1444CCD7DA7}" sibTransId="{AA8C205C-F11F-4BC4-AAC3-BBF6C6AA00C3}"/>
    <dgm:cxn modelId="{68C371D2-0912-4760-B324-B9E2016434C8}" srcId="{79C586D3-AFA9-4BF9-B362-4D6A38DCBD22}" destId="{08A67C81-A1B6-48C6-A301-F5005CF670F3}" srcOrd="0" destOrd="0" parTransId="{1A47A806-4D76-4904-A986-C5AF8BCADC20}" sibTransId="{9C5E39B6-E8CA-4BEA-BA39-0A1285B16FDA}"/>
    <dgm:cxn modelId="{78AC03DE-D7B6-4BA4-91C1-E1091E59336F}" type="presOf" srcId="{79C586D3-AFA9-4BF9-B362-4D6A38DCBD22}" destId="{DF43BE8C-C9E1-43BB-AEAC-AEBD6FEDE347}" srcOrd="0" destOrd="0" presId="urn:microsoft.com/office/officeart/2005/8/layout/cycle3"/>
    <dgm:cxn modelId="{A67AF8EF-56F1-451A-B91B-B87E10721106}" srcId="{79C586D3-AFA9-4BF9-B362-4D6A38DCBD22}" destId="{09905238-4D82-4B06-BF13-9F358E20121D}" srcOrd="1" destOrd="0" parTransId="{1A009B04-66CD-4A4E-83B2-D1EF11580FA0}" sibTransId="{BE9F2A93-D936-4BA8-B051-D1F523022365}"/>
    <dgm:cxn modelId="{515ED863-9249-4EAB-8461-0D297C1E25B8}" type="presParOf" srcId="{DF43BE8C-C9E1-43BB-AEAC-AEBD6FEDE347}" destId="{988FA4FB-2C2B-4761-88DA-5CB60E9528A9}" srcOrd="0" destOrd="0" presId="urn:microsoft.com/office/officeart/2005/8/layout/cycle3"/>
    <dgm:cxn modelId="{9768E189-2444-4132-8915-60433DD71C7F}" type="presParOf" srcId="{988FA4FB-2C2B-4761-88DA-5CB60E9528A9}" destId="{559C39A3-DA24-4891-BB4A-CA319B2D0118}" srcOrd="0" destOrd="0" presId="urn:microsoft.com/office/officeart/2005/8/layout/cycle3"/>
    <dgm:cxn modelId="{38225642-0D89-42B0-A193-0F28C010FB6D}" type="presParOf" srcId="{988FA4FB-2C2B-4761-88DA-5CB60E9528A9}" destId="{4F9DE59E-0DF3-4BB1-A3E4-E1797AE22F67}" srcOrd="1" destOrd="0" presId="urn:microsoft.com/office/officeart/2005/8/layout/cycle3"/>
    <dgm:cxn modelId="{F4AFCE72-8B72-49B9-B64A-34B344737E16}" type="presParOf" srcId="{988FA4FB-2C2B-4761-88DA-5CB60E9528A9}" destId="{1C47AFC9-1B78-4C49-9EC7-3B8409FEF38D}" srcOrd="2" destOrd="0" presId="urn:microsoft.com/office/officeart/2005/8/layout/cycle3"/>
    <dgm:cxn modelId="{A2AD33A0-1FEB-4463-AD24-5489A0643FDD}" type="presParOf" srcId="{988FA4FB-2C2B-4761-88DA-5CB60E9528A9}" destId="{9086CC54-3CEB-43FE-9ADC-72D367B5F6E8}" srcOrd="3" destOrd="0" presId="urn:microsoft.com/office/officeart/2005/8/layout/cycle3"/>
    <dgm:cxn modelId="{4720A15D-F679-4DBD-8DEA-682E312B3B35}" type="presParOf" srcId="{988FA4FB-2C2B-4761-88DA-5CB60E9528A9}" destId="{4A213A49-7582-466D-BFEB-A52E728CBD89}" srcOrd="4" destOrd="0" presId="urn:microsoft.com/office/officeart/2005/8/layout/cycle3"/>
    <dgm:cxn modelId="{E1102DB0-167D-474B-9F07-0F7D06C5506E}" type="presParOf" srcId="{988FA4FB-2C2B-4761-88DA-5CB60E9528A9}" destId="{A64AD228-2FE7-4D80-B4BB-DF340545D2E5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FA81C5C-CBD1-4489-80B9-DA4BE281FAF3}" type="doc">
      <dgm:prSet loTypeId="urn:microsoft.com/office/officeart/2005/8/layout/radial5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58A67E93-FBF3-4463-84F5-74CD9013DA7E}">
      <dgm:prSet phldrT="[Testo]"/>
      <dgm:spPr/>
      <dgm:t>
        <a:bodyPr/>
        <a:lstStyle/>
        <a:p>
          <a:r>
            <a:rPr lang="it-IT" dirty="0"/>
            <a:t>VANTAGGI DELLA CERTIFICAZIONE DELLA PARTIIÀ DI GENERE</a:t>
          </a:r>
        </a:p>
      </dgm:t>
    </dgm:pt>
    <dgm:pt modelId="{30004675-5231-45A8-8866-A461628D1190}" type="parTrans" cxnId="{98AE29DB-0944-43E0-BC20-3D0DC39CA44B}">
      <dgm:prSet/>
      <dgm:spPr/>
      <dgm:t>
        <a:bodyPr/>
        <a:lstStyle/>
        <a:p>
          <a:endParaRPr lang="it-IT"/>
        </a:p>
      </dgm:t>
    </dgm:pt>
    <dgm:pt modelId="{79E0D7F7-DE63-4537-BD63-10A88AA1EE0A}" type="sibTrans" cxnId="{98AE29DB-0944-43E0-BC20-3D0DC39CA44B}">
      <dgm:prSet/>
      <dgm:spPr/>
      <dgm:t>
        <a:bodyPr/>
        <a:lstStyle/>
        <a:p>
          <a:endParaRPr lang="it-IT"/>
        </a:p>
      </dgm:t>
    </dgm:pt>
    <dgm:pt modelId="{F53E545A-A9A0-498B-BF6F-63186979CD02}">
      <dgm:prSet phldrT="[Testo]" custT="1"/>
      <dgm:spPr/>
      <dgm:t>
        <a:bodyPr/>
        <a:lstStyle/>
        <a:p>
          <a:r>
            <a:rPr lang="it-IT" sz="1100" b="1" dirty="0"/>
            <a:t>riduzione 1% onere contributi a carico azienda nel limite di 50K/annui</a:t>
          </a:r>
        </a:p>
      </dgm:t>
    </dgm:pt>
    <dgm:pt modelId="{2A44DA7A-1A2D-4CC3-AA8C-2CCC1BAE88CD}" type="parTrans" cxnId="{F3C2ACE8-48CA-4232-B8A9-28684D7F7D4D}">
      <dgm:prSet/>
      <dgm:spPr/>
      <dgm:t>
        <a:bodyPr/>
        <a:lstStyle/>
        <a:p>
          <a:endParaRPr lang="it-IT"/>
        </a:p>
      </dgm:t>
    </dgm:pt>
    <dgm:pt modelId="{4F6E0BCA-6882-4032-A7DF-4BA182D0D7B1}" type="sibTrans" cxnId="{F3C2ACE8-48CA-4232-B8A9-28684D7F7D4D}">
      <dgm:prSet/>
      <dgm:spPr/>
      <dgm:t>
        <a:bodyPr/>
        <a:lstStyle/>
        <a:p>
          <a:endParaRPr lang="it-IT"/>
        </a:p>
      </dgm:t>
    </dgm:pt>
    <dgm:pt modelId="{91F64A56-7B64-47A0-A44A-F3315C8B012A}">
      <dgm:prSet phldrT="[Testo]" custT="1"/>
      <dgm:spPr/>
      <dgm:t>
        <a:bodyPr/>
        <a:lstStyle/>
        <a:p>
          <a:r>
            <a:rPr lang="it-IT" sz="1100" dirty="0"/>
            <a:t>punteggio premiale per accesso a fondi europei nazionali e regionali</a:t>
          </a:r>
          <a:endParaRPr lang="it-IT" sz="1100" b="1" dirty="0"/>
        </a:p>
      </dgm:t>
    </dgm:pt>
    <dgm:pt modelId="{1B717B17-F2FB-4D1A-9499-3AEE99591266}" type="parTrans" cxnId="{2DD8652F-3019-499A-B7C3-829C6F3DFEA0}">
      <dgm:prSet/>
      <dgm:spPr/>
      <dgm:t>
        <a:bodyPr/>
        <a:lstStyle/>
        <a:p>
          <a:endParaRPr lang="it-IT"/>
        </a:p>
      </dgm:t>
    </dgm:pt>
    <dgm:pt modelId="{37188BA8-0297-4B96-82D0-D96471073F2D}" type="sibTrans" cxnId="{2DD8652F-3019-499A-B7C3-829C6F3DFEA0}">
      <dgm:prSet/>
      <dgm:spPr/>
      <dgm:t>
        <a:bodyPr/>
        <a:lstStyle/>
        <a:p>
          <a:endParaRPr lang="it-IT"/>
        </a:p>
      </dgm:t>
    </dgm:pt>
    <dgm:pt modelId="{3A2CE1B2-01FF-47D6-8453-51F6BFD21EF1}">
      <dgm:prSet phldrT="[Testo]" custT="1"/>
      <dgm:spPr/>
      <dgm:t>
        <a:bodyPr/>
        <a:lstStyle/>
        <a:p>
          <a:r>
            <a:rPr lang="it-IT" sz="1100" dirty="0"/>
            <a:t>punteggio premiale nei bandi di gara che impegnano le risorse PNRR</a:t>
          </a:r>
          <a:endParaRPr lang="it-IT" sz="1100" b="1" dirty="0"/>
        </a:p>
      </dgm:t>
    </dgm:pt>
    <dgm:pt modelId="{E337028A-3750-4E8A-A4AF-DA8CD7405B7C}" type="parTrans" cxnId="{18364409-E7A0-4DC7-B25B-CB00523A3561}">
      <dgm:prSet/>
      <dgm:spPr/>
      <dgm:t>
        <a:bodyPr/>
        <a:lstStyle/>
        <a:p>
          <a:endParaRPr lang="it-IT"/>
        </a:p>
      </dgm:t>
    </dgm:pt>
    <dgm:pt modelId="{D914D6AD-32F9-4777-B5B4-E4B7F866A33A}" type="sibTrans" cxnId="{18364409-E7A0-4DC7-B25B-CB00523A3561}">
      <dgm:prSet/>
      <dgm:spPr/>
      <dgm:t>
        <a:bodyPr/>
        <a:lstStyle/>
        <a:p>
          <a:endParaRPr lang="it-IT"/>
        </a:p>
      </dgm:t>
    </dgm:pt>
    <dgm:pt modelId="{14CB9E26-A91A-4160-ACB3-1BEFCB7437BC}">
      <dgm:prSet phldrT="[Testo]" custT="1"/>
      <dgm:spPr/>
      <dgm:t>
        <a:bodyPr/>
        <a:lstStyle/>
        <a:p>
          <a:r>
            <a:rPr lang="it-IT" sz="1100" b="1" dirty="0"/>
            <a:t>Beneficio reputazionale e organizzativo (Modello responsabilità sociale ESG)</a:t>
          </a:r>
        </a:p>
      </dgm:t>
    </dgm:pt>
    <dgm:pt modelId="{3F38AF10-D7BB-40FB-96C1-0813AFBA028B}" type="parTrans" cxnId="{1FEB723A-0521-4A0A-B958-469B091B6550}">
      <dgm:prSet/>
      <dgm:spPr/>
      <dgm:t>
        <a:bodyPr/>
        <a:lstStyle/>
        <a:p>
          <a:endParaRPr lang="it-IT"/>
        </a:p>
      </dgm:t>
    </dgm:pt>
    <dgm:pt modelId="{0F1C5266-403C-4BB4-AA0F-A2E4EF0E1072}" type="sibTrans" cxnId="{1FEB723A-0521-4A0A-B958-469B091B6550}">
      <dgm:prSet/>
      <dgm:spPr/>
      <dgm:t>
        <a:bodyPr/>
        <a:lstStyle/>
        <a:p>
          <a:endParaRPr lang="it-IT"/>
        </a:p>
      </dgm:t>
    </dgm:pt>
    <dgm:pt modelId="{84FF9449-B5AC-41E1-89E0-5968EA0AD1B5}" type="pres">
      <dgm:prSet presAssocID="{4FA81C5C-CBD1-4489-80B9-DA4BE281FAF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196EEA0-DF93-439D-8D77-56162B442617}" type="pres">
      <dgm:prSet presAssocID="{58A67E93-FBF3-4463-84F5-74CD9013DA7E}" presName="centerShape" presStyleLbl="node0" presStyleIdx="0" presStyleCnt="1" custScaleX="144874" custScaleY="144874"/>
      <dgm:spPr/>
    </dgm:pt>
    <dgm:pt modelId="{0CA12DF7-063E-4D03-9390-ECBCEF005B0B}" type="pres">
      <dgm:prSet presAssocID="{2A44DA7A-1A2D-4CC3-AA8C-2CCC1BAE88CD}" presName="parTrans" presStyleLbl="sibTrans2D1" presStyleIdx="0" presStyleCnt="4"/>
      <dgm:spPr/>
    </dgm:pt>
    <dgm:pt modelId="{BD8F0E85-CDCE-4A01-93D3-7B9ABE00196F}" type="pres">
      <dgm:prSet presAssocID="{2A44DA7A-1A2D-4CC3-AA8C-2CCC1BAE88CD}" presName="connectorText" presStyleLbl="sibTrans2D1" presStyleIdx="0" presStyleCnt="4"/>
      <dgm:spPr/>
    </dgm:pt>
    <dgm:pt modelId="{0C1D7413-6AF5-41E2-9049-0B0C2F3C4A3F}" type="pres">
      <dgm:prSet presAssocID="{F53E545A-A9A0-498B-BF6F-63186979CD02}" presName="node" presStyleLbl="node1" presStyleIdx="0" presStyleCnt="4" custScaleX="143793" custScaleY="143793">
        <dgm:presLayoutVars>
          <dgm:bulletEnabled val="1"/>
        </dgm:presLayoutVars>
      </dgm:prSet>
      <dgm:spPr/>
    </dgm:pt>
    <dgm:pt modelId="{A6A17893-D35B-43F3-A5E9-F13D69A20F6B}" type="pres">
      <dgm:prSet presAssocID="{1B717B17-F2FB-4D1A-9499-3AEE99591266}" presName="parTrans" presStyleLbl="sibTrans2D1" presStyleIdx="1" presStyleCnt="4"/>
      <dgm:spPr/>
    </dgm:pt>
    <dgm:pt modelId="{8CC25B35-B766-43D1-8704-D1B5736F5A3B}" type="pres">
      <dgm:prSet presAssocID="{1B717B17-F2FB-4D1A-9499-3AEE99591266}" presName="connectorText" presStyleLbl="sibTrans2D1" presStyleIdx="1" presStyleCnt="4"/>
      <dgm:spPr/>
    </dgm:pt>
    <dgm:pt modelId="{93DB697C-E7AC-47C3-9981-C6034D6FFB30}" type="pres">
      <dgm:prSet presAssocID="{91F64A56-7B64-47A0-A44A-F3315C8B012A}" presName="node" presStyleLbl="node1" presStyleIdx="1" presStyleCnt="4" custScaleX="143793" custScaleY="143793">
        <dgm:presLayoutVars>
          <dgm:bulletEnabled val="1"/>
        </dgm:presLayoutVars>
      </dgm:prSet>
      <dgm:spPr/>
    </dgm:pt>
    <dgm:pt modelId="{C1DC1044-B150-4C21-8FB0-8930C7AB1A74}" type="pres">
      <dgm:prSet presAssocID="{E337028A-3750-4E8A-A4AF-DA8CD7405B7C}" presName="parTrans" presStyleLbl="sibTrans2D1" presStyleIdx="2" presStyleCnt="4"/>
      <dgm:spPr/>
    </dgm:pt>
    <dgm:pt modelId="{D4A758B8-5352-4E2B-B2DA-0505093D8006}" type="pres">
      <dgm:prSet presAssocID="{E337028A-3750-4E8A-A4AF-DA8CD7405B7C}" presName="connectorText" presStyleLbl="sibTrans2D1" presStyleIdx="2" presStyleCnt="4"/>
      <dgm:spPr/>
    </dgm:pt>
    <dgm:pt modelId="{DFF7752B-B728-476F-BB29-F87A7AEA6A8D}" type="pres">
      <dgm:prSet presAssocID="{3A2CE1B2-01FF-47D6-8453-51F6BFD21EF1}" presName="node" presStyleLbl="node1" presStyleIdx="2" presStyleCnt="4" custScaleX="143793" custScaleY="143793">
        <dgm:presLayoutVars>
          <dgm:bulletEnabled val="1"/>
        </dgm:presLayoutVars>
      </dgm:prSet>
      <dgm:spPr/>
    </dgm:pt>
    <dgm:pt modelId="{CD4E8656-14A3-4C95-9812-8142BCDC96CE}" type="pres">
      <dgm:prSet presAssocID="{3F38AF10-D7BB-40FB-96C1-0813AFBA028B}" presName="parTrans" presStyleLbl="sibTrans2D1" presStyleIdx="3" presStyleCnt="4"/>
      <dgm:spPr/>
    </dgm:pt>
    <dgm:pt modelId="{F8463A38-3032-46C9-A5F1-B45D04E05A7E}" type="pres">
      <dgm:prSet presAssocID="{3F38AF10-D7BB-40FB-96C1-0813AFBA028B}" presName="connectorText" presStyleLbl="sibTrans2D1" presStyleIdx="3" presStyleCnt="4"/>
      <dgm:spPr/>
    </dgm:pt>
    <dgm:pt modelId="{7C47BEC0-4E1C-47DA-B830-5502DCF20BED}" type="pres">
      <dgm:prSet presAssocID="{14CB9E26-A91A-4160-ACB3-1BEFCB7437BC}" presName="node" presStyleLbl="node1" presStyleIdx="3" presStyleCnt="4" custScaleX="143793" custScaleY="143793">
        <dgm:presLayoutVars>
          <dgm:bulletEnabled val="1"/>
        </dgm:presLayoutVars>
      </dgm:prSet>
      <dgm:spPr/>
    </dgm:pt>
  </dgm:ptLst>
  <dgm:cxnLst>
    <dgm:cxn modelId="{18364409-E7A0-4DC7-B25B-CB00523A3561}" srcId="{58A67E93-FBF3-4463-84F5-74CD9013DA7E}" destId="{3A2CE1B2-01FF-47D6-8453-51F6BFD21EF1}" srcOrd="2" destOrd="0" parTransId="{E337028A-3750-4E8A-A4AF-DA8CD7405B7C}" sibTransId="{D914D6AD-32F9-4777-B5B4-E4B7F866A33A}"/>
    <dgm:cxn modelId="{80481822-D188-41C0-BA05-B20F416F8905}" type="presOf" srcId="{1B717B17-F2FB-4D1A-9499-3AEE99591266}" destId="{8CC25B35-B766-43D1-8704-D1B5736F5A3B}" srcOrd="1" destOrd="0" presId="urn:microsoft.com/office/officeart/2005/8/layout/radial5"/>
    <dgm:cxn modelId="{2DD8652F-3019-499A-B7C3-829C6F3DFEA0}" srcId="{58A67E93-FBF3-4463-84F5-74CD9013DA7E}" destId="{91F64A56-7B64-47A0-A44A-F3315C8B012A}" srcOrd="1" destOrd="0" parTransId="{1B717B17-F2FB-4D1A-9499-3AEE99591266}" sibTransId="{37188BA8-0297-4B96-82D0-D96471073F2D}"/>
    <dgm:cxn modelId="{1FEB723A-0521-4A0A-B958-469B091B6550}" srcId="{58A67E93-FBF3-4463-84F5-74CD9013DA7E}" destId="{14CB9E26-A91A-4160-ACB3-1BEFCB7437BC}" srcOrd="3" destOrd="0" parTransId="{3F38AF10-D7BB-40FB-96C1-0813AFBA028B}" sibTransId="{0F1C5266-403C-4BB4-AA0F-A2E4EF0E1072}"/>
    <dgm:cxn modelId="{36874749-5460-4F98-A275-4211C764995A}" type="presOf" srcId="{F53E545A-A9A0-498B-BF6F-63186979CD02}" destId="{0C1D7413-6AF5-41E2-9049-0B0C2F3C4A3F}" srcOrd="0" destOrd="0" presId="urn:microsoft.com/office/officeart/2005/8/layout/radial5"/>
    <dgm:cxn modelId="{405D2C6C-C3AE-4938-A801-779D79FD6AA8}" type="presOf" srcId="{14CB9E26-A91A-4160-ACB3-1BEFCB7437BC}" destId="{7C47BEC0-4E1C-47DA-B830-5502DCF20BED}" srcOrd="0" destOrd="0" presId="urn:microsoft.com/office/officeart/2005/8/layout/radial5"/>
    <dgm:cxn modelId="{95F4DE52-79EB-4C0E-9844-F20E38AACAF4}" type="presOf" srcId="{3A2CE1B2-01FF-47D6-8453-51F6BFD21EF1}" destId="{DFF7752B-B728-476F-BB29-F87A7AEA6A8D}" srcOrd="0" destOrd="0" presId="urn:microsoft.com/office/officeart/2005/8/layout/radial5"/>
    <dgm:cxn modelId="{139A4F54-2F80-4388-8A3C-C3B9EFDDEEC0}" type="presOf" srcId="{4FA81C5C-CBD1-4489-80B9-DA4BE281FAF3}" destId="{84FF9449-B5AC-41E1-89E0-5968EA0AD1B5}" srcOrd="0" destOrd="0" presId="urn:microsoft.com/office/officeart/2005/8/layout/radial5"/>
    <dgm:cxn modelId="{6F35F756-7A2C-45C0-8E07-77CD9FF69B0E}" type="presOf" srcId="{3F38AF10-D7BB-40FB-96C1-0813AFBA028B}" destId="{F8463A38-3032-46C9-A5F1-B45D04E05A7E}" srcOrd="1" destOrd="0" presId="urn:microsoft.com/office/officeart/2005/8/layout/radial5"/>
    <dgm:cxn modelId="{0AFDC57A-924A-41FD-8F18-9CDF21309058}" type="presOf" srcId="{2A44DA7A-1A2D-4CC3-AA8C-2CCC1BAE88CD}" destId="{0CA12DF7-063E-4D03-9390-ECBCEF005B0B}" srcOrd="0" destOrd="0" presId="urn:microsoft.com/office/officeart/2005/8/layout/radial5"/>
    <dgm:cxn modelId="{C4470C89-256A-4356-AF9D-E27437A2696E}" type="presOf" srcId="{1B717B17-F2FB-4D1A-9499-3AEE99591266}" destId="{A6A17893-D35B-43F3-A5E9-F13D69A20F6B}" srcOrd="0" destOrd="0" presId="urn:microsoft.com/office/officeart/2005/8/layout/radial5"/>
    <dgm:cxn modelId="{66E58689-90D1-471E-98D6-44FA832A99B8}" type="presOf" srcId="{2A44DA7A-1A2D-4CC3-AA8C-2CCC1BAE88CD}" destId="{BD8F0E85-CDCE-4A01-93D3-7B9ABE00196F}" srcOrd="1" destOrd="0" presId="urn:microsoft.com/office/officeart/2005/8/layout/radial5"/>
    <dgm:cxn modelId="{91702092-698A-45A9-B3A7-9538B2E1C582}" type="presOf" srcId="{E337028A-3750-4E8A-A4AF-DA8CD7405B7C}" destId="{C1DC1044-B150-4C21-8FB0-8930C7AB1A74}" srcOrd="0" destOrd="0" presId="urn:microsoft.com/office/officeart/2005/8/layout/radial5"/>
    <dgm:cxn modelId="{D13E06A0-E365-4FB1-AD4F-0F2D54787468}" type="presOf" srcId="{E337028A-3750-4E8A-A4AF-DA8CD7405B7C}" destId="{D4A758B8-5352-4E2B-B2DA-0505093D8006}" srcOrd="1" destOrd="0" presId="urn:microsoft.com/office/officeart/2005/8/layout/radial5"/>
    <dgm:cxn modelId="{78844CA6-C8FE-40BA-AD65-7ED2A0F1E4C0}" type="presOf" srcId="{3F38AF10-D7BB-40FB-96C1-0813AFBA028B}" destId="{CD4E8656-14A3-4C95-9812-8142BCDC96CE}" srcOrd="0" destOrd="0" presId="urn:microsoft.com/office/officeart/2005/8/layout/radial5"/>
    <dgm:cxn modelId="{092E26AA-90C0-4FDA-90EE-A7EAB1A03042}" type="presOf" srcId="{58A67E93-FBF3-4463-84F5-74CD9013DA7E}" destId="{6196EEA0-DF93-439D-8D77-56162B442617}" srcOrd="0" destOrd="0" presId="urn:microsoft.com/office/officeart/2005/8/layout/radial5"/>
    <dgm:cxn modelId="{70B646CD-ADFF-48FF-A4F4-D579A961926C}" type="presOf" srcId="{91F64A56-7B64-47A0-A44A-F3315C8B012A}" destId="{93DB697C-E7AC-47C3-9981-C6034D6FFB30}" srcOrd="0" destOrd="0" presId="urn:microsoft.com/office/officeart/2005/8/layout/radial5"/>
    <dgm:cxn modelId="{98AE29DB-0944-43E0-BC20-3D0DC39CA44B}" srcId="{4FA81C5C-CBD1-4489-80B9-DA4BE281FAF3}" destId="{58A67E93-FBF3-4463-84F5-74CD9013DA7E}" srcOrd="0" destOrd="0" parTransId="{30004675-5231-45A8-8866-A461628D1190}" sibTransId="{79E0D7F7-DE63-4537-BD63-10A88AA1EE0A}"/>
    <dgm:cxn modelId="{F3C2ACE8-48CA-4232-B8A9-28684D7F7D4D}" srcId="{58A67E93-FBF3-4463-84F5-74CD9013DA7E}" destId="{F53E545A-A9A0-498B-BF6F-63186979CD02}" srcOrd="0" destOrd="0" parTransId="{2A44DA7A-1A2D-4CC3-AA8C-2CCC1BAE88CD}" sibTransId="{4F6E0BCA-6882-4032-A7DF-4BA182D0D7B1}"/>
    <dgm:cxn modelId="{155B8380-3AD2-4E88-BE84-98CE8F3D4774}" type="presParOf" srcId="{84FF9449-B5AC-41E1-89E0-5968EA0AD1B5}" destId="{6196EEA0-DF93-439D-8D77-56162B442617}" srcOrd="0" destOrd="0" presId="urn:microsoft.com/office/officeart/2005/8/layout/radial5"/>
    <dgm:cxn modelId="{1CA27EF3-E1F1-403A-84C5-346D1EA8CA89}" type="presParOf" srcId="{84FF9449-B5AC-41E1-89E0-5968EA0AD1B5}" destId="{0CA12DF7-063E-4D03-9390-ECBCEF005B0B}" srcOrd="1" destOrd="0" presId="urn:microsoft.com/office/officeart/2005/8/layout/radial5"/>
    <dgm:cxn modelId="{A8AAA1B4-64E4-4B73-AB15-8A232A0B80F6}" type="presParOf" srcId="{0CA12DF7-063E-4D03-9390-ECBCEF005B0B}" destId="{BD8F0E85-CDCE-4A01-93D3-7B9ABE00196F}" srcOrd="0" destOrd="0" presId="urn:microsoft.com/office/officeart/2005/8/layout/radial5"/>
    <dgm:cxn modelId="{68B8144F-BEEB-4EFD-B0BB-4C10AA848F94}" type="presParOf" srcId="{84FF9449-B5AC-41E1-89E0-5968EA0AD1B5}" destId="{0C1D7413-6AF5-41E2-9049-0B0C2F3C4A3F}" srcOrd="2" destOrd="0" presId="urn:microsoft.com/office/officeart/2005/8/layout/radial5"/>
    <dgm:cxn modelId="{F64667A8-598C-4848-AF62-943A297399FA}" type="presParOf" srcId="{84FF9449-B5AC-41E1-89E0-5968EA0AD1B5}" destId="{A6A17893-D35B-43F3-A5E9-F13D69A20F6B}" srcOrd="3" destOrd="0" presId="urn:microsoft.com/office/officeart/2005/8/layout/radial5"/>
    <dgm:cxn modelId="{A3025427-73D7-4B79-85D2-69B5F0EB1750}" type="presParOf" srcId="{A6A17893-D35B-43F3-A5E9-F13D69A20F6B}" destId="{8CC25B35-B766-43D1-8704-D1B5736F5A3B}" srcOrd="0" destOrd="0" presId="urn:microsoft.com/office/officeart/2005/8/layout/radial5"/>
    <dgm:cxn modelId="{009A3A47-E770-43F1-8CDF-E04B10257739}" type="presParOf" srcId="{84FF9449-B5AC-41E1-89E0-5968EA0AD1B5}" destId="{93DB697C-E7AC-47C3-9981-C6034D6FFB30}" srcOrd="4" destOrd="0" presId="urn:microsoft.com/office/officeart/2005/8/layout/radial5"/>
    <dgm:cxn modelId="{ED9D0B3D-498D-424A-982E-0B62FD9136D1}" type="presParOf" srcId="{84FF9449-B5AC-41E1-89E0-5968EA0AD1B5}" destId="{C1DC1044-B150-4C21-8FB0-8930C7AB1A74}" srcOrd="5" destOrd="0" presId="urn:microsoft.com/office/officeart/2005/8/layout/radial5"/>
    <dgm:cxn modelId="{567BE424-5AC1-405C-812E-2E66BB2EEB74}" type="presParOf" srcId="{C1DC1044-B150-4C21-8FB0-8930C7AB1A74}" destId="{D4A758B8-5352-4E2B-B2DA-0505093D8006}" srcOrd="0" destOrd="0" presId="urn:microsoft.com/office/officeart/2005/8/layout/radial5"/>
    <dgm:cxn modelId="{21CE453B-C22E-4B80-B3BB-21D05EB52DAC}" type="presParOf" srcId="{84FF9449-B5AC-41E1-89E0-5968EA0AD1B5}" destId="{DFF7752B-B728-476F-BB29-F87A7AEA6A8D}" srcOrd="6" destOrd="0" presId="urn:microsoft.com/office/officeart/2005/8/layout/radial5"/>
    <dgm:cxn modelId="{2B4CEF66-4A35-4586-A9B9-B2F128998624}" type="presParOf" srcId="{84FF9449-B5AC-41E1-89E0-5968EA0AD1B5}" destId="{CD4E8656-14A3-4C95-9812-8142BCDC96CE}" srcOrd="7" destOrd="0" presId="urn:microsoft.com/office/officeart/2005/8/layout/radial5"/>
    <dgm:cxn modelId="{9460E027-4EF3-49A6-8521-E03C3676D408}" type="presParOf" srcId="{CD4E8656-14A3-4C95-9812-8142BCDC96CE}" destId="{F8463A38-3032-46C9-A5F1-B45D04E05A7E}" srcOrd="0" destOrd="0" presId="urn:microsoft.com/office/officeart/2005/8/layout/radial5"/>
    <dgm:cxn modelId="{B5CB4286-66E0-4172-A467-98DA9D1660E3}" type="presParOf" srcId="{84FF9449-B5AC-41E1-89E0-5968EA0AD1B5}" destId="{7C47BEC0-4E1C-47DA-B830-5502DCF20BED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FA81C5C-CBD1-4489-80B9-DA4BE281FAF3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2F7AB9FB-FE7C-4EC3-9BDB-43FCD29FF59A}">
      <dgm:prSet phldrT="[Testo]"/>
      <dgm:spPr/>
      <dgm:t>
        <a:bodyPr/>
        <a:lstStyle/>
        <a:p>
          <a:r>
            <a:rPr lang="it-IT" dirty="0">
              <a:solidFill>
                <a:srgbClr val="C00000"/>
              </a:solidFill>
            </a:rPr>
            <a:t>Modello di gestione</a:t>
          </a:r>
        </a:p>
      </dgm:t>
    </dgm:pt>
    <dgm:pt modelId="{7ADD74BF-DF82-4553-87B6-ED7EDE1D72E2}" type="parTrans" cxnId="{18DB2129-76AE-47F4-94BC-103C694065A0}">
      <dgm:prSet/>
      <dgm:spPr/>
      <dgm:t>
        <a:bodyPr/>
        <a:lstStyle/>
        <a:p>
          <a:endParaRPr lang="it-IT"/>
        </a:p>
      </dgm:t>
    </dgm:pt>
    <dgm:pt modelId="{82CB2E3C-944B-408A-B434-840847CBC2B7}" type="sibTrans" cxnId="{18DB2129-76AE-47F4-94BC-103C694065A0}">
      <dgm:prSet/>
      <dgm:spPr/>
      <dgm:t>
        <a:bodyPr/>
        <a:lstStyle/>
        <a:p>
          <a:endParaRPr lang="it-IT"/>
        </a:p>
      </dgm:t>
    </dgm:pt>
    <dgm:pt modelId="{6836CB27-9E30-4E12-A83E-678E01759B02}">
      <dgm:prSet custT="1"/>
      <dgm:spPr/>
      <dgm:t>
        <a:bodyPr/>
        <a:lstStyle/>
        <a:p>
          <a:r>
            <a:rPr lang="it-IT" sz="1400" dirty="0">
              <a:solidFill>
                <a:schemeClr val="tx1"/>
              </a:solidFill>
            </a:rPr>
            <a:t>Monitoraggio</a:t>
          </a:r>
        </a:p>
      </dgm:t>
    </dgm:pt>
    <dgm:pt modelId="{F8835CA3-A865-4750-8940-2FC7A00C2E9E}" type="parTrans" cxnId="{8F1DCFCB-5869-4A46-A149-8096D06F8B37}">
      <dgm:prSet/>
      <dgm:spPr/>
      <dgm:t>
        <a:bodyPr/>
        <a:lstStyle/>
        <a:p>
          <a:endParaRPr lang="it-IT"/>
        </a:p>
      </dgm:t>
    </dgm:pt>
    <dgm:pt modelId="{C6040D7D-85DC-4EA9-82EB-242FBEEA2C1A}" type="sibTrans" cxnId="{8F1DCFCB-5869-4A46-A149-8096D06F8B37}">
      <dgm:prSet/>
      <dgm:spPr/>
      <dgm:t>
        <a:bodyPr/>
        <a:lstStyle/>
        <a:p>
          <a:endParaRPr lang="it-IT"/>
        </a:p>
      </dgm:t>
    </dgm:pt>
    <dgm:pt modelId="{472D1D47-F384-4784-AB50-752F0CCF19D3}">
      <dgm:prSet phldrT="[Testo]" custT="1"/>
      <dgm:spPr/>
      <dgm:t>
        <a:bodyPr/>
        <a:lstStyle/>
        <a:p>
          <a:r>
            <a:rPr lang="it-IT" sz="1400" dirty="0">
              <a:solidFill>
                <a:schemeClr val="tx1"/>
              </a:solidFill>
            </a:rPr>
            <a:t>Politiche Di Parità Di Genere </a:t>
          </a:r>
        </a:p>
      </dgm:t>
    </dgm:pt>
    <dgm:pt modelId="{A482DF73-6261-4313-9316-7143DB1FB627}" type="parTrans" cxnId="{665BAE20-C5D2-4BC0-B13B-756064525510}">
      <dgm:prSet/>
      <dgm:spPr/>
      <dgm:t>
        <a:bodyPr/>
        <a:lstStyle/>
        <a:p>
          <a:endParaRPr lang="it-IT"/>
        </a:p>
      </dgm:t>
    </dgm:pt>
    <dgm:pt modelId="{91BBD773-E38C-472D-A44B-1D38453703FD}" type="sibTrans" cxnId="{665BAE20-C5D2-4BC0-B13B-756064525510}">
      <dgm:prSet/>
      <dgm:spPr/>
      <dgm:t>
        <a:bodyPr/>
        <a:lstStyle/>
        <a:p>
          <a:endParaRPr lang="it-IT"/>
        </a:p>
      </dgm:t>
    </dgm:pt>
    <dgm:pt modelId="{DC8D2B2B-D17A-49D2-AFA0-CCDD68610284}">
      <dgm:prSet phldrT="[Testo]" custT="1"/>
      <dgm:spPr/>
      <dgm:t>
        <a:bodyPr/>
        <a:lstStyle/>
        <a:p>
          <a:r>
            <a:rPr lang="it-IT" sz="1400" dirty="0">
              <a:solidFill>
                <a:schemeClr val="tx1"/>
              </a:solidFill>
            </a:rPr>
            <a:t>Pianificazione</a:t>
          </a:r>
        </a:p>
      </dgm:t>
    </dgm:pt>
    <dgm:pt modelId="{C39CD748-BC88-490B-922C-327397EDCE5D}" type="parTrans" cxnId="{7D0B8D4F-7120-4999-9FDF-3CC0F8C9E8A0}">
      <dgm:prSet/>
      <dgm:spPr/>
      <dgm:t>
        <a:bodyPr/>
        <a:lstStyle/>
        <a:p>
          <a:endParaRPr lang="it-IT"/>
        </a:p>
      </dgm:t>
    </dgm:pt>
    <dgm:pt modelId="{7D4A80A8-CBAB-482E-A436-612BD5254854}" type="sibTrans" cxnId="{7D0B8D4F-7120-4999-9FDF-3CC0F8C9E8A0}">
      <dgm:prSet/>
      <dgm:spPr/>
      <dgm:t>
        <a:bodyPr/>
        <a:lstStyle/>
        <a:p>
          <a:endParaRPr lang="it-IT"/>
        </a:p>
      </dgm:t>
    </dgm:pt>
    <dgm:pt modelId="{989EEBB4-7C04-4B2A-9D8F-4EC2DA8D096A}">
      <dgm:prSet phldrT="[Testo]" custT="1"/>
      <dgm:spPr/>
      <dgm:t>
        <a:bodyPr/>
        <a:lstStyle/>
        <a:p>
          <a:r>
            <a:rPr lang="it-IT" sz="1400" dirty="0">
              <a:solidFill>
                <a:schemeClr val="tx1"/>
              </a:solidFill>
            </a:rPr>
            <a:t> Attuazione </a:t>
          </a:r>
        </a:p>
      </dgm:t>
    </dgm:pt>
    <dgm:pt modelId="{430E0AE1-674B-4ACF-9924-DD58FF151CF4}" type="parTrans" cxnId="{B25C224D-4740-4F4B-8655-D1632DBCE6A3}">
      <dgm:prSet/>
      <dgm:spPr/>
      <dgm:t>
        <a:bodyPr/>
        <a:lstStyle/>
        <a:p>
          <a:endParaRPr lang="it-IT"/>
        </a:p>
      </dgm:t>
    </dgm:pt>
    <dgm:pt modelId="{1B2871F2-BE69-4764-8495-0D6F06B650BD}" type="sibTrans" cxnId="{B25C224D-4740-4F4B-8655-D1632DBCE6A3}">
      <dgm:prSet/>
      <dgm:spPr/>
      <dgm:t>
        <a:bodyPr/>
        <a:lstStyle/>
        <a:p>
          <a:endParaRPr lang="it-IT"/>
        </a:p>
      </dgm:t>
    </dgm:pt>
    <dgm:pt modelId="{7FEE39E8-350B-4265-A5C9-70FCDAFB968A}">
      <dgm:prSet custT="1"/>
      <dgm:spPr/>
      <dgm:t>
        <a:bodyPr/>
        <a:lstStyle/>
        <a:p>
          <a:r>
            <a:rPr lang="it-IT" sz="1400" dirty="0">
              <a:solidFill>
                <a:schemeClr val="tx1"/>
              </a:solidFill>
            </a:rPr>
            <a:t>Miglioramento</a:t>
          </a:r>
        </a:p>
      </dgm:t>
    </dgm:pt>
    <dgm:pt modelId="{E61E060C-F19E-49D1-BF4D-CFD3174CEB1E}" type="parTrans" cxnId="{BC96478A-5CEE-46FC-BF02-23EADBB65475}">
      <dgm:prSet/>
      <dgm:spPr/>
      <dgm:t>
        <a:bodyPr/>
        <a:lstStyle/>
        <a:p>
          <a:endParaRPr lang="it-IT"/>
        </a:p>
      </dgm:t>
    </dgm:pt>
    <dgm:pt modelId="{CCEC2F62-4D5C-447F-8D69-D25E89BCE9A7}" type="sibTrans" cxnId="{BC96478A-5CEE-46FC-BF02-23EADBB65475}">
      <dgm:prSet/>
      <dgm:spPr/>
      <dgm:t>
        <a:bodyPr/>
        <a:lstStyle/>
        <a:p>
          <a:endParaRPr lang="it-IT"/>
        </a:p>
      </dgm:t>
    </dgm:pt>
    <dgm:pt modelId="{84FF9449-B5AC-41E1-89E0-5968EA0AD1B5}" type="pres">
      <dgm:prSet presAssocID="{4FA81C5C-CBD1-4489-80B9-DA4BE281FAF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7E1B91E-CAF1-4EFD-A70B-9D6128ED89F8}" type="pres">
      <dgm:prSet presAssocID="{2F7AB9FB-FE7C-4EC3-9BDB-43FCD29FF59A}" presName="centerShape" presStyleLbl="node0" presStyleIdx="0" presStyleCnt="1"/>
      <dgm:spPr/>
    </dgm:pt>
    <dgm:pt modelId="{A052E190-87BA-40BF-8A2B-97F80A0A62CB}" type="pres">
      <dgm:prSet presAssocID="{A482DF73-6261-4313-9316-7143DB1FB627}" presName="parTrans" presStyleLbl="sibTrans2D1" presStyleIdx="0" presStyleCnt="5"/>
      <dgm:spPr/>
    </dgm:pt>
    <dgm:pt modelId="{2C897B6B-F8E6-4BE5-8DDE-F35858DF5BF9}" type="pres">
      <dgm:prSet presAssocID="{A482DF73-6261-4313-9316-7143DB1FB627}" presName="connectorText" presStyleLbl="sibTrans2D1" presStyleIdx="0" presStyleCnt="5"/>
      <dgm:spPr/>
    </dgm:pt>
    <dgm:pt modelId="{6648E88B-888A-4A74-996E-F4DB717BF08D}" type="pres">
      <dgm:prSet presAssocID="{472D1D47-F384-4784-AB50-752F0CCF19D3}" presName="node" presStyleLbl="node1" presStyleIdx="0" presStyleCnt="5" custScaleX="139238" custScaleY="139238">
        <dgm:presLayoutVars>
          <dgm:bulletEnabled val="1"/>
        </dgm:presLayoutVars>
      </dgm:prSet>
      <dgm:spPr/>
    </dgm:pt>
    <dgm:pt modelId="{73BAB860-463C-4D46-9E8C-795031FF5AEA}" type="pres">
      <dgm:prSet presAssocID="{C39CD748-BC88-490B-922C-327397EDCE5D}" presName="parTrans" presStyleLbl="sibTrans2D1" presStyleIdx="1" presStyleCnt="5"/>
      <dgm:spPr/>
    </dgm:pt>
    <dgm:pt modelId="{9225F9E6-C815-4689-850F-BC63E437186B}" type="pres">
      <dgm:prSet presAssocID="{C39CD748-BC88-490B-922C-327397EDCE5D}" presName="connectorText" presStyleLbl="sibTrans2D1" presStyleIdx="1" presStyleCnt="5"/>
      <dgm:spPr/>
    </dgm:pt>
    <dgm:pt modelId="{2F29E9FB-420A-472E-8792-4506CA4E2240}" type="pres">
      <dgm:prSet presAssocID="{DC8D2B2B-D17A-49D2-AFA0-CCDD68610284}" presName="node" presStyleLbl="node1" presStyleIdx="1" presStyleCnt="5" custScaleX="139238" custScaleY="139238">
        <dgm:presLayoutVars>
          <dgm:bulletEnabled val="1"/>
        </dgm:presLayoutVars>
      </dgm:prSet>
      <dgm:spPr/>
    </dgm:pt>
    <dgm:pt modelId="{E646D64F-255A-4573-82BC-74F17977187C}" type="pres">
      <dgm:prSet presAssocID="{430E0AE1-674B-4ACF-9924-DD58FF151CF4}" presName="parTrans" presStyleLbl="sibTrans2D1" presStyleIdx="2" presStyleCnt="5"/>
      <dgm:spPr/>
    </dgm:pt>
    <dgm:pt modelId="{3E556EC7-0F81-40B2-8EDB-E7CC00748A60}" type="pres">
      <dgm:prSet presAssocID="{430E0AE1-674B-4ACF-9924-DD58FF151CF4}" presName="connectorText" presStyleLbl="sibTrans2D1" presStyleIdx="2" presStyleCnt="5"/>
      <dgm:spPr/>
    </dgm:pt>
    <dgm:pt modelId="{9BAAD4FF-C680-4277-85DE-CDBF853FE28D}" type="pres">
      <dgm:prSet presAssocID="{989EEBB4-7C04-4B2A-9D8F-4EC2DA8D096A}" presName="node" presStyleLbl="node1" presStyleIdx="2" presStyleCnt="5" custScaleX="139238" custScaleY="139238">
        <dgm:presLayoutVars>
          <dgm:bulletEnabled val="1"/>
        </dgm:presLayoutVars>
      </dgm:prSet>
      <dgm:spPr/>
    </dgm:pt>
    <dgm:pt modelId="{7EC70E4D-1BB6-4147-98C0-4982B64E5D40}" type="pres">
      <dgm:prSet presAssocID="{F8835CA3-A865-4750-8940-2FC7A00C2E9E}" presName="parTrans" presStyleLbl="sibTrans2D1" presStyleIdx="3" presStyleCnt="5"/>
      <dgm:spPr/>
    </dgm:pt>
    <dgm:pt modelId="{CB924BE9-8150-48EB-B25A-9AC584193704}" type="pres">
      <dgm:prSet presAssocID="{F8835CA3-A865-4750-8940-2FC7A00C2E9E}" presName="connectorText" presStyleLbl="sibTrans2D1" presStyleIdx="3" presStyleCnt="5"/>
      <dgm:spPr/>
    </dgm:pt>
    <dgm:pt modelId="{4BB36F93-A202-4AFE-971E-C6B5C928A8DC}" type="pres">
      <dgm:prSet presAssocID="{6836CB27-9E30-4E12-A83E-678E01759B02}" presName="node" presStyleLbl="node1" presStyleIdx="3" presStyleCnt="5" custScaleX="139238" custScaleY="139238">
        <dgm:presLayoutVars>
          <dgm:bulletEnabled val="1"/>
        </dgm:presLayoutVars>
      </dgm:prSet>
      <dgm:spPr/>
    </dgm:pt>
    <dgm:pt modelId="{8CB4C3FD-0C17-43C6-9992-A3EA29350210}" type="pres">
      <dgm:prSet presAssocID="{E61E060C-F19E-49D1-BF4D-CFD3174CEB1E}" presName="parTrans" presStyleLbl="sibTrans2D1" presStyleIdx="4" presStyleCnt="5"/>
      <dgm:spPr/>
    </dgm:pt>
    <dgm:pt modelId="{A2098F94-E470-489D-94F6-F40090E39C56}" type="pres">
      <dgm:prSet presAssocID="{E61E060C-F19E-49D1-BF4D-CFD3174CEB1E}" presName="connectorText" presStyleLbl="sibTrans2D1" presStyleIdx="4" presStyleCnt="5"/>
      <dgm:spPr/>
    </dgm:pt>
    <dgm:pt modelId="{FB6FACFC-563C-4A9A-8A81-567CB674FD51}" type="pres">
      <dgm:prSet presAssocID="{7FEE39E8-350B-4265-A5C9-70FCDAFB968A}" presName="node" presStyleLbl="node1" presStyleIdx="4" presStyleCnt="5" custScaleX="139238" custScaleY="139238">
        <dgm:presLayoutVars>
          <dgm:bulletEnabled val="1"/>
        </dgm:presLayoutVars>
      </dgm:prSet>
      <dgm:spPr/>
    </dgm:pt>
  </dgm:ptLst>
  <dgm:cxnLst>
    <dgm:cxn modelId="{72A5D31D-25F8-4B31-88C5-68AA4D2F02A5}" type="presOf" srcId="{A482DF73-6261-4313-9316-7143DB1FB627}" destId="{2C897B6B-F8E6-4BE5-8DDE-F35858DF5BF9}" srcOrd="1" destOrd="0" presId="urn:microsoft.com/office/officeart/2005/8/layout/radial5"/>
    <dgm:cxn modelId="{665BAE20-C5D2-4BC0-B13B-756064525510}" srcId="{2F7AB9FB-FE7C-4EC3-9BDB-43FCD29FF59A}" destId="{472D1D47-F384-4784-AB50-752F0CCF19D3}" srcOrd="0" destOrd="0" parTransId="{A482DF73-6261-4313-9316-7143DB1FB627}" sibTransId="{91BBD773-E38C-472D-A44B-1D38453703FD}"/>
    <dgm:cxn modelId="{E7E2DA28-379E-4299-AA10-3216BADB8ABB}" type="presOf" srcId="{430E0AE1-674B-4ACF-9924-DD58FF151CF4}" destId="{3E556EC7-0F81-40B2-8EDB-E7CC00748A60}" srcOrd="1" destOrd="0" presId="urn:microsoft.com/office/officeart/2005/8/layout/radial5"/>
    <dgm:cxn modelId="{18DB2129-76AE-47F4-94BC-103C694065A0}" srcId="{4FA81C5C-CBD1-4489-80B9-DA4BE281FAF3}" destId="{2F7AB9FB-FE7C-4EC3-9BDB-43FCD29FF59A}" srcOrd="0" destOrd="0" parTransId="{7ADD74BF-DF82-4553-87B6-ED7EDE1D72E2}" sibTransId="{82CB2E3C-944B-408A-B434-840847CBC2B7}"/>
    <dgm:cxn modelId="{44B1DF3D-CB48-44EA-9B98-9EF4F64BDFC3}" type="presOf" srcId="{E61E060C-F19E-49D1-BF4D-CFD3174CEB1E}" destId="{8CB4C3FD-0C17-43C6-9992-A3EA29350210}" srcOrd="0" destOrd="0" presId="urn:microsoft.com/office/officeart/2005/8/layout/radial5"/>
    <dgm:cxn modelId="{8D482843-F4F2-4BAA-BC35-DDA94ACBD7B3}" type="presOf" srcId="{DC8D2B2B-D17A-49D2-AFA0-CCDD68610284}" destId="{2F29E9FB-420A-472E-8792-4506CA4E2240}" srcOrd="0" destOrd="0" presId="urn:microsoft.com/office/officeart/2005/8/layout/radial5"/>
    <dgm:cxn modelId="{A9868065-2DA4-4A60-8B50-DA40BFEBE93E}" type="presOf" srcId="{C39CD748-BC88-490B-922C-327397EDCE5D}" destId="{9225F9E6-C815-4689-850F-BC63E437186B}" srcOrd="1" destOrd="0" presId="urn:microsoft.com/office/officeart/2005/8/layout/radial5"/>
    <dgm:cxn modelId="{B25C224D-4740-4F4B-8655-D1632DBCE6A3}" srcId="{2F7AB9FB-FE7C-4EC3-9BDB-43FCD29FF59A}" destId="{989EEBB4-7C04-4B2A-9D8F-4EC2DA8D096A}" srcOrd="2" destOrd="0" parTransId="{430E0AE1-674B-4ACF-9924-DD58FF151CF4}" sibTransId="{1B2871F2-BE69-4764-8495-0D6F06B650BD}"/>
    <dgm:cxn modelId="{7D0B8D4F-7120-4999-9FDF-3CC0F8C9E8A0}" srcId="{2F7AB9FB-FE7C-4EC3-9BDB-43FCD29FF59A}" destId="{DC8D2B2B-D17A-49D2-AFA0-CCDD68610284}" srcOrd="1" destOrd="0" parTransId="{C39CD748-BC88-490B-922C-327397EDCE5D}" sibTransId="{7D4A80A8-CBAB-482E-A436-612BD5254854}"/>
    <dgm:cxn modelId="{81CD6E74-548C-4D85-A7DD-3DF48F0AE9E8}" type="presOf" srcId="{989EEBB4-7C04-4B2A-9D8F-4EC2DA8D096A}" destId="{9BAAD4FF-C680-4277-85DE-CDBF853FE28D}" srcOrd="0" destOrd="0" presId="urn:microsoft.com/office/officeart/2005/8/layout/radial5"/>
    <dgm:cxn modelId="{139A4F54-2F80-4388-8A3C-C3B9EFDDEEC0}" type="presOf" srcId="{4FA81C5C-CBD1-4489-80B9-DA4BE281FAF3}" destId="{84FF9449-B5AC-41E1-89E0-5968EA0AD1B5}" srcOrd="0" destOrd="0" presId="urn:microsoft.com/office/officeart/2005/8/layout/radial5"/>
    <dgm:cxn modelId="{EF7E3D76-4393-459B-ABF1-1F0152EEC35E}" type="presOf" srcId="{472D1D47-F384-4784-AB50-752F0CCF19D3}" destId="{6648E88B-888A-4A74-996E-F4DB717BF08D}" srcOrd="0" destOrd="0" presId="urn:microsoft.com/office/officeart/2005/8/layout/radial5"/>
    <dgm:cxn modelId="{BC96478A-5CEE-46FC-BF02-23EADBB65475}" srcId="{2F7AB9FB-FE7C-4EC3-9BDB-43FCD29FF59A}" destId="{7FEE39E8-350B-4265-A5C9-70FCDAFB968A}" srcOrd="4" destOrd="0" parTransId="{E61E060C-F19E-49D1-BF4D-CFD3174CEB1E}" sibTransId="{CCEC2F62-4D5C-447F-8D69-D25E89BCE9A7}"/>
    <dgm:cxn modelId="{0A0DF19E-EA35-4F97-AEEB-4639824118CB}" type="presOf" srcId="{7FEE39E8-350B-4265-A5C9-70FCDAFB968A}" destId="{FB6FACFC-563C-4A9A-8A81-567CB674FD51}" srcOrd="0" destOrd="0" presId="urn:microsoft.com/office/officeart/2005/8/layout/radial5"/>
    <dgm:cxn modelId="{C9269DA5-2D35-4B90-8CEA-53FA7F6FF5D6}" type="presOf" srcId="{F8835CA3-A865-4750-8940-2FC7A00C2E9E}" destId="{7EC70E4D-1BB6-4147-98C0-4982B64E5D40}" srcOrd="0" destOrd="0" presId="urn:microsoft.com/office/officeart/2005/8/layout/radial5"/>
    <dgm:cxn modelId="{56FA8FB0-6CD7-45AE-84B3-4BAB617C02B1}" type="presOf" srcId="{A482DF73-6261-4313-9316-7143DB1FB627}" destId="{A052E190-87BA-40BF-8A2B-97F80A0A62CB}" srcOrd="0" destOrd="0" presId="urn:microsoft.com/office/officeart/2005/8/layout/radial5"/>
    <dgm:cxn modelId="{B69986BF-8B16-4726-908A-BD2FDF08457F}" type="presOf" srcId="{C39CD748-BC88-490B-922C-327397EDCE5D}" destId="{73BAB860-463C-4D46-9E8C-795031FF5AEA}" srcOrd="0" destOrd="0" presId="urn:microsoft.com/office/officeart/2005/8/layout/radial5"/>
    <dgm:cxn modelId="{8E56B3C8-5AB2-4FEE-8C94-758C2992BE9B}" type="presOf" srcId="{E61E060C-F19E-49D1-BF4D-CFD3174CEB1E}" destId="{A2098F94-E470-489D-94F6-F40090E39C56}" srcOrd="1" destOrd="0" presId="urn:microsoft.com/office/officeart/2005/8/layout/radial5"/>
    <dgm:cxn modelId="{A2028DCB-164D-4BE0-ACC4-C5250E48CCEF}" type="presOf" srcId="{F8835CA3-A865-4750-8940-2FC7A00C2E9E}" destId="{CB924BE9-8150-48EB-B25A-9AC584193704}" srcOrd="1" destOrd="0" presId="urn:microsoft.com/office/officeart/2005/8/layout/radial5"/>
    <dgm:cxn modelId="{8F1DCFCB-5869-4A46-A149-8096D06F8B37}" srcId="{2F7AB9FB-FE7C-4EC3-9BDB-43FCD29FF59A}" destId="{6836CB27-9E30-4E12-A83E-678E01759B02}" srcOrd="3" destOrd="0" parTransId="{F8835CA3-A865-4750-8940-2FC7A00C2E9E}" sibTransId="{C6040D7D-85DC-4EA9-82EB-242FBEEA2C1A}"/>
    <dgm:cxn modelId="{0A239DD9-D63C-41E7-A75C-11BBFA547B03}" type="presOf" srcId="{430E0AE1-674B-4ACF-9924-DD58FF151CF4}" destId="{E646D64F-255A-4573-82BC-74F17977187C}" srcOrd="0" destOrd="0" presId="urn:microsoft.com/office/officeart/2005/8/layout/radial5"/>
    <dgm:cxn modelId="{9051F0E6-C069-417B-8DA1-32230BAFD0BC}" type="presOf" srcId="{6836CB27-9E30-4E12-A83E-678E01759B02}" destId="{4BB36F93-A202-4AFE-971E-C6B5C928A8DC}" srcOrd="0" destOrd="0" presId="urn:microsoft.com/office/officeart/2005/8/layout/radial5"/>
    <dgm:cxn modelId="{06BC21EA-89FD-4979-A127-43D5335939DA}" type="presOf" srcId="{2F7AB9FB-FE7C-4EC3-9BDB-43FCD29FF59A}" destId="{37E1B91E-CAF1-4EFD-A70B-9D6128ED89F8}" srcOrd="0" destOrd="0" presId="urn:microsoft.com/office/officeart/2005/8/layout/radial5"/>
    <dgm:cxn modelId="{E27F9ECA-6D00-4BB2-92F3-FFFA2AECA721}" type="presParOf" srcId="{84FF9449-B5AC-41E1-89E0-5968EA0AD1B5}" destId="{37E1B91E-CAF1-4EFD-A70B-9D6128ED89F8}" srcOrd="0" destOrd="0" presId="urn:microsoft.com/office/officeart/2005/8/layout/radial5"/>
    <dgm:cxn modelId="{5E392580-E14C-4F92-B8BE-17E1066D8D8A}" type="presParOf" srcId="{84FF9449-B5AC-41E1-89E0-5968EA0AD1B5}" destId="{A052E190-87BA-40BF-8A2B-97F80A0A62CB}" srcOrd="1" destOrd="0" presId="urn:microsoft.com/office/officeart/2005/8/layout/radial5"/>
    <dgm:cxn modelId="{AAA29CB3-8418-413F-B411-7747BE94D2B3}" type="presParOf" srcId="{A052E190-87BA-40BF-8A2B-97F80A0A62CB}" destId="{2C897B6B-F8E6-4BE5-8DDE-F35858DF5BF9}" srcOrd="0" destOrd="0" presId="urn:microsoft.com/office/officeart/2005/8/layout/radial5"/>
    <dgm:cxn modelId="{FE0BA29D-2E8E-4D5F-B14B-DD6ABD00C95E}" type="presParOf" srcId="{84FF9449-B5AC-41E1-89E0-5968EA0AD1B5}" destId="{6648E88B-888A-4A74-996E-F4DB717BF08D}" srcOrd="2" destOrd="0" presId="urn:microsoft.com/office/officeart/2005/8/layout/radial5"/>
    <dgm:cxn modelId="{F5AF46EA-17C2-44AC-96A9-7BF2F43E4D51}" type="presParOf" srcId="{84FF9449-B5AC-41E1-89E0-5968EA0AD1B5}" destId="{73BAB860-463C-4D46-9E8C-795031FF5AEA}" srcOrd="3" destOrd="0" presId="urn:microsoft.com/office/officeart/2005/8/layout/radial5"/>
    <dgm:cxn modelId="{E32FBD89-BDAC-4246-8EFD-0FABB9807207}" type="presParOf" srcId="{73BAB860-463C-4D46-9E8C-795031FF5AEA}" destId="{9225F9E6-C815-4689-850F-BC63E437186B}" srcOrd="0" destOrd="0" presId="urn:microsoft.com/office/officeart/2005/8/layout/radial5"/>
    <dgm:cxn modelId="{08D68E7F-1D7A-4271-A632-B9B7A7A6EDE6}" type="presParOf" srcId="{84FF9449-B5AC-41E1-89E0-5968EA0AD1B5}" destId="{2F29E9FB-420A-472E-8792-4506CA4E2240}" srcOrd="4" destOrd="0" presId="urn:microsoft.com/office/officeart/2005/8/layout/radial5"/>
    <dgm:cxn modelId="{010A3572-2267-4CBC-96EF-89FF986BA462}" type="presParOf" srcId="{84FF9449-B5AC-41E1-89E0-5968EA0AD1B5}" destId="{E646D64F-255A-4573-82BC-74F17977187C}" srcOrd="5" destOrd="0" presId="urn:microsoft.com/office/officeart/2005/8/layout/radial5"/>
    <dgm:cxn modelId="{DC8586F3-F3F7-4A53-ADE7-73FCFC3169C4}" type="presParOf" srcId="{E646D64F-255A-4573-82BC-74F17977187C}" destId="{3E556EC7-0F81-40B2-8EDB-E7CC00748A60}" srcOrd="0" destOrd="0" presId="urn:microsoft.com/office/officeart/2005/8/layout/radial5"/>
    <dgm:cxn modelId="{7BF2E887-60F2-46A9-9EB2-24D355347CF8}" type="presParOf" srcId="{84FF9449-B5AC-41E1-89E0-5968EA0AD1B5}" destId="{9BAAD4FF-C680-4277-85DE-CDBF853FE28D}" srcOrd="6" destOrd="0" presId="urn:microsoft.com/office/officeart/2005/8/layout/radial5"/>
    <dgm:cxn modelId="{760D0FC1-14A9-4EAD-B0ED-BFA21D250157}" type="presParOf" srcId="{84FF9449-B5AC-41E1-89E0-5968EA0AD1B5}" destId="{7EC70E4D-1BB6-4147-98C0-4982B64E5D40}" srcOrd="7" destOrd="0" presId="urn:microsoft.com/office/officeart/2005/8/layout/radial5"/>
    <dgm:cxn modelId="{19ECC9B9-6BA6-4434-8E87-1E8D49D29425}" type="presParOf" srcId="{7EC70E4D-1BB6-4147-98C0-4982B64E5D40}" destId="{CB924BE9-8150-48EB-B25A-9AC584193704}" srcOrd="0" destOrd="0" presId="urn:microsoft.com/office/officeart/2005/8/layout/radial5"/>
    <dgm:cxn modelId="{53CDDAE2-5C84-49F6-AD1A-71A3FD2A9D62}" type="presParOf" srcId="{84FF9449-B5AC-41E1-89E0-5968EA0AD1B5}" destId="{4BB36F93-A202-4AFE-971E-C6B5C928A8DC}" srcOrd="8" destOrd="0" presId="urn:microsoft.com/office/officeart/2005/8/layout/radial5"/>
    <dgm:cxn modelId="{094B776A-9A9F-4164-BFD3-916FD04055ED}" type="presParOf" srcId="{84FF9449-B5AC-41E1-89E0-5968EA0AD1B5}" destId="{8CB4C3FD-0C17-43C6-9992-A3EA29350210}" srcOrd="9" destOrd="0" presId="urn:microsoft.com/office/officeart/2005/8/layout/radial5"/>
    <dgm:cxn modelId="{05C400C5-2CC4-4E35-B5EC-FE1BF678D62E}" type="presParOf" srcId="{8CB4C3FD-0C17-43C6-9992-A3EA29350210}" destId="{A2098F94-E470-489D-94F6-F40090E39C56}" srcOrd="0" destOrd="0" presId="urn:microsoft.com/office/officeart/2005/8/layout/radial5"/>
    <dgm:cxn modelId="{955CB9D5-7FBF-4E6E-81BD-3EE8224CB5AC}" type="presParOf" srcId="{84FF9449-B5AC-41E1-89E0-5968EA0AD1B5}" destId="{FB6FACFC-563C-4A9A-8A81-567CB674FD51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FA81C5C-CBD1-4489-80B9-DA4BE281FAF3}" type="doc">
      <dgm:prSet loTypeId="urn:microsoft.com/office/officeart/2005/8/layout/radial5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58A67E93-FBF3-4463-84F5-74CD9013DA7E}">
      <dgm:prSet phldrT="[Testo]"/>
      <dgm:spPr/>
      <dgm:t>
        <a:bodyPr/>
        <a:lstStyle/>
        <a:p>
          <a:r>
            <a:rPr lang="it-IT" dirty="0"/>
            <a:t>KPI</a:t>
          </a:r>
        </a:p>
      </dgm:t>
    </dgm:pt>
    <dgm:pt modelId="{30004675-5231-45A8-8866-A461628D1190}" type="parTrans" cxnId="{98AE29DB-0944-43E0-BC20-3D0DC39CA44B}">
      <dgm:prSet/>
      <dgm:spPr/>
      <dgm:t>
        <a:bodyPr/>
        <a:lstStyle/>
        <a:p>
          <a:endParaRPr lang="it-IT"/>
        </a:p>
      </dgm:t>
    </dgm:pt>
    <dgm:pt modelId="{79E0D7F7-DE63-4537-BD63-10A88AA1EE0A}" type="sibTrans" cxnId="{98AE29DB-0944-43E0-BC20-3D0DC39CA44B}">
      <dgm:prSet/>
      <dgm:spPr/>
      <dgm:t>
        <a:bodyPr/>
        <a:lstStyle/>
        <a:p>
          <a:endParaRPr lang="it-IT"/>
        </a:p>
      </dgm:t>
    </dgm:pt>
    <dgm:pt modelId="{F53E545A-A9A0-498B-BF6F-63186979CD02}">
      <dgm:prSet phldrT="[Testo]" custT="1"/>
      <dgm:spPr/>
      <dgm:t>
        <a:bodyPr/>
        <a:lstStyle/>
        <a:p>
          <a:r>
            <a:rPr lang="it-IT" sz="1100" b="1"/>
            <a:t>Area cultura e strategia (15%)</a:t>
          </a:r>
          <a:endParaRPr lang="it-IT" sz="1100" b="1" dirty="0"/>
        </a:p>
      </dgm:t>
    </dgm:pt>
    <dgm:pt modelId="{2A44DA7A-1A2D-4CC3-AA8C-2CCC1BAE88CD}" type="parTrans" cxnId="{F3C2ACE8-48CA-4232-B8A9-28684D7F7D4D}">
      <dgm:prSet/>
      <dgm:spPr/>
      <dgm:t>
        <a:bodyPr/>
        <a:lstStyle/>
        <a:p>
          <a:endParaRPr lang="it-IT"/>
        </a:p>
      </dgm:t>
    </dgm:pt>
    <dgm:pt modelId="{4F6E0BCA-6882-4032-A7DF-4BA182D0D7B1}" type="sibTrans" cxnId="{F3C2ACE8-48CA-4232-B8A9-28684D7F7D4D}">
      <dgm:prSet/>
      <dgm:spPr/>
      <dgm:t>
        <a:bodyPr/>
        <a:lstStyle/>
        <a:p>
          <a:endParaRPr lang="it-IT"/>
        </a:p>
      </dgm:t>
    </dgm:pt>
    <dgm:pt modelId="{91F64A56-7B64-47A0-A44A-F3315C8B012A}">
      <dgm:prSet phldrT="[Testo]" custT="1"/>
      <dgm:spPr/>
      <dgm:t>
        <a:bodyPr/>
        <a:lstStyle/>
        <a:p>
          <a:r>
            <a:rPr lang="it-IT" sz="1100" b="1"/>
            <a:t>Area governance</a:t>
          </a:r>
        </a:p>
        <a:p>
          <a:r>
            <a:rPr lang="it-IT" sz="1100" b="1"/>
            <a:t>(15%)</a:t>
          </a:r>
          <a:endParaRPr lang="it-IT" sz="1100" b="1" dirty="0"/>
        </a:p>
      </dgm:t>
    </dgm:pt>
    <dgm:pt modelId="{1B717B17-F2FB-4D1A-9499-3AEE99591266}" type="parTrans" cxnId="{2DD8652F-3019-499A-B7C3-829C6F3DFEA0}">
      <dgm:prSet/>
      <dgm:spPr/>
      <dgm:t>
        <a:bodyPr/>
        <a:lstStyle/>
        <a:p>
          <a:endParaRPr lang="it-IT"/>
        </a:p>
      </dgm:t>
    </dgm:pt>
    <dgm:pt modelId="{37188BA8-0297-4B96-82D0-D96471073F2D}" type="sibTrans" cxnId="{2DD8652F-3019-499A-B7C3-829C6F3DFEA0}">
      <dgm:prSet/>
      <dgm:spPr/>
      <dgm:t>
        <a:bodyPr/>
        <a:lstStyle/>
        <a:p>
          <a:endParaRPr lang="it-IT"/>
        </a:p>
      </dgm:t>
    </dgm:pt>
    <dgm:pt modelId="{96121C79-B348-445D-8869-21057760F1C2}">
      <dgm:prSet phldrT="[Testo]" custT="1"/>
      <dgm:spPr/>
      <dgm:t>
        <a:bodyPr/>
        <a:lstStyle/>
        <a:p>
          <a:r>
            <a:rPr lang="it-IT" sz="1100" b="1"/>
            <a:t>Area processi HR</a:t>
          </a:r>
        </a:p>
        <a:p>
          <a:r>
            <a:rPr lang="it-IT" sz="1100" b="1"/>
            <a:t>(10%)</a:t>
          </a:r>
          <a:endParaRPr lang="it-IT" sz="1100" b="1" dirty="0"/>
        </a:p>
      </dgm:t>
    </dgm:pt>
    <dgm:pt modelId="{0A527CE2-994D-4F02-B8B8-E48A59ED27FA}" type="parTrans" cxnId="{890D7EDD-7DC9-49A6-8955-E61B87FC4AE6}">
      <dgm:prSet/>
      <dgm:spPr/>
      <dgm:t>
        <a:bodyPr/>
        <a:lstStyle/>
        <a:p>
          <a:endParaRPr lang="it-IT"/>
        </a:p>
      </dgm:t>
    </dgm:pt>
    <dgm:pt modelId="{11535F1E-D1BF-4F81-9BDC-07BAACA987E1}" type="sibTrans" cxnId="{890D7EDD-7DC9-49A6-8955-E61B87FC4AE6}">
      <dgm:prSet/>
      <dgm:spPr/>
      <dgm:t>
        <a:bodyPr/>
        <a:lstStyle/>
        <a:p>
          <a:endParaRPr lang="it-IT"/>
        </a:p>
      </dgm:t>
    </dgm:pt>
    <dgm:pt modelId="{D85A190C-8141-4158-8915-BDED49D3B120}">
      <dgm:prSet phldrT="[Testo]" custT="1"/>
      <dgm:spPr/>
      <dgm:t>
        <a:bodyPr/>
        <a:lstStyle/>
        <a:p>
          <a:r>
            <a:rPr lang="it-IT" sz="1100" b="1"/>
            <a:t>Area opportunità di crescita ed inclusione delle donne in azienda</a:t>
          </a:r>
        </a:p>
        <a:p>
          <a:r>
            <a:rPr lang="it-IT" sz="1100" b="1"/>
            <a:t>(20%)</a:t>
          </a:r>
          <a:endParaRPr lang="it-IT" sz="1100" b="1" dirty="0"/>
        </a:p>
      </dgm:t>
    </dgm:pt>
    <dgm:pt modelId="{825884DF-3CDB-4A60-890C-5A33AB18F320}" type="parTrans" cxnId="{48440B11-404B-43DA-99F8-B731BC147B0A}">
      <dgm:prSet/>
      <dgm:spPr/>
      <dgm:t>
        <a:bodyPr/>
        <a:lstStyle/>
        <a:p>
          <a:endParaRPr lang="it-IT"/>
        </a:p>
      </dgm:t>
    </dgm:pt>
    <dgm:pt modelId="{ADCA66DA-9E83-47C4-BF25-C42028FA5FB2}" type="sibTrans" cxnId="{48440B11-404B-43DA-99F8-B731BC147B0A}">
      <dgm:prSet/>
      <dgm:spPr/>
      <dgm:t>
        <a:bodyPr/>
        <a:lstStyle/>
        <a:p>
          <a:endParaRPr lang="it-IT"/>
        </a:p>
      </dgm:t>
    </dgm:pt>
    <dgm:pt modelId="{03E1AC9F-95C1-4D7A-9907-23FE79CC8BDA}">
      <dgm:prSet phldrT="[Testo]" custT="1"/>
      <dgm:spPr/>
      <dgm:t>
        <a:bodyPr/>
        <a:lstStyle/>
        <a:p>
          <a:r>
            <a:rPr lang="it-IT" sz="1100" b="1"/>
            <a:t>Area equità remunerativa per genere</a:t>
          </a:r>
        </a:p>
        <a:p>
          <a:r>
            <a:rPr lang="it-IT" sz="1100" b="1"/>
            <a:t>(20%)</a:t>
          </a:r>
          <a:endParaRPr lang="it-IT" sz="1100" b="1" dirty="0"/>
        </a:p>
      </dgm:t>
    </dgm:pt>
    <dgm:pt modelId="{33BD6ADB-B397-4851-842D-CB0E41F3F11A}" type="parTrans" cxnId="{5466ECE6-E984-43BE-BAF9-D57321539619}">
      <dgm:prSet/>
      <dgm:spPr/>
      <dgm:t>
        <a:bodyPr/>
        <a:lstStyle/>
        <a:p>
          <a:endParaRPr lang="it-IT"/>
        </a:p>
      </dgm:t>
    </dgm:pt>
    <dgm:pt modelId="{C54B7FBB-4C38-4276-B302-9C174585016C}" type="sibTrans" cxnId="{5466ECE6-E984-43BE-BAF9-D57321539619}">
      <dgm:prSet/>
      <dgm:spPr/>
      <dgm:t>
        <a:bodyPr/>
        <a:lstStyle/>
        <a:p>
          <a:endParaRPr lang="it-IT"/>
        </a:p>
      </dgm:t>
    </dgm:pt>
    <dgm:pt modelId="{2EDC8128-8C2E-4090-8FCD-2EE0E99CF5CB}">
      <dgm:prSet phldrT="[Testo]" custT="1"/>
      <dgm:spPr/>
      <dgm:t>
        <a:bodyPr/>
        <a:lstStyle/>
        <a:p>
          <a:r>
            <a:rPr lang="it-IT" sz="1100" b="1"/>
            <a:t>Area tutela della genitorialità e conciliazione vita-lavoro</a:t>
          </a:r>
        </a:p>
        <a:p>
          <a:r>
            <a:rPr lang="it-IT" sz="1100" b="1"/>
            <a:t>(20%)</a:t>
          </a:r>
          <a:endParaRPr lang="it-IT" sz="1100" b="1" dirty="0"/>
        </a:p>
      </dgm:t>
    </dgm:pt>
    <dgm:pt modelId="{09FFCA7A-512C-4288-9B1E-40B798A87976}" type="parTrans" cxnId="{5E9A4F59-5759-42BE-8B60-45CCBB33167C}">
      <dgm:prSet/>
      <dgm:spPr/>
      <dgm:t>
        <a:bodyPr/>
        <a:lstStyle/>
        <a:p>
          <a:endParaRPr lang="it-IT"/>
        </a:p>
      </dgm:t>
    </dgm:pt>
    <dgm:pt modelId="{F75A31AD-6098-4A2E-855D-D470EE190474}" type="sibTrans" cxnId="{5E9A4F59-5759-42BE-8B60-45CCBB33167C}">
      <dgm:prSet/>
      <dgm:spPr/>
      <dgm:t>
        <a:bodyPr/>
        <a:lstStyle/>
        <a:p>
          <a:endParaRPr lang="it-IT"/>
        </a:p>
      </dgm:t>
    </dgm:pt>
    <dgm:pt modelId="{84FF9449-B5AC-41E1-89E0-5968EA0AD1B5}" type="pres">
      <dgm:prSet presAssocID="{4FA81C5C-CBD1-4489-80B9-DA4BE281FAF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196EEA0-DF93-439D-8D77-56162B442617}" type="pres">
      <dgm:prSet presAssocID="{58A67E93-FBF3-4463-84F5-74CD9013DA7E}" presName="centerShape" presStyleLbl="node0" presStyleIdx="0" presStyleCnt="1"/>
      <dgm:spPr/>
    </dgm:pt>
    <dgm:pt modelId="{0CA12DF7-063E-4D03-9390-ECBCEF005B0B}" type="pres">
      <dgm:prSet presAssocID="{2A44DA7A-1A2D-4CC3-AA8C-2CCC1BAE88CD}" presName="parTrans" presStyleLbl="sibTrans2D1" presStyleIdx="0" presStyleCnt="6"/>
      <dgm:spPr/>
    </dgm:pt>
    <dgm:pt modelId="{BD8F0E85-CDCE-4A01-93D3-7B9ABE00196F}" type="pres">
      <dgm:prSet presAssocID="{2A44DA7A-1A2D-4CC3-AA8C-2CCC1BAE88CD}" presName="connectorText" presStyleLbl="sibTrans2D1" presStyleIdx="0" presStyleCnt="6"/>
      <dgm:spPr/>
    </dgm:pt>
    <dgm:pt modelId="{0C1D7413-6AF5-41E2-9049-0B0C2F3C4A3F}" type="pres">
      <dgm:prSet presAssocID="{F53E545A-A9A0-498B-BF6F-63186979CD02}" presName="node" presStyleLbl="node1" presStyleIdx="0" presStyleCnt="6" custScaleX="123749" custScaleY="117236">
        <dgm:presLayoutVars>
          <dgm:bulletEnabled val="1"/>
        </dgm:presLayoutVars>
      </dgm:prSet>
      <dgm:spPr/>
    </dgm:pt>
    <dgm:pt modelId="{A6A17893-D35B-43F3-A5E9-F13D69A20F6B}" type="pres">
      <dgm:prSet presAssocID="{1B717B17-F2FB-4D1A-9499-3AEE99591266}" presName="parTrans" presStyleLbl="sibTrans2D1" presStyleIdx="1" presStyleCnt="6"/>
      <dgm:spPr/>
    </dgm:pt>
    <dgm:pt modelId="{8CC25B35-B766-43D1-8704-D1B5736F5A3B}" type="pres">
      <dgm:prSet presAssocID="{1B717B17-F2FB-4D1A-9499-3AEE99591266}" presName="connectorText" presStyleLbl="sibTrans2D1" presStyleIdx="1" presStyleCnt="6"/>
      <dgm:spPr/>
    </dgm:pt>
    <dgm:pt modelId="{93DB697C-E7AC-47C3-9981-C6034D6FFB30}" type="pres">
      <dgm:prSet presAssocID="{91F64A56-7B64-47A0-A44A-F3315C8B012A}" presName="node" presStyleLbl="node1" presStyleIdx="1" presStyleCnt="6" custScaleX="123749" custScaleY="117236">
        <dgm:presLayoutVars>
          <dgm:bulletEnabled val="1"/>
        </dgm:presLayoutVars>
      </dgm:prSet>
      <dgm:spPr/>
    </dgm:pt>
    <dgm:pt modelId="{16B781F9-F9D0-4DA3-85A1-9C2DEFD2719A}" type="pres">
      <dgm:prSet presAssocID="{0A527CE2-994D-4F02-B8B8-E48A59ED27FA}" presName="parTrans" presStyleLbl="sibTrans2D1" presStyleIdx="2" presStyleCnt="6"/>
      <dgm:spPr/>
    </dgm:pt>
    <dgm:pt modelId="{38C4CFA5-87D2-4F20-AFE0-E7A02558F9B8}" type="pres">
      <dgm:prSet presAssocID="{0A527CE2-994D-4F02-B8B8-E48A59ED27FA}" presName="connectorText" presStyleLbl="sibTrans2D1" presStyleIdx="2" presStyleCnt="6"/>
      <dgm:spPr/>
    </dgm:pt>
    <dgm:pt modelId="{A3AF1D50-13E8-453C-8DA4-6198F638EA59}" type="pres">
      <dgm:prSet presAssocID="{96121C79-B348-445D-8869-21057760F1C2}" presName="node" presStyleLbl="node1" presStyleIdx="2" presStyleCnt="6" custScaleX="123749" custScaleY="117236">
        <dgm:presLayoutVars>
          <dgm:bulletEnabled val="1"/>
        </dgm:presLayoutVars>
      </dgm:prSet>
      <dgm:spPr/>
    </dgm:pt>
    <dgm:pt modelId="{3ED877D3-A5B2-40AE-ABAF-F5F99267012E}" type="pres">
      <dgm:prSet presAssocID="{825884DF-3CDB-4A60-890C-5A33AB18F320}" presName="parTrans" presStyleLbl="sibTrans2D1" presStyleIdx="3" presStyleCnt="6"/>
      <dgm:spPr/>
    </dgm:pt>
    <dgm:pt modelId="{B7B34A8C-966D-4A42-898D-E21D50AD7F4A}" type="pres">
      <dgm:prSet presAssocID="{825884DF-3CDB-4A60-890C-5A33AB18F320}" presName="connectorText" presStyleLbl="sibTrans2D1" presStyleIdx="3" presStyleCnt="6"/>
      <dgm:spPr/>
    </dgm:pt>
    <dgm:pt modelId="{1596A8A0-9D9D-47C1-AA44-5AD5AF5349FB}" type="pres">
      <dgm:prSet presAssocID="{D85A190C-8141-4158-8915-BDED49D3B120}" presName="node" presStyleLbl="node1" presStyleIdx="3" presStyleCnt="6" custScaleX="123749" custScaleY="117236">
        <dgm:presLayoutVars>
          <dgm:bulletEnabled val="1"/>
        </dgm:presLayoutVars>
      </dgm:prSet>
      <dgm:spPr/>
    </dgm:pt>
    <dgm:pt modelId="{7B120BC1-5040-4535-A578-B50375ABD22E}" type="pres">
      <dgm:prSet presAssocID="{33BD6ADB-B397-4851-842D-CB0E41F3F11A}" presName="parTrans" presStyleLbl="sibTrans2D1" presStyleIdx="4" presStyleCnt="6"/>
      <dgm:spPr/>
    </dgm:pt>
    <dgm:pt modelId="{8A3F88A2-31C1-4CAC-9A6D-6EE748AD0DFC}" type="pres">
      <dgm:prSet presAssocID="{33BD6ADB-B397-4851-842D-CB0E41F3F11A}" presName="connectorText" presStyleLbl="sibTrans2D1" presStyleIdx="4" presStyleCnt="6"/>
      <dgm:spPr/>
    </dgm:pt>
    <dgm:pt modelId="{6B1F678F-0346-4CC4-85D4-F0042CB43E44}" type="pres">
      <dgm:prSet presAssocID="{03E1AC9F-95C1-4D7A-9907-23FE79CC8BDA}" presName="node" presStyleLbl="node1" presStyleIdx="4" presStyleCnt="6" custScaleX="123749" custScaleY="117236">
        <dgm:presLayoutVars>
          <dgm:bulletEnabled val="1"/>
        </dgm:presLayoutVars>
      </dgm:prSet>
      <dgm:spPr/>
    </dgm:pt>
    <dgm:pt modelId="{1EAF84A5-A37C-45DD-A88F-C1F184B737E6}" type="pres">
      <dgm:prSet presAssocID="{09FFCA7A-512C-4288-9B1E-40B798A87976}" presName="parTrans" presStyleLbl="sibTrans2D1" presStyleIdx="5" presStyleCnt="6"/>
      <dgm:spPr/>
    </dgm:pt>
    <dgm:pt modelId="{F2151285-A2EF-4124-AC35-35B516767BDE}" type="pres">
      <dgm:prSet presAssocID="{09FFCA7A-512C-4288-9B1E-40B798A87976}" presName="connectorText" presStyleLbl="sibTrans2D1" presStyleIdx="5" presStyleCnt="6"/>
      <dgm:spPr/>
    </dgm:pt>
    <dgm:pt modelId="{E8E4B85B-5790-47D1-8C9E-1DEC7D5BE8EC}" type="pres">
      <dgm:prSet presAssocID="{2EDC8128-8C2E-4090-8FCD-2EE0E99CF5CB}" presName="node" presStyleLbl="node1" presStyleIdx="5" presStyleCnt="6" custScaleX="123749" custScaleY="117236">
        <dgm:presLayoutVars>
          <dgm:bulletEnabled val="1"/>
        </dgm:presLayoutVars>
      </dgm:prSet>
      <dgm:spPr/>
    </dgm:pt>
  </dgm:ptLst>
  <dgm:cxnLst>
    <dgm:cxn modelId="{300B8D00-F668-4918-8B1E-BAE06BF16C5C}" type="presOf" srcId="{0A527CE2-994D-4F02-B8B8-E48A59ED27FA}" destId="{38C4CFA5-87D2-4F20-AFE0-E7A02558F9B8}" srcOrd="1" destOrd="0" presId="urn:microsoft.com/office/officeart/2005/8/layout/radial5"/>
    <dgm:cxn modelId="{48440B11-404B-43DA-99F8-B731BC147B0A}" srcId="{58A67E93-FBF3-4463-84F5-74CD9013DA7E}" destId="{D85A190C-8141-4158-8915-BDED49D3B120}" srcOrd="3" destOrd="0" parTransId="{825884DF-3CDB-4A60-890C-5A33AB18F320}" sibTransId="{ADCA66DA-9E83-47C4-BF25-C42028FA5FB2}"/>
    <dgm:cxn modelId="{F26A7F20-4980-4701-AE52-2856FC85A7C6}" type="presOf" srcId="{33BD6ADB-B397-4851-842D-CB0E41F3F11A}" destId="{7B120BC1-5040-4535-A578-B50375ABD22E}" srcOrd="0" destOrd="0" presId="urn:microsoft.com/office/officeart/2005/8/layout/radial5"/>
    <dgm:cxn modelId="{80481822-D188-41C0-BA05-B20F416F8905}" type="presOf" srcId="{1B717B17-F2FB-4D1A-9499-3AEE99591266}" destId="{8CC25B35-B766-43D1-8704-D1B5736F5A3B}" srcOrd="1" destOrd="0" presId="urn:microsoft.com/office/officeart/2005/8/layout/radial5"/>
    <dgm:cxn modelId="{A56C3324-A2F1-4BA2-A536-8F3EEE206826}" type="presOf" srcId="{D85A190C-8141-4158-8915-BDED49D3B120}" destId="{1596A8A0-9D9D-47C1-AA44-5AD5AF5349FB}" srcOrd="0" destOrd="0" presId="urn:microsoft.com/office/officeart/2005/8/layout/radial5"/>
    <dgm:cxn modelId="{2DD8652F-3019-499A-B7C3-829C6F3DFEA0}" srcId="{58A67E93-FBF3-4463-84F5-74CD9013DA7E}" destId="{91F64A56-7B64-47A0-A44A-F3315C8B012A}" srcOrd="1" destOrd="0" parTransId="{1B717B17-F2FB-4D1A-9499-3AEE99591266}" sibTransId="{37188BA8-0297-4B96-82D0-D96471073F2D}"/>
    <dgm:cxn modelId="{E4EE7833-9FB8-4BB0-A6A9-BF30CCE0B62C}" type="presOf" srcId="{03E1AC9F-95C1-4D7A-9907-23FE79CC8BDA}" destId="{6B1F678F-0346-4CC4-85D4-F0042CB43E44}" srcOrd="0" destOrd="0" presId="urn:microsoft.com/office/officeart/2005/8/layout/radial5"/>
    <dgm:cxn modelId="{36874749-5460-4F98-A275-4211C764995A}" type="presOf" srcId="{F53E545A-A9A0-498B-BF6F-63186979CD02}" destId="{0C1D7413-6AF5-41E2-9049-0B0C2F3C4A3F}" srcOrd="0" destOrd="0" presId="urn:microsoft.com/office/officeart/2005/8/layout/radial5"/>
    <dgm:cxn modelId="{C00FA14A-FACB-4583-8D87-572AD0FF0FF7}" type="presOf" srcId="{33BD6ADB-B397-4851-842D-CB0E41F3F11A}" destId="{8A3F88A2-31C1-4CAC-9A6D-6EE748AD0DFC}" srcOrd="1" destOrd="0" presId="urn:microsoft.com/office/officeart/2005/8/layout/radial5"/>
    <dgm:cxn modelId="{139A4F54-2F80-4388-8A3C-C3B9EFDDEEC0}" type="presOf" srcId="{4FA81C5C-CBD1-4489-80B9-DA4BE281FAF3}" destId="{84FF9449-B5AC-41E1-89E0-5968EA0AD1B5}" srcOrd="0" destOrd="0" presId="urn:microsoft.com/office/officeart/2005/8/layout/radial5"/>
    <dgm:cxn modelId="{5E9A4F59-5759-42BE-8B60-45CCBB33167C}" srcId="{58A67E93-FBF3-4463-84F5-74CD9013DA7E}" destId="{2EDC8128-8C2E-4090-8FCD-2EE0E99CF5CB}" srcOrd="5" destOrd="0" parTransId="{09FFCA7A-512C-4288-9B1E-40B798A87976}" sibTransId="{F75A31AD-6098-4A2E-855D-D470EE190474}"/>
    <dgm:cxn modelId="{0AFDC57A-924A-41FD-8F18-9CDF21309058}" type="presOf" srcId="{2A44DA7A-1A2D-4CC3-AA8C-2CCC1BAE88CD}" destId="{0CA12DF7-063E-4D03-9390-ECBCEF005B0B}" srcOrd="0" destOrd="0" presId="urn:microsoft.com/office/officeart/2005/8/layout/radial5"/>
    <dgm:cxn modelId="{7F5D2B7F-3653-4537-8108-628CA54C47C4}" type="presOf" srcId="{09FFCA7A-512C-4288-9B1E-40B798A87976}" destId="{1EAF84A5-A37C-45DD-A88F-C1F184B737E6}" srcOrd="0" destOrd="0" presId="urn:microsoft.com/office/officeart/2005/8/layout/radial5"/>
    <dgm:cxn modelId="{C4470C89-256A-4356-AF9D-E27437A2696E}" type="presOf" srcId="{1B717B17-F2FB-4D1A-9499-3AEE99591266}" destId="{A6A17893-D35B-43F3-A5E9-F13D69A20F6B}" srcOrd="0" destOrd="0" presId="urn:microsoft.com/office/officeart/2005/8/layout/radial5"/>
    <dgm:cxn modelId="{66E58689-90D1-471E-98D6-44FA832A99B8}" type="presOf" srcId="{2A44DA7A-1A2D-4CC3-AA8C-2CCC1BAE88CD}" destId="{BD8F0E85-CDCE-4A01-93D3-7B9ABE00196F}" srcOrd="1" destOrd="0" presId="urn:microsoft.com/office/officeart/2005/8/layout/radial5"/>
    <dgm:cxn modelId="{C173399E-64D7-42F6-BB1E-7F4D1EFB0AFC}" type="presOf" srcId="{96121C79-B348-445D-8869-21057760F1C2}" destId="{A3AF1D50-13E8-453C-8DA4-6198F638EA59}" srcOrd="0" destOrd="0" presId="urn:microsoft.com/office/officeart/2005/8/layout/radial5"/>
    <dgm:cxn modelId="{D33DE8A2-AC11-4A4B-94EA-DC6B941C6EEF}" type="presOf" srcId="{825884DF-3CDB-4A60-890C-5A33AB18F320}" destId="{B7B34A8C-966D-4A42-898D-E21D50AD7F4A}" srcOrd="1" destOrd="0" presId="urn:microsoft.com/office/officeart/2005/8/layout/radial5"/>
    <dgm:cxn modelId="{092E26AA-90C0-4FDA-90EE-A7EAB1A03042}" type="presOf" srcId="{58A67E93-FBF3-4463-84F5-74CD9013DA7E}" destId="{6196EEA0-DF93-439D-8D77-56162B442617}" srcOrd="0" destOrd="0" presId="urn:microsoft.com/office/officeart/2005/8/layout/radial5"/>
    <dgm:cxn modelId="{0336D4B4-8C8C-49EA-AFE6-B9C704A88E11}" type="presOf" srcId="{09FFCA7A-512C-4288-9B1E-40B798A87976}" destId="{F2151285-A2EF-4124-AC35-35B516767BDE}" srcOrd="1" destOrd="0" presId="urn:microsoft.com/office/officeart/2005/8/layout/radial5"/>
    <dgm:cxn modelId="{099449C1-2904-4BF1-9394-67F467A0C8E3}" type="presOf" srcId="{0A527CE2-994D-4F02-B8B8-E48A59ED27FA}" destId="{16B781F9-F9D0-4DA3-85A1-9C2DEFD2719A}" srcOrd="0" destOrd="0" presId="urn:microsoft.com/office/officeart/2005/8/layout/radial5"/>
    <dgm:cxn modelId="{A74D7BC2-99E1-44FC-8DAD-A1D7CF0EA7E2}" type="presOf" srcId="{825884DF-3CDB-4A60-890C-5A33AB18F320}" destId="{3ED877D3-A5B2-40AE-ABAF-F5F99267012E}" srcOrd="0" destOrd="0" presId="urn:microsoft.com/office/officeart/2005/8/layout/radial5"/>
    <dgm:cxn modelId="{70B646CD-ADFF-48FF-A4F4-D579A961926C}" type="presOf" srcId="{91F64A56-7B64-47A0-A44A-F3315C8B012A}" destId="{93DB697C-E7AC-47C3-9981-C6034D6FFB30}" srcOrd="0" destOrd="0" presId="urn:microsoft.com/office/officeart/2005/8/layout/radial5"/>
    <dgm:cxn modelId="{3840CECF-EA4F-49D0-9A48-B3FD55F3D378}" type="presOf" srcId="{2EDC8128-8C2E-4090-8FCD-2EE0E99CF5CB}" destId="{E8E4B85B-5790-47D1-8C9E-1DEC7D5BE8EC}" srcOrd="0" destOrd="0" presId="urn:microsoft.com/office/officeart/2005/8/layout/radial5"/>
    <dgm:cxn modelId="{98AE29DB-0944-43E0-BC20-3D0DC39CA44B}" srcId="{4FA81C5C-CBD1-4489-80B9-DA4BE281FAF3}" destId="{58A67E93-FBF3-4463-84F5-74CD9013DA7E}" srcOrd="0" destOrd="0" parTransId="{30004675-5231-45A8-8866-A461628D1190}" sibTransId="{79E0D7F7-DE63-4537-BD63-10A88AA1EE0A}"/>
    <dgm:cxn modelId="{890D7EDD-7DC9-49A6-8955-E61B87FC4AE6}" srcId="{58A67E93-FBF3-4463-84F5-74CD9013DA7E}" destId="{96121C79-B348-445D-8869-21057760F1C2}" srcOrd="2" destOrd="0" parTransId="{0A527CE2-994D-4F02-B8B8-E48A59ED27FA}" sibTransId="{11535F1E-D1BF-4F81-9BDC-07BAACA987E1}"/>
    <dgm:cxn modelId="{5466ECE6-E984-43BE-BAF9-D57321539619}" srcId="{58A67E93-FBF3-4463-84F5-74CD9013DA7E}" destId="{03E1AC9F-95C1-4D7A-9907-23FE79CC8BDA}" srcOrd="4" destOrd="0" parTransId="{33BD6ADB-B397-4851-842D-CB0E41F3F11A}" sibTransId="{C54B7FBB-4C38-4276-B302-9C174585016C}"/>
    <dgm:cxn modelId="{F3C2ACE8-48CA-4232-B8A9-28684D7F7D4D}" srcId="{58A67E93-FBF3-4463-84F5-74CD9013DA7E}" destId="{F53E545A-A9A0-498B-BF6F-63186979CD02}" srcOrd="0" destOrd="0" parTransId="{2A44DA7A-1A2D-4CC3-AA8C-2CCC1BAE88CD}" sibTransId="{4F6E0BCA-6882-4032-A7DF-4BA182D0D7B1}"/>
    <dgm:cxn modelId="{155B8380-3AD2-4E88-BE84-98CE8F3D4774}" type="presParOf" srcId="{84FF9449-B5AC-41E1-89E0-5968EA0AD1B5}" destId="{6196EEA0-DF93-439D-8D77-56162B442617}" srcOrd="0" destOrd="0" presId="urn:microsoft.com/office/officeart/2005/8/layout/radial5"/>
    <dgm:cxn modelId="{1CA27EF3-E1F1-403A-84C5-346D1EA8CA89}" type="presParOf" srcId="{84FF9449-B5AC-41E1-89E0-5968EA0AD1B5}" destId="{0CA12DF7-063E-4D03-9390-ECBCEF005B0B}" srcOrd="1" destOrd="0" presId="urn:microsoft.com/office/officeart/2005/8/layout/radial5"/>
    <dgm:cxn modelId="{A8AAA1B4-64E4-4B73-AB15-8A232A0B80F6}" type="presParOf" srcId="{0CA12DF7-063E-4D03-9390-ECBCEF005B0B}" destId="{BD8F0E85-CDCE-4A01-93D3-7B9ABE00196F}" srcOrd="0" destOrd="0" presId="urn:microsoft.com/office/officeart/2005/8/layout/radial5"/>
    <dgm:cxn modelId="{68B8144F-BEEB-4EFD-B0BB-4C10AA848F94}" type="presParOf" srcId="{84FF9449-B5AC-41E1-89E0-5968EA0AD1B5}" destId="{0C1D7413-6AF5-41E2-9049-0B0C2F3C4A3F}" srcOrd="2" destOrd="0" presId="urn:microsoft.com/office/officeart/2005/8/layout/radial5"/>
    <dgm:cxn modelId="{F64667A8-598C-4848-AF62-943A297399FA}" type="presParOf" srcId="{84FF9449-B5AC-41E1-89E0-5968EA0AD1B5}" destId="{A6A17893-D35B-43F3-A5E9-F13D69A20F6B}" srcOrd="3" destOrd="0" presId="urn:microsoft.com/office/officeart/2005/8/layout/radial5"/>
    <dgm:cxn modelId="{A3025427-73D7-4B79-85D2-69B5F0EB1750}" type="presParOf" srcId="{A6A17893-D35B-43F3-A5E9-F13D69A20F6B}" destId="{8CC25B35-B766-43D1-8704-D1B5736F5A3B}" srcOrd="0" destOrd="0" presId="urn:microsoft.com/office/officeart/2005/8/layout/radial5"/>
    <dgm:cxn modelId="{009A3A47-E770-43F1-8CDF-E04B10257739}" type="presParOf" srcId="{84FF9449-B5AC-41E1-89E0-5968EA0AD1B5}" destId="{93DB697C-E7AC-47C3-9981-C6034D6FFB30}" srcOrd="4" destOrd="0" presId="urn:microsoft.com/office/officeart/2005/8/layout/radial5"/>
    <dgm:cxn modelId="{02438B0E-18A9-4EE0-AAD1-6F808633D8B0}" type="presParOf" srcId="{84FF9449-B5AC-41E1-89E0-5968EA0AD1B5}" destId="{16B781F9-F9D0-4DA3-85A1-9C2DEFD2719A}" srcOrd="5" destOrd="0" presId="urn:microsoft.com/office/officeart/2005/8/layout/radial5"/>
    <dgm:cxn modelId="{46E9A6FC-DCEE-4647-AC3D-EF44332F92EF}" type="presParOf" srcId="{16B781F9-F9D0-4DA3-85A1-9C2DEFD2719A}" destId="{38C4CFA5-87D2-4F20-AFE0-E7A02558F9B8}" srcOrd="0" destOrd="0" presId="urn:microsoft.com/office/officeart/2005/8/layout/radial5"/>
    <dgm:cxn modelId="{DA93F847-7DE3-4C66-97D1-E07DB7945E90}" type="presParOf" srcId="{84FF9449-B5AC-41E1-89E0-5968EA0AD1B5}" destId="{A3AF1D50-13E8-453C-8DA4-6198F638EA59}" srcOrd="6" destOrd="0" presId="urn:microsoft.com/office/officeart/2005/8/layout/radial5"/>
    <dgm:cxn modelId="{2A5BB2B6-CFE0-4827-BF28-686ED0E1C8BD}" type="presParOf" srcId="{84FF9449-B5AC-41E1-89E0-5968EA0AD1B5}" destId="{3ED877D3-A5B2-40AE-ABAF-F5F99267012E}" srcOrd="7" destOrd="0" presId="urn:microsoft.com/office/officeart/2005/8/layout/radial5"/>
    <dgm:cxn modelId="{43801A9F-F13E-4AAC-B0FE-A04CCA728D94}" type="presParOf" srcId="{3ED877D3-A5B2-40AE-ABAF-F5F99267012E}" destId="{B7B34A8C-966D-4A42-898D-E21D50AD7F4A}" srcOrd="0" destOrd="0" presId="urn:microsoft.com/office/officeart/2005/8/layout/radial5"/>
    <dgm:cxn modelId="{7E9ECD8C-C76F-4277-8331-D376B073CE50}" type="presParOf" srcId="{84FF9449-B5AC-41E1-89E0-5968EA0AD1B5}" destId="{1596A8A0-9D9D-47C1-AA44-5AD5AF5349FB}" srcOrd="8" destOrd="0" presId="urn:microsoft.com/office/officeart/2005/8/layout/radial5"/>
    <dgm:cxn modelId="{1AB87E1F-2718-44B6-8FCC-9D1FADC2A6FF}" type="presParOf" srcId="{84FF9449-B5AC-41E1-89E0-5968EA0AD1B5}" destId="{7B120BC1-5040-4535-A578-B50375ABD22E}" srcOrd="9" destOrd="0" presId="urn:microsoft.com/office/officeart/2005/8/layout/radial5"/>
    <dgm:cxn modelId="{1E08038D-C16E-4011-AD72-1EE85FAAD380}" type="presParOf" srcId="{7B120BC1-5040-4535-A578-B50375ABD22E}" destId="{8A3F88A2-31C1-4CAC-9A6D-6EE748AD0DFC}" srcOrd="0" destOrd="0" presId="urn:microsoft.com/office/officeart/2005/8/layout/radial5"/>
    <dgm:cxn modelId="{20693196-E0BB-4AF6-85CD-CE3387442593}" type="presParOf" srcId="{84FF9449-B5AC-41E1-89E0-5968EA0AD1B5}" destId="{6B1F678F-0346-4CC4-85D4-F0042CB43E44}" srcOrd="10" destOrd="0" presId="urn:microsoft.com/office/officeart/2005/8/layout/radial5"/>
    <dgm:cxn modelId="{D225A057-E199-43F0-8D13-704315F11E3D}" type="presParOf" srcId="{84FF9449-B5AC-41E1-89E0-5968EA0AD1B5}" destId="{1EAF84A5-A37C-45DD-A88F-C1F184B737E6}" srcOrd="11" destOrd="0" presId="urn:microsoft.com/office/officeart/2005/8/layout/radial5"/>
    <dgm:cxn modelId="{1DBB09D1-61BE-48E8-BA4C-A9A85D70E6B6}" type="presParOf" srcId="{1EAF84A5-A37C-45DD-A88F-C1F184B737E6}" destId="{F2151285-A2EF-4124-AC35-35B516767BDE}" srcOrd="0" destOrd="0" presId="urn:microsoft.com/office/officeart/2005/8/layout/radial5"/>
    <dgm:cxn modelId="{92AC4FF5-5BB2-4EC5-9FA9-C06FB6FBA86F}" type="presParOf" srcId="{84FF9449-B5AC-41E1-89E0-5968EA0AD1B5}" destId="{E8E4B85B-5790-47D1-8C9E-1DEC7D5BE8EC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9DE59E-0DF3-4BB1-A3E4-E1797AE22F67}">
      <dsp:nvSpPr>
        <dsp:cNvPr id="0" name=""/>
        <dsp:cNvSpPr/>
      </dsp:nvSpPr>
      <dsp:spPr>
        <a:xfrm>
          <a:off x="1210832" y="-20306"/>
          <a:ext cx="3750767" cy="3750767"/>
        </a:xfrm>
        <a:prstGeom prst="circularArrow">
          <a:avLst>
            <a:gd name="adj1" fmla="val 5544"/>
            <a:gd name="adj2" fmla="val 330680"/>
            <a:gd name="adj3" fmla="val 13814608"/>
            <a:gd name="adj4" fmla="val 17362467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9C39A3-DA24-4891-BB4A-CA319B2D0118}">
      <dsp:nvSpPr>
        <dsp:cNvPr id="0" name=""/>
        <dsp:cNvSpPr/>
      </dsp:nvSpPr>
      <dsp:spPr>
        <a:xfrm>
          <a:off x="2222738" y="1549"/>
          <a:ext cx="1726955" cy="8634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 dirty="0">
              <a:solidFill>
                <a:schemeClr val="tx1"/>
              </a:solidFill>
            </a:rPr>
            <a:t>Lavoro</a:t>
          </a:r>
          <a:r>
            <a:rPr lang="it-IT" sz="1300" kern="1200" dirty="0"/>
            <a:t> (condizione lavorativa) </a:t>
          </a:r>
        </a:p>
      </dsp:txBody>
      <dsp:txXfrm>
        <a:off x="2264889" y="43700"/>
        <a:ext cx="1642653" cy="779175"/>
      </dsp:txXfrm>
    </dsp:sp>
    <dsp:sp modelId="{1C47AFC9-1B78-4C49-9EC7-3B8409FEF38D}">
      <dsp:nvSpPr>
        <dsp:cNvPr id="0" name=""/>
        <dsp:cNvSpPr/>
      </dsp:nvSpPr>
      <dsp:spPr>
        <a:xfrm>
          <a:off x="3743929" y="1106759"/>
          <a:ext cx="1726955" cy="8634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 dirty="0">
              <a:solidFill>
                <a:schemeClr val="tx1"/>
              </a:solidFill>
            </a:rPr>
            <a:t>Reddito</a:t>
          </a:r>
          <a:r>
            <a:rPr lang="it-IT" sz="1300" kern="1200" dirty="0"/>
            <a:t> (condizione economica e reddituale)</a:t>
          </a:r>
        </a:p>
      </dsp:txBody>
      <dsp:txXfrm>
        <a:off x="3786080" y="1148910"/>
        <a:ext cx="1642653" cy="779175"/>
      </dsp:txXfrm>
    </dsp:sp>
    <dsp:sp modelId="{9086CC54-3CEB-43FE-9ADC-72D367B5F6E8}">
      <dsp:nvSpPr>
        <dsp:cNvPr id="0" name=""/>
        <dsp:cNvSpPr/>
      </dsp:nvSpPr>
      <dsp:spPr>
        <a:xfrm>
          <a:off x="3162886" y="2895026"/>
          <a:ext cx="1726955" cy="8634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 dirty="0">
              <a:solidFill>
                <a:schemeClr val="tx1"/>
              </a:solidFill>
            </a:rPr>
            <a:t>Competenze</a:t>
          </a:r>
          <a:r>
            <a:rPr lang="it-IT" sz="1300" kern="1200" dirty="0"/>
            <a:t> (mondo dell’istruzione e della formazione) </a:t>
          </a:r>
        </a:p>
      </dsp:txBody>
      <dsp:txXfrm>
        <a:off x="3205037" y="2937177"/>
        <a:ext cx="1642653" cy="779175"/>
      </dsp:txXfrm>
    </dsp:sp>
    <dsp:sp modelId="{4A213A49-7582-466D-BFEB-A52E728CBD89}">
      <dsp:nvSpPr>
        <dsp:cNvPr id="0" name=""/>
        <dsp:cNvSpPr/>
      </dsp:nvSpPr>
      <dsp:spPr>
        <a:xfrm>
          <a:off x="1282591" y="2895026"/>
          <a:ext cx="1726955" cy="8634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 dirty="0">
              <a:solidFill>
                <a:schemeClr val="tx1"/>
              </a:solidFill>
            </a:rPr>
            <a:t>Tempo</a:t>
          </a:r>
          <a:r>
            <a:rPr lang="it-IT" sz="1300" kern="1200" dirty="0"/>
            <a:t> (impegno extra-lavorativo)</a:t>
          </a:r>
        </a:p>
      </dsp:txBody>
      <dsp:txXfrm>
        <a:off x="1324742" y="2937177"/>
        <a:ext cx="1642653" cy="779175"/>
      </dsp:txXfrm>
    </dsp:sp>
    <dsp:sp modelId="{7A62B5E5-DFFF-40A1-A62E-2FDD70ADEF18}">
      <dsp:nvSpPr>
        <dsp:cNvPr id="0" name=""/>
        <dsp:cNvSpPr/>
      </dsp:nvSpPr>
      <dsp:spPr>
        <a:xfrm>
          <a:off x="701548" y="1106759"/>
          <a:ext cx="1726955" cy="8634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 dirty="0">
              <a:solidFill>
                <a:schemeClr val="tx1"/>
              </a:solidFill>
            </a:rPr>
            <a:t>Potere</a:t>
          </a:r>
          <a:r>
            <a:rPr lang="it-IT" sz="1300" kern="1200" dirty="0"/>
            <a:t> (posizioni di leadership)</a:t>
          </a:r>
        </a:p>
      </dsp:txBody>
      <dsp:txXfrm>
        <a:off x="743699" y="1148910"/>
        <a:ext cx="1642653" cy="7791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9DE59E-0DF3-4BB1-A3E4-E1797AE22F67}">
      <dsp:nvSpPr>
        <dsp:cNvPr id="0" name=""/>
        <dsp:cNvSpPr/>
      </dsp:nvSpPr>
      <dsp:spPr>
        <a:xfrm>
          <a:off x="1210832" y="-20306"/>
          <a:ext cx="3750767" cy="3750767"/>
        </a:xfrm>
        <a:prstGeom prst="circularArrow">
          <a:avLst>
            <a:gd name="adj1" fmla="val 5544"/>
            <a:gd name="adj2" fmla="val 330680"/>
            <a:gd name="adj3" fmla="val 13814608"/>
            <a:gd name="adj4" fmla="val 17362467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9C39A3-DA24-4891-BB4A-CA319B2D0118}">
      <dsp:nvSpPr>
        <dsp:cNvPr id="0" name=""/>
        <dsp:cNvSpPr/>
      </dsp:nvSpPr>
      <dsp:spPr>
        <a:xfrm>
          <a:off x="2222738" y="1549"/>
          <a:ext cx="1726955" cy="86347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1. Nozione</a:t>
          </a:r>
          <a:r>
            <a:rPr lang="it-IT" sz="1200" kern="1200" baseline="0" dirty="0"/>
            <a:t> di discriminazione  diretta e indiretta</a:t>
          </a:r>
          <a:endParaRPr lang="it-IT" sz="1200" kern="1200" dirty="0"/>
        </a:p>
      </dsp:txBody>
      <dsp:txXfrm>
        <a:off x="2264889" y="43700"/>
        <a:ext cx="1642653" cy="779175"/>
      </dsp:txXfrm>
    </dsp:sp>
    <dsp:sp modelId="{1C47AFC9-1B78-4C49-9EC7-3B8409FEF38D}">
      <dsp:nvSpPr>
        <dsp:cNvPr id="0" name=""/>
        <dsp:cNvSpPr/>
      </dsp:nvSpPr>
      <dsp:spPr>
        <a:xfrm>
          <a:off x="3743929" y="1106759"/>
          <a:ext cx="1726955" cy="863477"/>
        </a:xfrm>
        <a:prstGeom prst="roundRect">
          <a:avLst/>
        </a:prstGeom>
        <a:solidFill>
          <a:schemeClr val="accent2">
            <a:hueOff val="-678113"/>
            <a:satOff val="-414"/>
            <a:lumOff val="161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2. Rapporto sulla situazione del personale per aziende oltre 50 </a:t>
          </a:r>
          <a:r>
            <a:rPr lang="it-IT" sz="1200" kern="1200" dirty="0" err="1"/>
            <a:t>dip</a:t>
          </a:r>
          <a:endParaRPr lang="it-IT" sz="1200" kern="1200" dirty="0"/>
        </a:p>
      </dsp:txBody>
      <dsp:txXfrm>
        <a:off x="3786080" y="1148910"/>
        <a:ext cx="1642653" cy="779175"/>
      </dsp:txXfrm>
    </dsp:sp>
    <dsp:sp modelId="{9086CC54-3CEB-43FE-9ADC-72D367B5F6E8}">
      <dsp:nvSpPr>
        <dsp:cNvPr id="0" name=""/>
        <dsp:cNvSpPr/>
      </dsp:nvSpPr>
      <dsp:spPr>
        <a:xfrm>
          <a:off x="3162886" y="2895026"/>
          <a:ext cx="1726955" cy="863477"/>
        </a:xfrm>
        <a:prstGeom prst="roundRect">
          <a:avLst/>
        </a:prstGeom>
        <a:solidFill>
          <a:schemeClr val="accent2">
            <a:hueOff val="-1356225"/>
            <a:satOff val="-828"/>
            <a:lumOff val="323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3. Certificazione</a:t>
          </a:r>
          <a:r>
            <a:rPr lang="it-IT" sz="1200" kern="1200" baseline="0" dirty="0"/>
            <a:t> della parità di genere</a:t>
          </a:r>
          <a:endParaRPr lang="it-IT" sz="1200" kern="1200" dirty="0"/>
        </a:p>
      </dsp:txBody>
      <dsp:txXfrm>
        <a:off x="3205037" y="2937177"/>
        <a:ext cx="1642653" cy="779175"/>
      </dsp:txXfrm>
    </dsp:sp>
    <dsp:sp modelId="{4A213A49-7582-466D-BFEB-A52E728CBD89}">
      <dsp:nvSpPr>
        <dsp:cNvPr id="0" name=""/>
        <dsp:cNvSpPr/>
      </dsp:nvSpPr>
      <dsp:spPr>
        <a:xfrm>
          <a:off x="1282591" y="2895026"/>
          <a:ext cx="1726955" cy="863477"/>
        </a:xfrm>
        <a:prstGeom prst="roundRect">
          <a:avLst/>
        </a:prstGeom>
        <a:solidFill>
          <a:schemeClr val="accent2">
            <a:hueOff val="-2034338"/>
            <a:satOff val="-1242"/>
            <a:lumOff val="485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4. Pari opportunità  e inclusione lavorativa nei contratti pubblici, nel PNRR e nel PNC</a:t>
          </a:r>
        </a:p>
      </dsp:txBody>
      <dsp:txXfrm>
        <a:off x="1324742" y="2937177"/>
        <a:ext cx="1642653" cy="779175"/>
      </dsp:txXfrm>
    </dsp:sp>
    <dsp:sp modelId="{A64AD228-2FE7-4D80-B4BB-DF340545D2E5}">
      <dsp:nvSpPr>
        <dsp:cNvPr id="0" name=""/>
        <dsp:cNvSpPr/>
      </dsp:nvSpPr>
      <dsp:spPr>
        <a:xfrm>
          <a:off x="701548" y="1106759"/>
          <a:ext cx="1726955" cy="863477"/>
        </a:xfrm>
        <a:prstGeom prst="roundRect">
          <a:avLst/>
        </a:prstGeom>
        <a:solidFill>
          <a:schemeClr val="accent2">
            <a:hueOff val="-2712450"/>
            <a:satOff val="-1656"/>
            <a:lumOff val="647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5. Equilibrio di genere negli organi delle societa' pubbliche </a:t>
          </a:r>
        </a:p>
      </dsp:txBody>
      <dsp:txXfrm>
        <a:off x="743699" y="1148910"/>
        <a:ext cx="1642653" cy="7791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96EEA0-DF93-439D-8D77-56162B442617}">
      <dsp:nvSpPr>
        <dsp:cNvPr id="0" name=""/>
        <dsp:cNvSpPr/>
      </dsp:nvSpPr>
      <dsp:spPr>
        <a:xfrm>
          <a:off x="2921165" y="1556751"/>
          <a:ext cx="1558018" cy="15580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kern="1200" dirty="0"/>
            <a:t>VANTAGGI DELLA CERTIFICAZIONE DELLA PARTIIÀ DI GENERE</a:t>
          </a:r>
        </a:p>
      </dsp:txBody>
      <dsp:txXfrm>
        <a:off x="3149331" y="1784917"/>
        <a:ext cx="1101686" cy="1101686"/>
      </dsp:txXfrm>
    </dsp:sp>
    <dsp:sp modelId="{0CA12DF7-063E-4D03-9390-ECBCEF005B0B}">
      <dsp:nvSpPr>
        <dsp:cNvPr id="0" name=""/>
        <dsp:cNvSpPr/>
      </dsp:nvSpPr>
      <dsp:spPr>
        <a:xfrm rot="16200000">
          <a:off x="3684570" y="1319641"/>
          <a:ext cx="31209" cy="4171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900" kern="1200"/>
        </a:p>
      </dsp:txBody>
      <dsp:txXfrm>
        <a:off x="3689252" y="1407743"/>
        <a:ext cx="21846" cy="250260"/>
      </dsp:txXfrm>
    </dsp:sp>
    <dsp:sp modelId="{0C1D7413-6AF5-41E2-9049-0B0C2F3C4A3F}">
      <dsp:nvSpPr>
        <dsp:cNvPr id="0" name=""/>
        <dsp:cNvSpPr/>
      </dsp:nvSpPr>
      <dsp:spPr>
        <a:xfrm>
          <a:off x="2818172" y="-266138"/>
          <a:ext cx="1764005" cy="17640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 dirty="0"/>
            <a:t>riduzione 1% onere contributi a carico azienda nel limite di 50K/annui</a:t>
          </a:r>
        </a:p>
      </dsp:txBody>
      <dsp:txXfrm>
        <a:off x="3076505" y="-7805"/>
        <a:ext cx="1247339" cy="1247339"/>
      </dsp:txXfrm>
    </dsp:sp>
    <dsp:sp modelId="{A6A17893-D35B-43F3-A5E9-F13D69A20F6B}">
      <dsp:nvSpPr>
        <dsp:cNvPr id="0" name=""/>
        <dsp:cNvSpPr/>
      </dsp:nvSpPr>
      <dsp:spPr>
        <a:xfrm>
          <a:off x="4492139" y="2127210"/>
          <a:ext cx="31209" cy="4171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904150"/>
            <a:satOff val="-552"/>
            <a:lumOff val="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900" kern="1200"/>
        </a:p>
      </dsp:txBody>
      <dsp:txXfrm>
        <a:off x="4492139" y="2210630"/>
        <a:ext cx="21846" cy="250260"/>
      </dsp:txXfrm>
    </dsp:sp>
    <dsp:sp modelId="{93DB697C-E7AC-47C3-9981-C6034D6FFB30}">
      <dsp:nvSpPr>
        <dsp:cNvPr id="0" name=""/>
        <dsp:cNvSpPr/>
      </dsp:nvSpPr>
      <dsp:spPr>
        <a:xfrm>
          <a:off x="4538069" y="1453758"/>
          <a:ext cx="1764005" cy="1764005"/>
        </a:xfrm>
        <a:prstGeom prst="ellipse">
          <a:avLst/>
        </a:prstGeom>
        <a:solidFill>
          <a:schemeClr val="accent2">
            <a:hueOff val="-904150"/>
            <a:satOff val="-552"/>
            <a:lumOff val="215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kern="1200" dirty="0"/>
            <a:t>punteggio premiale per accesso a fondi europei nazionali e regionali</a:t>
          </a:r>
          <a:endParaRPr lang="it-IT" sz="1100" b="1" kern="1200" dirty="0"/>
        </a:p>
      </dsp:txBody>
      <dsp:txXfrm>
        <a:off x="4796402" y="1712091"/>
        <a:ext cx="1247339" cy="1247339"/>
      </dsp:txXfrm>
    </dsp:sp>
    <dsp:sp modelId="{C1DC1044-B150-4C21-8FB0-8930C7AB1A74}">
      <dsp:nvSpPr>
        <dsp:cNvPr id="0" name=""/>
        <dsp:cNvSpPr/>
      </dsp:nvSpPr>
      <dsp:spPr>
        <a:xfrm rot="5400000">
          <a:off x="3684570" y="2934779"/>
          <a:ext cx="31209" cy="4171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808300"/>
            <a:satOff val="-1104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900" kern="1200"/>
        </a:p>
      </dsp:txBody>
      <dsp:txXfrm>
        <a:off x="3689252" y="3013518"/>
        <a:ext cx="21846" cy="250260"/>
      </dsp:txXfrm>
    </dsp:sp>
    <dsp:sp modelId="{DFF7752B-B728-476F-BB29-F87A7AEA6A8D}">
      <dsp:nvSpPr>
        <dsp:cNvPr id="0" name=""/>
        <dsp:cNvSpPr/>
      </dsp:nvSpPr>
      <dsp:spPr>
        <a:xfrm>
          <a:off x="2818172" y="3173655"/>
          <a:ext cx="1764005" cy="1764005"/>
        </a:xfrm>
        <a:prstGeom prst="ellipse">
          <a:avLst/>
        </a:prstGeom>
        <a:solidFill>
          <a:schemeClr val="accent2">
            <a:hueOff val="-1808300"/>
            <a:satOff val="-1104"/>
            <a:lumOff val="431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kern="1200" dirty="0"/>
            <a:t>punteggio premiale nei bandi di gara che impegnano le risorse PNRR</a:t>
          </a:r>
          <a:endParaRPr lang="it-IT" sz="1100" b="1" kern="1200" dirty="0"/>
        </a:p>
      </dsp:txBody>
      <dsp:txXfrm>
        <a:off x="3076505" y="3431988"/>
        <a:ext cx="1247339" cy="1247339"/>
      </dsp:txXfrm>
    </dsp:sp>
    <dsp:sp modelId="{CD4E8656-14A3-4C95-9812-8142BCDC96CE}">
      <dsp:nvSpPr>
        <dsp:cNvPr id="0" name=""/>
        <dsp:cNvSpPr/>
      </dsp:nvSpPr>
      <dsp:spPr>
        <a:xfrm rot="10800000">
          <a:off x="2877001" y="2127210"/>
          <a:ext cx="31209" cy="4171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2712450"/>
            <a:satOff val="-1656"/>
            <a:lumOff val="647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900" kern="1200"/>
        </a:p>
      </dsp:txBody>
      <dsp:txXfrm rot="10800000">
        <a:off x="2886364" y="2210630"/>
        <a:ext cx="21846" cy="250260"/>
      </dsp:txXfrm>
    </dsp:sp>
    <dsp:sp modelId="{7C47BEC0-4E1C-47DA-B830-5502DCF20BED}">
      <dsp:nvSpPr>
        <dsp:cNvPr id="0" name=""/>
        <dsp:cNvSpPr/>
      </dsp:nvSpPr>
      <dsp:spPr>
        <a:xfrm>
          <a:off x="1098275" y="1453758"/>
          <a:ext cx="1764005" cy="1764005"/>
        </a:xfrm>
        <a:prstGeom prst="ellipse">
          <a:avLst/>
        </a:prstGeom>
        <a:solidFill>
          <a:schemeClr val="accent2">
            <a:hueOff val="-2712450"/>
            <a:satOff val="-1656"/>
            <a:lumOff val="647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 dirty="0"/>
            <a:t>Beneficio reputazionale e organizzativo (Modello responsabilità sociale ESG)</a:t>
          </a:r>
        </a:p>
      </dsp:txBody>
      <dsp:txXfrm>
        <a:off x="1356608" y="1712091"/>
        <a:ext cx="1247339" cy="12473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1B91E-CAF1-4EFD-A70B-9D6128ED89F8}">
      <dsp:nvSpPr>
        <dsp:cNvPr id="0" name=""/>
        <dsp:cNvSpPr/>
      </dsp:nvSpPr>
      <dsp:spPr>
        <a:xfrm>
          <a:off x="2840815" y="1668407"/>
          <a:ext cx="1189334" cy="11893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rgbClr val="C00000"/>
              </a:solidFill>
            </a:rPr>
            <a:t>Modello di gestione</a:t>
          </a:r>
        </a:p>
      </dsp:txBody>
      <dsp:txXfrm>
        <a:off x="3014989" y="1842581"/>
        <a:ext cx="840986" cy="840986"/>
      </dsp:txXfrm>
    </dsp:sp>
    <dsp:sp modelId="{A052E190-87BA-40BF-8A2B-97F80A0A62CB}">
      <dsp:nvSpPr>
        <dsp:cNvPr id="0" name=""/>
        <dsp:cNvSpPr/>
      </dsp:nvSpPr>
      <dsp:spPr>
        <a:xfrm rot="16200000">
          <a:off x="3370946" y="1348107"/>
          <a:ext cx="129072" cy="4043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300" kern="1200"/>
        </a:p>
      </dsp:txBody>
      <dsp:txXfrm>
        <a:off x="3390307" y="1448343"/>
        <a:ext cx="90350" cy="242623"/>
      </dsp:txXfrm>
    </dsp:sp>
    <dsp:sp modelId="{6648E88B-888A-4A74-996E-F4DB717BF08D}">
      <dsp:nvSpPr>
        <dsp:cNvPr id="0" name=""/>
        <dsp:cNvSpPr/>
      </dsp:nvSpPr>
      <dsp:spPr>
        <a:xfrm>
          <a:off x="2607480" y="-231130"/>
          <a:ext cx="1656005" cy="16560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tx1"/>
              </a:solidFill>
            </a:rPr>
            <a:t>Politiche Di Parità Di Genere </a:t>
          </a:r>
        </a:p>
      </dsp:txBody>
      <dsp:txXfrm>
        <a:off x="2849996" y="11386"/>
        <a:ext cx="1170973" cy="1170973"/>
      </dsp:txXfrm>
    </dsp:sp>
    <dsp:sp modelId="{73BAB860-463C-4D46-9E8C-795031FF5AEA}">
      <dsp:nvSpPr>
        <dsp:cNvPr id="0" name=""/>
        <dsp:cNvSpPr/>
      </dsp:nvSpPr>
      <dsp:spPr>
        <a:xfrm rot="20520000">
          <a:off x="4048841" y="1840626"/>
          <a:ext cx="129072" cy="4043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300" kern="1200"/>
        </a:p>
      </dsp:txBody>
      <dsp:txXfrm>
        <a:off x="4049789" y="1927484"/>
        <a:ext cx="90350" cy="242623"/>
      </dsp:txXfrm>
    </dsp:sp>
    <dsp:sp modelId="{2F29E9FB-420A-472E-8792-4506CA4E2240}">
      <dsp:nvSpPr>
        <dsp:cNvPr id="0" name=""/>
        <dsp:cNvSpPr/>
      </dsp:nvSpPr>
      <dsp:spPr>
        <a:xfrm>
          <a:off x="4192133" y="920186"/>
          <a:ext cx="1656005" cy="16560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tx1"/>
              </a:solidFill>
            </a:rPr>
            <a:t>Pianificazione</a:t>
          </a:r>
        </a:p>
      </dsp:txBody>
      <dsp:txXfrm>
        <a:off x="4434649" y="1162702"/>
        <a:ext cx="1170973" cy="1170973"/>
      </dsp:txXfrm>
    </dsp:sp>
    <dsp:sp modelId="{E646D64F-255A-4573-82BC-74F17977187C}">
      <dsp:nvSpPr>
        <dsp:cNvPr id="0" name=""/>
        <dsp:cNvSpPr/>
      </dsp:nvSpPr>
      <dsp:spPr>
        <a:xfrm rot="3240000">
          <a:off x="3789908" y="2637539"/>
          <a:ext cx="129072" cy="4043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300" kern="1200"/>
        </a:p>
      </dsp:txBody>
      <dsp:txXfrm>
        <a:off x="3797889" y="2702751"/>
        <a:ext cx="90350" cy="242623"/>
      </dsp:txXfrm>
    </dsp:sp>
    <dsp:sp modelId="{9BAAD4FF-C680-4277-85DE-CDBF853FE28D}">
      <dsp:nvSpPr>
        <dsp:cNvPr id="0" name=""/>
        <dsp:cNvSpPr/>
      </dsp:nvSpPr>
      <dsp:spPr>
        <a:xfrm>
          <a:off x="3586849" y="2783058"/>
          <a:ext cx="1656005" cy="16560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tx1"/>
              </a:solidFill>
            </a:rPr>
            <a:t> Attuazione </a:t>
          </a:r>
        </a:p>
      </dsp:txBody>
      <dsp:txXfrm>
        <a:off x="3829365" y="3025574"/>
        <a:ext cx="1170973" cy="1170973"/>
      </dsp:txXfrm>
    </dsp:sp>
    <dsp:sp modelId="{7EC70E4D-1BB6-4147-98C0-4982B64E5D40}">
      <dsp:nvSpPr>
        <dsp:cNvPr id="0" name=""/>
        <dsp:cNvSpPr/>
      </dsp:nvSpPr>
      <dsp:spPr>
        <a:xfrm rot="7560000">
          <a:off x="2951984" y="2637539"/>
          <a:ext cx="129072" cy="4043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300" kern="1200"/>
        </a:p>
      </dsp:txBody>
      <dsp:txXfrm rot="10800000">
        <a:off x="2982725" y="2702751"/>
        <a:ext cx="90350" cy="242623"/>
      </dsp:txXfrm>
    </dsp:sp>
    <dsp:sp modelId="{4BB36F93-A202-4AFE-971E-C6B5C928A8DC}">
      <dsp:nvSpPr>
        <dsp:cNvPr id="0" name=""/>
        <dsp:cNvSpPr/>
      </dsp:nvSpPr>
      <dsp:spPr>
        <a:xfrm>
          <a:off x="1628110" y="2783058"/>
          <a:ext cx="1656005" cy="16560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tx1"/>
              </a:solidFill>
            </a:rPr>
            <a:t>Monitoraggio</a:t>
          </a:r>
        </a:p>
      </dsp:txBody>
      <dsp:txXfrm>
        <a:off x="1870626" y="3025574"/>
        <a:ext cx="1170973" cy="1170973"/>
      </dsp:txXfrm>
    </dsp:sp>
    <dsp:sp modelId="{8CB4C3FD-0C17-43C6-9992-A3EA29350210}">
      <dsp:nvSpPr>
        <dsp:cNvPr id="0" name=""/>
        <dsp:cNvSpPr/>
      </dsp:nvSpPr>
      <dsp:spPr>
        <a:xfrm rot="11880000">
          <a:off x="2693052" y="1840626"/>
          <a:ext cx="129072" cy="4043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300" kern="1200"/>
        </a:p>
      </dsp:txBody>
      <dsp:txXfrm rot="10800000">
        <a:off x="2730826" y="1927484"/>
        <a:ext cx="90350" cy="242623"/>
      </dsp:txXfrm>
    </dsp:sp>
    <dsp:sp modelId="{FB6FACFC-563C-4A9A-8A81-567CB674FD51}">
      <dsp:nvSpPr>
        <dsp:cNvPr id="0" name=""/>
        <dsp:cNvSpPr/>
      </dsp:nvSpPr>
      <dsp:spPr>
        <a:xfrm>
          <a:off x="1022827" y="920186"/>
          <a:ext cx="1656005" cy="16560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tx1"/>
              </a:solidFill>
            </a:rPr>
            <a:t>Miglioramento</a:t>
          </a:r>
        </a:p>
      </dsp:txBody>
      <dsp:txXfrm>
        <a:off x="1265343" y="1162702"/>
        <a:ext cx="1170973" cy="117097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96EEA0-DF93-439D-8D77-56162B442617}">
      <dsp:nvSpPr>
        <dsp:cNvPr id="0" name=""/>
        <dsp:cNvSpPr/>
      </dsp:nvSpPr>
      <dsp:spPr>
        <a:xfrm>
          <a:off x="2888284" y="1556767"/>
          <a:ext cx="1094397" cy="10943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700" kern="1200" dirty="0"/>
            <a:t>KPI</a:t>
          </a:r>
        </a:p>
      </dsp:txBody>
      <dsp:txXfrm>
        <a:off x="3048555" y="1717038"/>
        <a:ext cx="773855" cy="773855"/>
      </dsp:txXfrm>
    </dsp:sp>
    <dsp:sp modelId="{0CA12DF7-063E-4D03-9390-ECBCEF005B0B}">
      <dsp:nvSpPr>
        <dsp:cNvPr id="0" name=""/>
        <dsp:cNvSpPr/>
      </dsp:nvSpPr>
      <dsp:spPr>
        <a:xfrm rot="16200000">
          <a:off x="3341986" y="1197723"/>
          <a:ext cx="186993" cy="3758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600" kern="1200"/>
        </a:p>
      </dsp:txBody>
      <dsp:txXfrm>
        <a:off x="3370035" y="1300943"/>
        <a:ext cx="130895" cy="225514"/>
      </dsp:txXfrm>
    </dsp:sp>
    <dsp:sp modelId="{0C1D7413-6AF5-41E2-9049-0B0C2F3C4A3F}">
      <dsp:nvSpPr>
        <dsp:cNvPr id="0" name=""/>
        <dsp:cNvSpPr/>
      </dsp:nvSpPr>
      <dsp:spPr>
        <a:xfrm>
          <a:off x="2751484" y="-92046"/>
          <a:ext cx="1367996" cy="129599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/>
            <a:t>Area cultura e strategia (15%)</a:t>
          </a:r>
          <a:endParaRPr lang="it-IT" sz="1100" b="1" kern="1200" dirty="0"/>
        </a:p>
      </dsp:txBody>
      <dsp:txXfrm>
        <a:off x="2951822" y="97748"/>
        <a:ext cx="967320" cy="916409"/>
      </dsp:txXfrm>
    </dsp:sp>
    <dsp:sp modelId="{A6A17893-D35B-43F3-A5E9-F13D69A20F6B}">
      <dsp:nvSpPr>
        <dsp:cNvPr id="0" name=""/>
        <dsp:cNvSpPr/>
      </dsp:nvSpPr>
      <dsp:spPr>
        <a:xfrm rot="19800000">
          <a:off x="3959966" y="1563292"/>
          <a:ext cx="172979" cy="3758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542490"/>
            <a:satOff val="-331"/>
            <a:lumOff val="129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600" kern="1200"/>
        </a:p>
      </dsp:txBody>
      <dsp:txXfrm>
        <a:off x="3963442" y="1651437"/>
        <a:ext cx="121085" cy="225514"/>
      </dsp:txXfrm>
    </dsp:sp>
    <dsp:sp modelId="{93DB697C-E7AC-47C3-9981-C6034D6FFB30}">
      <dsp:nvSpPr>
        <dsp:cNvPr id="0" name=""/>
        <dsp:cNvSpPr/>
      </dsp:nvSpPr>
      <dsp:spPr>
        <a:xfrm>
          <a:off x="4092104" y="681960"/>
          <a:ext cx="1367996" cy="1295997"/>
        </a:xfrm>
        <a:prstGeom prst="ellipse">
          <a:avLst/>
        </a:prstGeom>
        <a:solidFill>
          <a:schemeClr val="accent2">
            <a:hueOff val="-542490"/>
            <a:satOff val="-331"/>
            <a:lumOff val="129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/>
            <a:t>Area governance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/>
            <a:t>(15%)</a:t>
          </a:r>
          <a:endParaRPr lang="it-IT" sz="1100" b="1" kern="1200" dirty="0"/>
        </a:p>
      </dsp:txBody>
      <dsp:txXfrm>
        <a:off x="4292442" y="871754"/>
        <a:ext cx="967320" cy="916409"/>
      </dsp:txXfrm>
    </dsp:sp>
    <dsp:sp modelId="{16B781F9-F9D0-4DA3-85A1-9C2DEFD2719A}">
      <dsp:nvSpPr>
        <dsp:cNvPr id="0" name=""/>
        <dsp:cNvSpPr/>
      </dsp:nvSpPr>
      <dsp:spPr>
        <a:xfrm rot="1800000">
          <a:off x="3959966" y="2268783"/>
          <a:ext cx="172979" cy="3758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084980"/>
            <a:satOff val="-662"/>
            <a:lumOff val="25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600" kern="1200"/>
        </a:p>
      </dsp:txBody>
      <dsp:txXfrm>
        <a:off x="3963442" y="2330981"/>
        <a:ext cx="121085" cy="225514"/>
      </dsp:txXfrm>
    </dsp:sp>
    <dsp:sp modelId="{A3AF1D50-13E8-453C-8DA4-6198F638EA59}">
      <dsp:nvSpPr>
        <dsp:cNvPr id="0" name=""/>
        <dsp:cNvSpPr/>
      </dsp:nvSpPr>
      <dsp:spPr>
        <a:xfrm>
          <a:off x="4092104" y="2229974"/>
          <a:ext cx="1367996" cy="1295997"/>
        </a:xfrm>
        <a:prstGeom prst="ellipse">
          <a:avLst/>
        </a:prstGeom>
        <a:solidFill>
          <a:schemeClr val="accent2">
            <a:hueOff val="-1084980"/>
            <a:satOff val="-662"/>
            <a:lumOff val="258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/>
            <a:t>Area processi HR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/>
            <a:t>(10%)</a:t>
          </a:r>
          <a:endParaRPr lang="it-IT" sz="1100" b="1" kern="1200" dirty="0"/>
        </a:p>
      </dsp:txBody>
      <dsp:txXfrm>
        <a:off x="4292442" y="2419768"/>
        <a:ext cx="967320" cy="916409"/>
      </dsp:txXfrm>
    </dsp:sp>
    <dsp:sp modelId="{3ED877D3-A5B2-40AE-ABAF-F5F99267012E}">
      <dsp:nvSpPr>
        <dsp:cNvPr id="0" name=""/>
        <dsp:cNvSpPr/>
      </dsp:nvSpPr>
      <dsp:spPr>
        <a:xfrm rot="5400000">
          <a:off x="3341986" y="2634353"/>
          <a:ext cx="186993" cy="3758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627470"/>
            <a:satOff val="-994"/>
            <a:lumOff val="38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600" kern="1200"/>
        </a:p>
      </dsp:txBody>
      <dsp:txXfrm>
        <a:off x="3370035" y="2681475"/>
        <a:ext cx="130895" cy="225514"/>
      </dsp:txXfrm>
    </dsp:sp>
    <dsp:sp modelId="{1596A8A0-9D9D-47C1-AA44-5AD5AF5349FB}">
      <dsp:nvSpPr>
        <dsp:cNvPr id="0" name=""/>
        <dsp:cNvSpPr/>
      </dsp:nvSpPr>
      <dsp:spPr>
        <a:xfrm>
          <a:off x="2751484" y="3003982"/>
          <a:ext cx="1367996" cy="1295997"/>
        </a:xfrm>
        <a:prstGeom prst="ellipse">
          <a:avLst/>
        </a:prstGeom>
        <a:solidFill>
          <a:schemeClr val="accent2">
            <a:hueOff val="-1627470"/>
            <a:satOff val="-994"/>
            <a:lumOff val="388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/>
            <a:t>Area opportunità di crescita ed inclusione delle donne in azienda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/>
            <a:t>(20%)</a:t>
          </a:r>
          <a:endParaRPr lang="it-IT" sz="1100" b="1" kern="1200" dirty="0"/>
        </a:p>
      </dsp:txBody>
      <dsp:txXfrm>
        <a:off x="2951822" y="3193776"/>
        <a:ext cx="967320" cy="916409"/>
      </dsp:txXfrm>
    </dsp:sp>
    <dsp:sp modelId="{7B120BC1-5040-4535-A578-B50375ABD22E}">
      <dsp:nvSpPr>
        <dsp:cNvPr id="0" name=""/>
        <dsp:cNvSpPr/>
      </dsp:nvSpPr>
      <dsp:spPr>
        <a:xfrm rot="9000000">
          <a:off x="2738019" y="2268783"/>
          <a:ext cx="172979" cy="3758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2169960"/>
            <a:satOff val="-1325"/>
            <a:lumOff val="51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600" kern="1200"/>
        </a:p>
      </dsp:txBody>
      <dsp:txXfrm rot="10800000">
        <a:off x="2786437" y="2330981"/>
        <a:ext cx="121085" cy="225514"/>
      </dsp:txXfrm>
    </dsp:sp>
    <dsp:sp modelId="{6B1F678F-0346-4CC4-85D4-F0042CB43E44}">
      <dsp:nvSpPr>
        <dsp:cNvPr id="0" name=""/>
        <dsp:cNvSpPr/>
      </dsp:nvSpPr>
      <dsp:spPr>
        <a:xfrm>
          <a:off x="1410864" y="2229974"/>
          <a:ext cx="1367996" cy="1295997"/>
        </a:xfrm>
        <a:prstGeom prst="ellipse">
          <a:avLst/>
        </a:prstGeom>
        <a:solidFill>
          <a:schemeClr val="accent2">
            <a:hueOff val="-2169960"/>
            <a:satOff val="-1325"/>
            <a:lumOff val="517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/>
            <a:t>Area equità remunerativa per genere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/>
            <a:t>(20%)</a:t>
          </a:r>
          <a:endParaRPr lang="it-IT" sz="1100" b="1" kern="1200" dirty="0"/>
        </a:p>
      </dsp:txBody>
      <dsp:txXfrm>
        <a:off x="1611202" y="2419768"/>
        <a:ext cx="967320" cy="916409"/>
      </dsp:txXfrm>
    </dsp:sp>
    <dsp:sp modelId="{1EAF84A5-A37C-45DD-A88F-C1F184B737E6}">
      <dsp:nvSpPr>
        <dsp:cNvPr id="0" name=""/>
        <dsp:cNvSpPr/>
      </dsp:nvSpPr>
      <dsp:spPr>
        <a:xfrm rot="12600000">
          <a:off x="2738019" y="1563292"/>
          <a:ext cx="172979" cy="3758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2712450"/>
            <a:satOff val="-1656"/>
            <a:lumOff val="647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600" kern="1200"/>
        </a:p>
      </dsp:txBody>
      <dsp:txXfrm rot="10800000">
        <a:off x="2786437" y="1651437"/>
        <a:ext cx="121085" cy="225514"/>
      </dsp:txXfrm>
    </dsp:sp>
    <dsp:sp modelId="{E8E4B85B-5790-47D1-8C9E-1DEC7D5BE8EC}">
      <dsp:nvSpPr>
        <dsp:cNvPr id="0" name=""/>
        <dsp:cNvSpPr/>
      </dsp:nvSpPr>
      <dsp:spPr>
        <a:xfrm>
          <a:off x="1410864" y="681960"/>
          <a:ext cx="1367996" cy="1295997"/>
        </a:xfrm>
        <a:prstGeom prst="ellipse">
          <a:avLst/>
        </a:prstGeom>
        <a:solidFill>
          <a:schemeClr val="accent2">
            <a:hueOff val="-2712450"/>
            <a:satOff val="-1656"/>
            <a:lumOff val="647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/>
            <a:t>Area tutela della genitorialità e conciliazione vita-lavoro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/>
            <a:t>(20%)</a:t>
          </a:r>
          <a:endParaRPr lang="it-IT" sz="1100" b="1" kern="1200" dirty="0"/>
        </a:p>
      </dsp:txBody>
      <dsp:txXfrm>
        <a:off x="1611202" y="871754"/>
        <a:ext cx="967320" cy="9164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F3974-EEBA-48C4-A943-34425EE3EC6D}" type="datetimeFigureOut">
              <a:rPr lang="it-IT" smtClean="0"/>
              <a:t>21/09/2022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5B954F-ECD2-442B-AE41-21F8405500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4633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9/21/2022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C8B50F-0558-4AC0-83EE-0BE08BFE02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6784" y="1124374"/>
            <a:ext cx="7766936" cy="1646302"/>
          </a:xfrm>
        </p:spPr>
        <p:txBody>
          <a:bodyPr/>
          <a:lstStyle/>
          <a:p>
            <a:r>
              <a:rPr lang="it-IT" sz="3200" dirty="0"/>
              <a:t>La l. 162/2021 e la certificazione della parità di genere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C48A630-D71F-4F68-B4C0-9376081213A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2018932" y="4403673"/>
            <a:ext cx="7766936" cy="1096899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it-IT" b="1" dirty="0"/>
              <a:t>Silvia Ciucciovino</a:t>
            </a:r>
          </a:p>
          <a:p>
            <a:pPr marL="0" indent="0" algn="r">
              <a:buNone/>
            </a:pPr>
            <a:r>
              <a:rPr lang="it-IT" b="1" dirty="0"/>
              <a:t>				Prof.ssa Ordinaria di Diritto del Lavoro</a:t>
            </a:r>
          </a:p>
          <a:p>
            <a:pPr marL="0" indent="0" algn="r">
              <a:buNone/>
            </a:pPr>
            <a:r>
              <a:rPr lang="it-IT" b="1" dirty="0"/>
              <a:t>Università degli Studi Roma Tre - CNEL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6FAAB779-E320-4D67-AD44-E361C134DC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489" y="4403673"/>
            <a:ext cx="1943286" cy="111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072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94C341-A4FF-4D9F-8AED-750DBD847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597" y="1015150"/>
            <a:ext cx="8997214" cy="679742"/>
          </a:xfrm>
        </p:spPr>
        <p:txBody>
          <a:bodyPr>
            <a:normAutofit fontScale="90000"/>
          </a:bodyPr>
          <a:lstStyle/>
          <a:p>
            <a:r>
              <a:rPr lang="it-IT" sz="3100" dirty="0"/>
              <a:t>4. DM 7 dicembre 2021: </a:t>
            </a:r>
            <a:r>
              <a:rPr lang="it-IT" sz="3100" b="1" dirty="0"/>
              <a:t>linee guida</a:t>
            </a:r>
            <a:br>
              <a:rPr lang="it-IT" sz="2800" b="1" dirty="0"/>
            </a:br>
            <a:r>
              <a:rPr lang="it-IT" sz="2000" dirty="0"/>
              <a:t>Si applica a tutte le concessioni e appalti sopra o sotto soglia di rilevanza europea</a:t>
            </a:r>
            <a:br>
              <a:rPr lang="it-IT" sz="2000" dirty="0"/>
            </a:br>
            <a:endParaRPr lang="it-IT" sz="2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D58400A-42B8-454F-90C6-239D3288D1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341763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sz="1600" b="1" dirty="0"/>
              <a:t>Assunzione:  obbligo quota 30% </a:t>
            </a:r>
            <a:r>
              <a:rPr lang="it-IT" sz="1600" dirty="0"/>
              <a:t>in sede di esecuzione del contratto di assunzioni femminili e giovani</a:t>
            </a:r>
          </a:p>
          <a:p>
            <a:r>
              <a:rPr lang="it-IT" sz="1600" dirty="0"/>
              <a:t>Esclusione di tale clausola da parte stazioni appaltanti solo in casi  eccezionali e  motivati. </a:t>
            </a:r>
            <a:r>
              <a:rPr lang="it-IT" sz="1600" dirty="0">
                <a:highlight>
                  <a:srgbClr val="FFFF00"/>
                </a:highlight>
              </a:rPr>
              <a:t>Esclusione solo se inserimento impossibile o contrastante con tipologia attività, economicità, efficienza, universalità, socialità, qualità servizio, ottimale impiego risorse pubbliche</a:t>
            </a:r>
          </a:p>
          <a:p>
            <a:r>
              <a:rPr lang="it-IT" sz="1600" dirty="0"/>
              <a:t>Solo per assunzioni «funzionali all’esecuzione del contratto» no per attività connesse e accessorie</a:t>
            </a:r>
          </a:p>
          <a:p>
            <a:r>
              <a:rPr lang="it-IT" sz="1600" b="1" dirty="0"/>
              <a:t>Criteri premiali nei bandi per gender </a:t>
            </a:r>
            <a:r>
              <a:rPr lang="it-IT" sz="1600" b="1" dirty="0" err="1"/>
              <a:t>compliance</a:t>
            </a:r>
            <a:r>
              <a:rPr lang="it-IT" sz="1600" b="1" dirty="0"/>
              <a:t> e misure volontarie</a:t>
            </a:r>
          </a:p>
        </p:txBody>
      </p:sp>
    </p:spTree>
    <p:extLst>
      <p:ext uri="{BB962C8B-B14F-4D97-AF65-F5344CB8AC3E}">
        <p14:creationId xmlns:p14="http://schemas.microsoft.com/office/powerpoint/2010/main" val="1349857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C1375C-40E8-4753-84FF-395331DFE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936467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it-IT" sz="2800" dirty="0"/>
              <a:t>DM 7 dicembre 2021: </a:t>
            </a:r>
            <a:r>
              <a:rPr lang="it-IT" sz="2800" b="1" dirty="0"/>
              <a:t>linee guida</a:t>
            </a:r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9460174-A4AA-412F-8E79-337A6F53CE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3328" y="1839211"/>
            <a:ext cx="8596668" cy="32522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it-IT" dirty="0"/>
              <a:t>Monitoraggio</a:t>
            </a:r>
          </a:p>
          <a:p>
            <a:endParaRPr lang="it-IT" dirty="0"/>
          </a:p>
          <a:p>
            <a:r>
              <a:rPr lang="it-IT" dirty="0"/>
              <a:t>Pubblicazione sito committente in «amministrazione trasparente»</a:t>
            </a:r>
          </a:p>
          <a:p>
            <a:endParaRPr lang="it-IT" dirty="0"/>
          </a:p>
          <a:p>
            <a:r>
              <a:rPr lang="it-IT" dirty="0"/>
              <a:t>Trasmissione ad </a:t>
            </a:r>
            <a:r>
              <a:rPr lang="it-IT" dirty="0">
                <a:solidFill>
                  <a:srgbClr val="FF0000"/>
                </a:solidFill>
              </a:rPr>
              <a:t>ANAC </a:t>
            </a:r>
            <a:r>
              <a:rPr lang="it-IT" dirty="0"/>
              <a:t>dati per la Banca dati nazionale dei contratti pubblici per monitorare</a:t>
            </a:r>
          </a:p>
          <a:p>
            <a:r>
              <a:rPr lang="it-IT" dirty="0"/>
              <a:t>- requisiti</a:t>
            </a:r>
          </a:p>
          <a:p>
            <a:r>
              <a:rPr lang="it-IT" dirty="0"/>
              <a:t>- criteri premiali</a:t>
            </a:r>
          </a:p>
          <a:p>
            <a:r>
              <a:rPr lang="it-IT" dirty="0"/>
              <a:t>- ipotesi di esclusione dalle procedure di affidamento e di applicazione delle penali</a:t>
            </a:r>
          </a:p>
          <a:p>
            <a:pPr marL="0" indent="0">
              <a:buNone/>
            </a:pPr>
            <a:br>
              <a:rPr lang="it-IT" dirty="0"/>
            </a:br>
            <a:endParaRPr lang="it-IT" b="1" dirty="0"/>
          </a:p>
          <a:p>
            <a:endParaRPr lang="it-IT" b="1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96120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AB37A75-ACEA-4F93-B998-47DC76453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9523679" cy="1320800"/>
          </a:xfrm>
        </p:spPr>
        <p:txBody>
          <a:bodyPr>
            <a:normAutofit fontScale="90000"/>
          </a:bodyPr>
          <a:lstStyle/>
          <a:p>
            <a:r>
              <a:rPr lang="it-IT" sz="3100" dirty="0"/>
              <a:t>5. Equilibrio di genere negli organi delle società pubbliche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0BE82C4-226F-4594-BF16-40228EC14758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sz="1600" dirty="0"/>
              <a:t>Le disposizioni delle quote di genere per i CDA per le società quotate si applicano anche alle società, costituite in Italia, controllate da pubbliche amministrazioni non quotate in mercati regolamentati.</a:t>
            </a:r>
          </a:p>
          <a:p>
            <a:endParaRPr lang="it-IT" sz="1600" dirty="0"/>
          </a:p>
          <a:p>
            <a:pPr algn="ctr"/>
            <a:r>
              <a:rPr lang="it-IT" sz="1600" dirty="0"/>
              <a:t>ALMENO </a:t>
            </a:r>
            <a:r>
              <a:rPr lang="it-IT" sz="1600" b="1" dirty="0"/>
              <a:t>DUE QUINTI </a:t>
            </a:r>
            <a:r>
              <a:rPr lang="it-IT" sz="1600" dirty="0"/>
              <a:t>DEGLI AMMINSITRATORI PER GENERE SOTTORAPPRESENTATO</a:t>
            </a:r>
          </a:p>
        </p:txBody>
      </p:sp>
    </p:spTree>
    <p:extLst>
      <p:ext uri="{BB962C8B-B14F-4D97-AF65-F5344CB8AC3E}">
        <p14:creationId xmlns:p14="http://schemas.microsoft.com/office/powerpoint/2010/main" val="868498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910B44-7C82-41D4-B741-99F9EDE86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486" y="265803"/>
            <a:ext cx="9829877" cy="971724"/>
          </a:xfrm>
        </p:spPr>
        <p:txBody>
          <a:bodyPr>
            <a:normAutofit/>
          </a:bodyPr>
          <a:lstStyle/>
          <a:p>
            <a:r>
              <a:rPr lang="it-IT" sz="2800" dirty="0"/>
              <a:t>Strategia nazionale per la parità di genere 2021-2026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0D5A80C-F498-4C4E-BC58-A3D74B983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6112" y="1184769"/>
            <a:ext cx="8779961" cy="561527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sz="1600" dirty="0"/>
              <a:t>Gennaio 2021 Strategia nazionale per la parità di genere (Presidenza Consiglio Ministri- Dipartimento Pari opportunità) – Strategia Europea per a parità di genere 2020-2025</a:t>
            </a:r>
          </a:p>
          <a:p>
            <a:r>
              <a:rPr lang="it-IT" sz="1600" dirty="0"/>
              <a:t>Fa riferimento </a:t>
            </a:r>
            <a:r>
              <a:rPr lang="it-IT" sz="1600" i="1" dirty="0"/>
              <a:t>al Gender </a:t>
            </a:r>
            <a:r>
              <a:rPr lang="it-IT" sz="1600" i="1" dirty="0" err="1"/>
              <a:t>Equality</a:t>
            </a:r>
            <a:r>
              <a:rPr lang="it-IT" sz="1600" i="1" dirty="0"/>
              <a:t> Index </a:t>
            </a:r>
            <a:r>
              <a:rPr lang="it-IT" sz="1600" dirty="0"/>
              <a:t>(GEI), costruito dall’Istituto Europeo per l’Uguaglianza di Genere (</a:t>
            </a:r>
            <a:r>
              <a:rPr lang="it-IT" sz="1600" i="1" dirty="0" err="1"/>
              <a:t>European</a:t>
            </a:r>
            <a:r>
              <a:rPr lang="it-IT" sz="1600" i="1" dirty="0"/>
              <a:t> Institute for Gender </a:t>
            </a:r>
            <a:r>
              <a:rPr lang="it-IT" sz="1600" i="1" dirty="0" err="1"/>
              <a:t>Equality</a:t>
            </a:r>
            <a:r>
              <a:rPr lang="it-IT" sz="1600" dirty="0"/>
              <a:t>, “EIGE”)</a:t>
            </a:r>
          </a:p>
          <a:p>
            <a:pPr marL="0" indent="0">
              <a:buNone/>
            </a:pPr>
            <a:r>
              <a:rPr lang="it-IT" sz="1600" dirty="0"/>
              <a:t> </a:t>
            </a:r>
            <a:r>
              <a:rPr lang="it-IT" sz="1600" dirty="0">
                <a:solidFill>
                  <a:srgbClr val="C00000"/>
                </a:solidFill>
              </a:rPr>
              <a:t>5 priorità strategiche</a:t>
            </a:r>
          </a:p>
        </p:txBody>
      </p:sp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C178DD86-54F3-4CD3-BDEC-407951E182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0885384"/>
              </p:ext>
            </p:extLst>
          </p:nvPr>
        </p:nvGraphicFramePr>
        <p:xfrm>
          <a:off x="2044878" y="2746106"/>
          <a:ext cx="6172433" cy="3760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2AA2F940-9DFD-48FF-ADC1-E9F4EC5ECED7}"/>
              </a:ext>
            </a:extLst>
          </p:cNvPr>
          <p:cNvSpPr txBox="1"/>
          <p:nvPr/>
        </p:nvSpPr>
        <p:spPr>
          <a:xfrm>
            <a:off x="7502793" y="2369713"/>
            <a:ext cx="4576894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sz="1400" dirty="0">
                <a:solidFill>
                  <a:srgbClr val="C00000"/>
                </a:solidFill>
              </a:rPr>
              <a:t>Italia al 14° posto in Europa su 27 per parità di genere</a:t>
            </a:r>
          </a:p>
          <a:p>
            <a:r>
              <a:rPr lang="it-IT" sz="1400" dirty="0">
                <a:solidFill>
                  <a:srgbClr val="C00000"/>
                </a:solidFill>
              </a:rPr>
              <a:t>GEI inferiore alla media europea</a:t>
            </a:r>
          </a:p>
        </p:txBody>
      </p:sp>
    </p:spTree>
    <p:extLst>
      <p:ext uri="{BB962C8B-B14F-4D97-AF65-F5344CB8AC3E}">
        <p14:creationId xmlns:p14="http://schemas.microsoft.com/office/powerpoint/2010/main" val="2230685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910B44-7C82-41D4-B741-99F9EDE86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1117" y="437521"/>
            <a:ext cx="9829877" cy="971724"/>
          </a:xfrm>
        </p:spPr>
        <p:txBody>
          <a:bodyPr>
            <a:normAutofit/>
          </a:bodyPr>
          <a:lstStyle/>
          <a:p>
            <a:r>
              <a:rPr lang="it-IT" sz="2800" dirty="0"/>
              <a:t>PNRR, Legge 162/2021 e parità di genere: le novità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0D5A80C-F498-4C4E-BC58-A3D74B983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6112" y="1184768"/>
            <a:ext cx="8596668" cy="44884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1600" dirty="0"/>
              <a:t> </a:t>
            </a:r>
          </a:p>
        </p:txBody>
      </p:sp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C178DD86-54F3-4CD3-BDEC-407951E182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9020520"/>
              </p:ext>
            </p:extLst>
          </p:nvPr>
        </p:nvGraphicFramePr>
        <p:xfrm>
          <a:off x="1910359" y="1548972"/>
          <a:ext cx="6172433" cy="3760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5386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29EA33-A49F-431E-B48A-439B4A6A6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705206" cy="1320800"/>
          </a:xfrm>
        </p:spPr>
        <p:txBody>
          <a:bodyPr>
            <a:normAutofit fontScale="90000"/>
          </a:bodyPr>
          <a:lstStyle/>
          <a:p>
            <a:r>
              <a:rPr lang="it-IT" sz="3100" dirty="0"/>
              <a:t>1. Nozione di discriminazione diretta e indiretta </a:t>
            </a:r>
            <a:br>
              <a:rPr lang="it-IT" dirty="0"/>
            </a:br>
            <a:r>
              <a:rPr lang="it-IT" sz="2000" dirty="0"/>
              <a:t>Riformulato codice parità opportunità (L. 198/2006: art. 25 </a:t>
            </a:r>
            <a:r>
              <a:rPr lang="it-IT" sz="2000" i="1" dirty="0"/>
              <a:t>Discriminazione diretta e indiretta)</a:t>
            </a:r>
            <a:br>
              <a:rPr lang="it-IT" sz="2000" u="sng" dirty="0">
                <a:solidFill>
                  <a:schemeClr val="tx1"/>
                </a:solidFill>
              </a:rPr>
            </a:br>
            <a:endParaRPr lang="it-IT" sz="2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5E2389B-7A36-41FA-BDDD-8379A3D25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4141" y="2160588"/>
            <a:ext cx="8596668" cy="388077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dirty="0"/>
              <a:t>Discriminazione </a:t>
            </a:r>
            <a:r>
              <a:rPr lang="it-IT" u="sng" dirty="0"/>
              <a:t>diretta</a:t>
            </a:r>
            <a:r>
              <a:rPr lang="it-IT" dirty="0"/>
              <a:t> in </a:t>
            </a:r>
            <a:r>
              <a:rPr lang="it-IT" b="1" dirty="0"/>
              <a:t>fase </a:t>
            </a:r>
            <a:r>
              <a:rPr lang="it-IT" b="1" dirty="0" err="1"/>
              <a:t>preassuntiva</a:t>
            </a:r>
            <a:r>
              <a:rPr lang="it-IT" b="1" dirty="0"/>
              <a:t> </a:t>
            </a:r>
            <a:r>
              <a:rPr lang="it-IT" dirty="0"/>
              <a:t>(fase di selezione)</a:t>
            </a:r>
          </a:p>
          <a:p>
            <a:r>
              <a:rPr lang="it-IT" dirty="0"/>
              <a:t>Discriminazione </a:t>
            </a:r>
            <a:r>
              <a:rPr lang="it-IT" u="sng" dirty="0"/>
              <a:t>indiretta</a:t>
            </a:r>
            <a:r>
              <a:rPr lang="it-IT" dirty="0"/>
              <a:t>: </a:t>
            </a:r>
          </a:p>
          <a:p>
            <a:pPr lvl="1"/>
            <a:r>
              <a:rPr lang="it-IT" sz="1800" dirty="0"/>
              <a:t>atto discriminatorio </a:t>
            </a:r>
            <a:r>
              <a:rPr lang="it-IT" sz="1800" b="1" dirty="0"/>
              <a:t>anche di natura organizzativa o incidente su orario</a:t>
            </a:r>
          </a:p>
          <a:p>
            <a:pPr lvl="1"/>
            <a:r>
              <a:rPr lang="it-IT" sz="1800" dirty="0"/>
              <a:t>anche in fase di selezione</a:t>
            </a:r>
          </a:p>
          <a:p>
            <a:pPr lvl="1"/>
            <a:r>
              <a:rPr lang="it-IT" sz="1800" dirty="0"/>
              <a:t>fattore discriminatorio: sesso o </a:t>
            </a:r>
            <a:r>
              <a:rPr lang="it-IT" sz="1800" b="1" dirty="0"/>
              <a:t>esigenze di cura  </a:t>
            </a:r>
          </a:p>
          <a:p>
            <a:pPr lvl="1"/>
            <a:r>
              <a:rPr lang="it-IT" sz="1800" dirty="0"/>
              <a:t>svantaggio: </a:t>
            </a:r>
          </a:p>
          <a:p>
            <a:pPr lvl="2"/>
            <a:r>
              <a:rPr lang="it-IT" sz="1600" dirty="0"/>
              <a:t>limitazione delle </a:t>
            </a:r>
            <a:r>
              <a:rPr lang="it-IT" sz="1600" b="1" dirty="0"/>
              <a:t>opportunità di partecipazione alla vita o alle scelte aziendali</a:t>
            </a:r>
            <a:r>
              <a:rPr lang="it-IT" sz="1600" dirty="0"/>
              <a:t>; </a:t>
            </a:r>
          </a:p>
          <a:p>
            <a:pPr lvl="2"/>
            <a:r>
              <a:rPr lang="it-IT" sz="1600" dirty="0"/>
              <a:t>limitazione dell'accesso ai meccanismi di </a:t>
            </a:r>
            <a:r>
              <a:rPr lang="it-IT" sz="1600" b="1" dirty="0"/>
              <a:t>avanzamento e di progressione nella carriera</a:t>
            </a:r>
          </a:p>
          <a:p>
            <a:pPr lvl="1"/>
            <a:endParaRPr lang="it-IT" b="1" dirty="0"/>
          </a:p>
          <a:p>
            <a:pPr marL="457200" lvl="1" indent="0">
              <a:buNone/>
            </a:pP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20024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29EA33-A49F-431E-B48A-439B4A6A6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65" y="336274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it-IT" sz="3100" dirty="0"/>
              <a:t>2. Rapporto biennale sulla situazione del personale per aziende oltre 50 </a:t>
            </a:r>
            <a:r>
              <a:rPr lang="it-IT" sz="3100" dirty="0" err="1"/>
              <a:t>dip</a:t>
            </a:r>
            <a:br>
              <a:rPr lang="it-IT" sz="3100" dirty="0"/>
            </a:br>
            <a:r>
              <a:rPr lang="it-IT" sz="2000" dirty="0"/>
              <a:t>Riformulato codice parità opportunità (L. 198/2006: art. 46 </a:t>
            </a:r>
            <a:r>
              <a:rPr lang="it-IT" sz="2000" i="1" dirty="0"/>
              <a:t>Rapporto sulla situazione del personale</a:t>
            </a:r>
            <a:r>
              <a:rPr lang="it-IT" sz="2000" dirty="0"/>
              <a:t>)</a:t>
            </a:r>
            <a:br>
              <a:rPr lang="it-IT" sz="2000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it-IT" sz="2400" dirty="0"/>
            </a:b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5E2389B-7A36-41FA-BDDD-8379A3D25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388" y="2414036"/>
            <a:ext cx="8596668" cy="388077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1"/>
            <a:r>
              <a:rPr lang="it-IT" b="1" dirty="0"/>
              <a:t>Abbassata la soglia da 200 a 50 </a:t>
            </a:r>
            <a:r>
              <a:rPr lang="it-IT" b="1" dirty="0" err="1"/>
              <a:t>dip</a:t>
            </a:r>
            <a:endParaRPr lang="it-IT" b="1" dirty="0"/>
          </a:p>
          <a:p>
            <a:pPr lvl="1"/>
            <a:r>
              <a:rPr lang="it-IT" b="1" dirty="0"/>
              <a:t>Volontarietà per aziende con meno di 50 </a:t>
            </a:r>
            <a:r>
              <a:rPr lang="it-IT" b="1" dirty="0" err="1"/>
              <a:t>dip</a:t>
            </a:r>
            <a:endParaRPr lang="it-IT" b="1" dirty="0"/>
          </a:p>
          <a:p>
            <a:pPr lvl="1"/>
            <a:r>
              <a:rPr lang="it-IT" b="1" dirty="0"/>
              <a:t>Trasmissione modalità telematica</a:t>
            </a:r>
          </a:p>
          <a:p>
            <a:pPr lvl="1"/>
            <a:r>
              <a:rPr lang="it-IT" b="1" dirty="0"/>
              <a:t>Estesi obblighi di informazione tramite le Consigliere regionali di parità (INL, </a:t>
            </a:r>
            <a:r>
              <a:rPr lang="it-IT" b="1" dirty="0" err="1"/>
              <a:t>Min</a:t>
            </a:r>
            <a:r>
              <a:rPr lang="it-IT" b="1" dirty="0"/>
              <a:t> </a:t>
            </a:r>
            <a:r>
              <a:rPr lang="it-IT" b="1" dirty="0" err="1"/>
              <a:t>Lav</a:t>
            </a:r>
            <a:r>
              <a:rPr lang="it-IT" b="1" dirty="0"/>
              <a:t>, </a:t>
            </a:r>
            <a:r>
              <a:rPr lang="it-IT" b="1" dirty="0" err="1"/>
              <a:t>Dip</a:t>
            </a:r>
            <a:r>
              <a:rPr lang="it-IT" b="1" dirty="0"/>
              <a:t>. Pari opportunità, ISTAT, CNEL)</a:t>
            </a:r>
          </a:p>
          <a:p>
            <a:pPr lvl="1"/>
            <a:r>
              <a:rPr lang="it-IT" b="1" dirty="0"/>
              <a:t>Sul sito del </a:t>
            </a:r>
            <a:r>
              <a:rPr lang="it-IT" b="1" dirty="0" err="1"/>
              <a:t>Min</a:t>
            </a:r>
            <a:r>
              <a:rPr lang="it-IT" b="1" dirty="0"/>
              <a:t> </a:t>
            </a:r>
            <a:r>
              <a:rPr lang="it-IT" b="1" dirty="0" err="1"/>
              <a:t>Lav</a:t>
            </a:r>
            <a:r>
              <a:rPr lang="it-IT" b="1" dirty="0"/>
              <a:t> pubblicazione elenco delle aziende che hanno/non hanno trasmesso il rapporto</a:t>
            </a:r>
          </a:p>
          <a:p>
            <a:pPr lvl="1"/>
            <a:endParaRPr lang="it-IT" b="1" dirty="0"/>
          </a:p>
          <a:p>
            <a:pPr lvl="1"/>
            <a:r>
              <a:rPr lang="it-IT" dirty="0"/>
              <a:t>L'Ispettorato nazionale del lavoro, nell'ambito delle sue attività, verifica la veridicità dei rapporti. Nel caso di rapporto mendace o incompleto si applica una sanzione amministrativa pecuniaria da 1.000 a 5.000 euro. </a:t>
            </a:r>
          </a:p>
          <a:p>
            <a:pPr marL="457200" lvl="1" indent="0">
              <a:buNone/>
            </a:pP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027105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29EA33-A49F-431E-B48A-439B4A6A6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3. Certificazione della parità di genere </a:t>
            </a:r>
            <a:br>
              <a:rPr lang="it-IT" sz="2800" dirty="0"/>
            </a:br>
            <a:r>
              <a:rPr lang="it-IT" sz="2000" dirty="0"/>
              <a:t>Riformulato codice parità opportunità (L. 198/2006: art. 46 bis  </a:t>
            </a:r>
            <a:r>
              <a:rPr lang="it-IT" sz="2000" i="1" dirty="0"/>
              <a:t>Certificazione della parità di genere</a:t>
            </a:r>
            <a:r>
              <a:rPr lang="it-IT" sz="2000" dirty="0"/>
              <a:t>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5E2389B-7A36-41FA-BDDD-8379A3D25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492" y="1820080"/>
            <a:ext cx="8596668" cy="450037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lvl="1"/>
            <a:endParaRPr lang="it-IT" b="1" dirty="0"/>
          </a:p>
          <a:p>
            <a:pPr lvl="1"/>
            <a:r>
              <a:rPr lang="it-IT" dirty="0"/>
              <a:t>A decorrere </a:t>
            </a:r>
            <a:r>
              <a:rPr lang="it-IT" dirty="0">
                <a:highlight>
                  <a:srgbClr val="FFFF00"/>
                </a:highlight>
              </a:rPr>
              <a:t>dal 1° gennaio 2022 </a:t>
            </a:r>
            <a:r>
              <a:rPr lang="it-IT" dirty="0" err="1">
                <a:highlight>
                  <a:srgbClr val="FFFF00"/>
                </a:highlight>
              </a:rPr>
              <a:t>e'</a:t>
            </a:r>
            <a:r>
              <a:rPr lang="it-IT" dirty="0">
                <a:highlight>
                  <a:srgbClr val="FFFF00"/>
                </a:highlight>
              </a:rPr>
              <a:t> istituita la certificazione della </a:t>
            </a:r>
            <a:r>
              <a:rPr lang="it-IT" dirty="0" err="1">
                <a:highlight>
                  <a:srgbClr val="FFFF00"/>
                </a:highlight>
              </a:rPr>
              <a:t>parita'</a:t>
            </a:r>
            <a:r>
              <a:rPr lang="it-IT" dirty="0">
                <a:highlight>
                  <a:srgbClr val="FFFF00"/>
                </a:highlight>
              </a:rPr>
              <a:t> di genere </a:t>
            </a:r>
          </a:p>
          <a:p>
            <a:pPr lvl="1"/>
            <a:r>
              <a:rPr lang="it-IT" dirty="0"/>
              <a:t>Fine: attestare le politiche e le misure concrete adottate per ridurre il divario di genere in relazione alle </a:t>
            </a:r>
            <a:r>
              <a:rPr lang="it-IT" dirty="0" err="1"/>
              <a:t>opportunita'</a:t>
            </a:r>
            <a:r>
              <a:rPr lang="it-IT" dirty="0"/>
              <a:t> di crescita in azienda, alla </a:t>
            </a:r>
            <a:r>
              <a:rPr lang="it-IT" dirty="0" err="1"/>
              <a:t>parita'</a:t>
            </a:r>
            <a:r>
              <a:rPr lang="it-IT" dirty="0"/>
              <a:t> salariale a </a:t>
            </a:r>
            <a:r>
              <a:rPr lang="it-IT" dirty="0" err="1"/>
              <a:t>parita'</a:t>
            </a:r>
            <a:r>
              <a:rPr lang="it-IT" dirty="0"/>
              <a:t> di mansioni, alle politiche di gestione delle differenze di genere e alla tutela della </a:t>
            </a:r>
            <a:r>
              <a:rPr lang="it-IT" dirty="0" err="1"/>
              <a:t>maternita</a:t>
            </a:r>
            <a:r>
              <a:rPr lang="it-IT" dirty="0"/>
              <a:t>. </a:t>
            </a:r>
          </a:p>
          <a:p>
            <a:pPr lvl="1"/>
            <a:endParaRPr lang="it-IT" b="1" dirty="0"/>
          </a:p>
          <a:p>
            <a:pPr lvl="1"/>
            <a:r>
              <a:rPr lang="it-IT" dirty="0"/>
              <a:t>Per l'anno 2022 concesso, nel </a:t>
            </a:r>
            <a:r>
              <a:rPr lang="it-IT" dirty="0">
                <a:highlight>
                  <a:srgbClr val="FFFF00"/>
                </a:highlight>
              </a:rPr>
              <a:t>limite di 50 milioni di euro, un esonero dal versamento dei complessivi contributi previdenziali a carico del datore di lavoro. </a:t>
            </a:r>
            <a:r>
              <a:rPr lang="it-IT" dirty="0"/>
              <a:t>Resta ferma l'aliquota di computo delle prestazioni pensionistiche. (L'esonero </a:t>
            </a:r>
            <a:r>
              <a:rPr lang="it-IT" dirty="0" err="1"/>
              <a:t>e'</a:t>
            </a:r>
            <a:r>
              <a:rPr lang="it-IT" dirty="0"/>
              <a:t> determinato in misura non superiore all'1 per cento e nel limite massimo di 50.000 euro annui per ciascuna azienda)</a:t>
            </a:r>
          </a:p>
          <a:p>
            <a:pPr lvl="1"/>
            <a:endParaRPr lang="it-IT" dirty="0"/>
          </a:p>
          <a:p>
            <a:pPr lvl="1"/>
            <a:r>
              <a:rPr lang="it-IT" dirty="0"/>
              <a:t>Certificazione della </a:t>
            </a:r>
            <a:r>
              <a:rPr lang="it-IT" dirty="0" err="1"/>
              <a:t>parita'</a:t>
            </a:r>
            <a:r>
              <a:rPr lang="it-IT" dirty="0"/>
              <a:t> di genere = </a:t>
            </a:r>
            <a:r>
              <a:rPr lang="it-IT" dirty="0">
                <a:highlight>
                  <a:srgbClr val="FFFF00"/>
                </a:highlight>
              </a:rPr>
              <a:t>punteggio premiale per accesso a fondi europei nazionali e regionali e per gare pubbliche di appalto</a:t>
            </a:r>
            <a:endParaRPr lang="it-IT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40290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29EA33-A49F-431E-B48A-439B4A6A6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3. Certificazione della parità di genere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5E2389B-7A36-41FA-BDDD-8379A3D25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900" y="1270000"/>
            <a:ext cx="9521205" cy="4500376"/>
          </a:xfrm>
        </p:spPr>
        <p:txBody>
          <a:bodyPr>
            <a:normAutofit/>
          </a:bodyPr>
          <a:lstStyle/>
          <a:p>
            <a:pPr lvl="1"/>
            <a:r>
              <a:rPr lang="it-IT" sz="1400" b="1" dirty="0"/>
              <a:t>PRASSI DI RIFERIMENTO UNI/</a:t>
            </a:r>
            <a:r>
              <a:rPr lang="it-IT" sz="1400" b="1" dirty="0" err="1"/>
              <a:t>PdR</a:t>
            </a:r>
            <a:r>
              <a:rPr lang="it-IT" sz="1400" b="1" dirty="0"/>
              <a:t> 125:2022 Pubblicata il 16 marzo 2022 </a:t>
            </a:r>
            <a:r>
              <a:rPr lang="it-IT" sz="1400" dirty="0"/>
              <a:t>(Presidenza Consiglio Ministri e Uni)</a:t>
            </a:r>
          </a:p>
          <a:p>
            <a:pPr marL="457200" lvl="1" indent="0">
              <a:buNone/>
            </a:pPr>
            <a:endParaRPr lang="it-IT" b="1" dirty="0"/>
          </a:p>
        </p:txBody>
      </p:sp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F375640D-F22F-431F-BF20-A5B8A1871F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4752442"/>
              </p:ext>
            </p:extLst>
          </p:nvPr>
        </p:nvGraphicFramePr>
        <p:xfrm>
          <a:off x="1324200" y="1845579"/>
          <a:ext cx="7400350" cy="4671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66376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29EA33-A49F-431E-B48A-439B4A6A6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3. Certificazione della parità di genere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5E2389B-7A36-41FA-BDDD-8379A3D25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900" y="1270000"/>
            <a:ext cx="9521205" cy="4500376"/>
          </a:xfrm>
        </p:spPr>
        <p:txBody>
          <a:bodyPr>
            <a:normAutofit/>
          </a:bodyPr>
          <a:lstStyle/>
          <a:p>
            <a:pPr lvl="1"/>
            <a:r>
              <a:rPr lang="it-IT" sz="1400" dirty="0"/>
              <a:t>PRASSI DI RIFERIMENTO UNI/</a:t>
            </a:r>
            <a:r>
              <a:rPr lang="it-IT" sz="1400" dirty="0" err="1"/>
              <a:t>PdR</a:t>
            </a:r>
            <a:r>
              <a:rPr lang="it-IT" sz="1400" dirty="0"/>
              <a:t> 125:2022 Pubblicata il 16 marzo 2022 (Presidenza Consiglio Ministri e Uni)</a:t>
            </a:r>
          </a:p>
          <a:p>
            <a:pPr lvl="1"/>
            <a:r>
              <a:rPr lang="it-IT" sz="1400" dirty="0"/>
              <a:t>Linee guida sul sistema di gestione per la parità di genere che prevede l’adozione di specifici KPI (</a:t>
            </a:r>
            <a:r>
              <a:rPr lang="it-IT" sz="1400" dirty="0" err="1"/>
              <a:t>Key</a:t>
            </a:r>
            <a:r>
              <a:rPr lang="it-IT" sz="1400" dirty="0"/>
              <a:t> Performance </a:t>
            </a:r>
            <a:r>
              <a:rPr lang="it-IT" sz="1400" dirty="0" err="1"/>
              <a:t>Indicator</a:t>
            </a:r>
            <a:r>
              <a:rPr lang="it-IT" sz="1400" dirty="0"/>
              <a:t> - Indicatori chiave di prestazione) inerenti alle Politiche di parità di genere nelle organizzazioni</a:t>
            </a:r>
          </a:p>
          <a:p>
            <a:pPr marL="457200" lvl="1" indent="0">
              <a:buNone/>
            </a:pPr>
            <a:endParaRPr lang="it-IT" b="1" dirty="0"/>
          </a:p>
        </p:txBody>
      </p:sp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F375640D-F22F-431F-BF20-A5B8A1871F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84418317"/>
              </p:ext>
            </p:extLst>
          </p:nvPr>
        </p:nvGraphicFramePr>
        <p:xfrm>
          <a:off x="1324200" y="2309167"/>
          <a:ext cx="6870966" cy="4207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3019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29EA33-A49F-431E-B48A-439B4A6A6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3. Certificazione della parità di genere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5E2389B-7A36-41FA-BDDD-8379A3D25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900" y="1270000"/>
            <a:ext cx="9521205" cy="4500376"/>
          </a:xfrm>
        </p:spPr>
        <p:txBody>
          <a:bodyPr>
            <a:normAutofit/>
          </a:bodyPr>
          <a:lstStyle/>
          <a:p>
            <a:pPr lvl="1"/>
            <a:r>
              <a:rPr lang="it-IT" sz="1400" b="1" dirty="0"/>
              <a:t>PRASSI DI RIFERIMENTO UNI/</a:t>
            </a:r>
            <a:r>
              <a:rPr lang="it-IT" sz="1400" b="1" dirty="0" err="1"/>
              <a:t>PdR</a:t>
            </a:r>
            <a:r>
              <a:rPr lang="it-IT" sz="1400" b="1" dirty="0"/>
              <a:t> 125:2022 Pubblicata il 16 marzo 2022 </a:t>
            </a:r>
            <a:r>
              <a:rPr lang="it-IT" sz="1400" dirty="0"/>
              <a:t>(Presidenza Consiglio Ministri e Uni)</a:t>
            </a:r>
          </a:p>
          <a:p>
            <a:pPr lvl="1"/>
            <a:r>
              <a:rPr lang="it-IT" sz="1400" dirty="0"/>
              <a:t>Linee guida sul sistema di gestione per la parità di genere che prevede l’adozione di specifici KPI (</a:t>
            </a:r>
            <a:r>
              <a:rPr lang="it-IT" sz="1400" dirty="0" err="1"/>
              <a:t>Key</a:t>
            </a:r>
            <a:r>
              <a:rPr lang="it-IT" sz="1400" dirty="0"/>
              <a:t> Performance </a:t>
            </a:r>
            <a:r>
              <a:rPr lang="it-IT" sz="1400" dirty="0" err="1"/>
              <a:t>Indicator</a:t>
            </a:r>
            <a:r>
              <a:rPr lang="it-IT" sz="1400" dirty="0"/>
              <a:t> - Indicatori chiave di prestazione) inerenti alle Politiche di parità di genere nelle organizzazioni</a:t>
            </a:r>
          </a:p>
          <a:p>
            <a:pPr marL="457200" lvl="1" indent="0">
              <a:buNone/>
            </a:pPr>
            <a:endParaRPr lang="it-IT" b="1" dirty="0"/>
          </a:p>
        </p:txBody>
      </p:sp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F375640D-F22F-431F-BF20-A5B8A1871F6A}"/>
              </a:ext>
            </a:extLst>
          </p:cNvPr>
          <p:cNvGraphicFramePr/>
          <p:nvPr>
            <p:extLst/>
          </p:nvPr>
        </p:nvGraphicFramePr>
        <p:xfrm>
          <a:off x="1324200" y="2309167"/>
          <a:ext cx="6870966" cy="4207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8215340"/>
      </p:ext>
    </p:extLst>
  </p:cSld>
  <p:clrMapOvr>
    <a:masterClrMapping/>
  </p:clrMapOvr>
</p:sld>
</file>

<file path=ppt/theme/theme1.xml><?xml version="1.0" encoding="utf-8"?>
<a:theme xmlns:a="http://schemas.openxmlformats.org/drawingml/2006/main" name="Sfaccettatur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1947</TotalTime>
  <Words>1084</Words>
  <Application>Microsoft Office PowerPoint</Application>
  <PresentationFormat>Widescreen</PresentationFormat>
  <Paragraphs>97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7" baseType="lpstr">
      <vt:lpstr>Arial</vt:lpstr>
      <vt:lpstr>Calibri</vt:lpstr>
      <vt:lpstr>Trebuchet MS</vt:lpstr>
      <vt:lpstr>Wingdings 3</vt:lpstr>
      <vt:lpstr>Sfaccettatura</vt:lpstr>
      <vt:lpstr>La l. 162/2021 e la certificazione della parità di genere</vt:lpstr>
      <vt:lpstr>Strategia nazionale per la parità di genere 2021-2026</vt:lpstr>
      <vt:lpstr>PNRR, Legge 162/2021 e parità di genere: le novità</vt:lpstr>
      <vt:lpstr>1. Nozione di discriminazione diretta e indiretta  Riformulato codice parità opportunità (L. 198/2006: art. 25 Discriminazione diretta e indiretta) </vt:lpstr>
      <vt:lpstr>2. Rapporto biennale sulla situazione del personale per aziende oltre 50 dip Riformulato codice parità opportunità (L. 198/2006: art. 46 Rapporto sulla situazione del personale)   </vt:lpstr>
      <vt:lpstr>3. Certificazione della parità di genere  Riformulato codice parità opportunità (L. 198/2006: art. 46 bis  Certificazione della parità di genere)</vt:lpstr>
      <vt:lpstr>3. Certificazione della parità di genere</vt:lpstr>
      <vt:lpstr>3. Certificazione della parità di genere</vt:lpstr>
      <vt:lpstr>3. Certificazione della parità di genere</vt:lpstr>
      <vt:lpstr>4. DM 7 dicembre 2021: linee guida Si applica a tutte le concessioni e appalti sopra o sotto soglia di rilevanza europea </vt:lpstr>
      <vt:lpstr>DM 7 dicembre 2021: linee guida</vt:lpstr>
      <vt:lpstr>5. Equilibrio di genere negli organi delle società pubbliche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Silvia Ciucciovino</cp:lastModifiedBy>
  <cp:revision>64</cp:revision>
  <dcterms:created xsi:type="dcterms:W3CDTF">2022-03-06T16:42:53Z</dcterms:created>
  <dcterms:modified xsi:type="dcterms:W3CDTF">2022-09-21T07:25:58Z</dcterms:modified>
</cp:coreProperties>
</file>