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4"/>
  </p:sldMasterIdLst>
  <p:notesMasterIdLst>
    <p:notesMasterId r:id="rId10"/>
  </p:notesMasterIdLst>
  <p:sldIdLst>
    <p:sldId id="257" r:id="rId5"/>
    <p:sldId id="258" r:id="rId6"/>
    <p:sldId id="256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8958A-2B9E-4ED2-94C4-1F1A029B3B8E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DA92D-CBFB-4702-BA72-BD0220B20D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6793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dfce81f19_0_45:notes"/>
          <p:cNvSpPr txBox="1">
            <a:spLocks noGrp="1"/>
          </p:cNvSpPr>
          <p:nvPr>
            <p:ph type="body" idx="1"/>
          </p:nvPr>
        </p:nvSpPr>
        <p:spPr>
          <a:xfrm>
            <a:off x="673788" y="5118726"/>
            <a:ext cx="5390305" cy="4849318"/>
          </a:xfrm>
          <a:prstGeom prst="rect">
            <a:avLst/>
          </a:prstGeom>
        </p:spPr>
        <p:txBody>
          <a:bodyPr spcFirstLastPara="1" wrap="square" lIns="91415" tIns="91415" rIns="91415" bIns="914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0131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6632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59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005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Opening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6485069" y="1720233"/>
            <a:ext cx="4852800" cy="23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 Sans ExtraBold"/>
              <a:buNone/>
              <a:defRPr sz="4000">
                <a:solidFill>
                  <a:schemeClr val="lt1"/>
                </a:solidFill>
                <a:latin typeface="Nunito Sans ExtraBold"/>
                <a:ea typeface="Nunito Sans ExtraBold"/>
                <a:cs typeface="Nunito Sans ExtraBold"/>
                <a:sym typeface="Nunito Sans Extra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5535069" y="3676829"/>
            <a:ext cx="5802800" cy="9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ontano Sans"/>
              <a:buNone/>
              <a:defRPr>
                <a:solidFill>
                  <a:schemeClr val="lt1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ontano Sans"/>
              <a:buNone/>
              <a:defRPr sz="3733">
                <a:solidFill>
                  <a:schemeClr val="lt1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ontano Sans"/>
              <a:buNone/>
              <a:defRPr sz="3733">
                <a:solidFill>
                  <a:schemeClr val="lt1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ontano Sans"/>
              <a:buNone/>
              <a:defRPr sz="3733">
                <a:solidFill>
                  <a:schemeClr val="lt1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ontano Sans"/>
              <a:buNone/>
              <a:defRPr sz="3733">
                <a:solidFill>
                  <a:schemeClr val="lt1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ontano Sans"/>
              <a:buNone/>
              <a:defRPr sz="3733">
                <a:solidFill>
                  <a:schemeClr val="lt1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ontano Sans"/>
              <a:buNone/>
              <a:defRPr sz="3733">
                <a:solidFill>
                  <a:schemeClr val="lt1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ontano Sans"/>
              <a:buNone/>
              <a:defRPr sz="3733">
                <a:solidFill>
                  <a:schemeClr val="lt1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ontano Sans"/>
              <a:buNone/>
              <a:defRPr sz="3733">
                <a:solidFill>
                  <a:schemeClr val="lt1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23644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54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80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494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7602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4837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1527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9752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208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38D0D4E6-2B70-4F11-B85F-CB2CF86C895D}" type="datetimeFigureOut">
              <a:rPr lang="it-IT" smtClean="0"/>
              <a:t>25/07/2023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FD693F5C-2294-4F53-96E0-3B1C1F10333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3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hyperlink" Target="https://friulisera.it/nasce-il-club-sicurezza-sul-lavoro-di-confindustria-udin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663B6C22-5785-119E-B8FB-E73127CAE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652963" y="944563"/>
            <a:ext cx="7213600" cy="3830638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B6F2674D-5315-C40E-87CC-FAA287AF65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963" y="4835525"/>
            <a:ext cx="7213600" cy="1049338"/>
          </a:xfrm>
          <a:prstGeom prst="rect">
            <a:avLst/>
          </a:prstGeom>
        </p:spPr>
      </p:pic>
      <p:sp>
        <p:nvSpPr>
          <p:cNvPr id="113" name="Google Shape;113;p20"/>
          <p:cNvSpPr txBox="1">
            <a:spLocks noGrp="1"/>
          </p:cNvSpPr>
          <p:nvPr>
            <p:ph type="ctrTitle"/>
          </p:nvPr>
        </p:nvSpPr>
        <p:spPr>
          <a:xfrm>
            <a:off x="638882" y="639193"/>
            <a:ext cx="3688644" cy="3991968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PREMIO</a:t>
            </a:r>
            <a:br>
              <a:rPr lang="en-US" sz="36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36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UNINDUSTRIA</a:t>
            </a:r>
            <a:br>
              <a:rPr lang="en-US" sz="36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SALUTE E SICUREZZA SUL LAVORO</a:t>
            </a:r>
            <a:b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Seconda Edizione</a:t>
            </a:r>
            <a:b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lang="en-US" sz="21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lang="en-US" sz="21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Gruppo Tecnico </a:t>
            </a:r>
            <a:b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Salute e Sicurezza  sul Lavoro</a:t>
            </a:r>
          </a:p>
        </p:txBody>
      </p:sp>
      <p:sp>
        <p:nvSpPr>
          <p:cNvPr id="112" name="Google Shape;112;p20"/>
          <p:cNvSpPr txBox="1">
            <a:spLocks noGrp="1"/>
          </p:cNvSpPr>
          <p:nvPr>
            <p:ph type="subTitle" idx="1"/>
          </p:nvPr>
        </p:nvSpPr>
        <p:spPr>
          <a:xfrm>
            <a:off x="638882" y="4631161"/>
            <a:ext cx="3571810" cy="1559327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</a:pP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Nunito Sans ExtraBold"/>
              </a:rPr>
              <a:t>Presidente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</a:pP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Nunito Sans ExtraBold"/>
              </a:rPr>
              <a:t>GianRodolfo Bertoli</a:t>
            </a:r>
          </a:p>
        </p:txBody>
      </p:sp>
    </p:spTree>
    <p:extLst>
      <p:ext uri="{BB962C8B-B14F-4D97-AF65-F5344CB8AC3E}">
        <p14:creationId xmlns:p14="http://schemas.microsoft.com/office/powerpoint/2010/main" val="2818752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E19466-4732-5734-6499-99133179EB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6074" y="372862"/>
            <a:ext cx="10782300" cy="1081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it-IT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Oggetto e finalità</a:t>
            </a:r>
            <a:b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400" dirty="0">
              <a:solidFill>
                <a:srgbClr val="FFFFFF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49BC596-EECA-7B31-4ACA-E6F4E6979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6074" y="1740023"/>
            <a:ext cx="10959852" cy="4421079"/>
          </a:xfrm>
        </p:spPr>
        <p:txBody>
          <a:bodyPr vert="horz" lIns="91440" tIns="45720" rIns="91440" bIns="45720" rtlCol="0"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it-I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Premio ha lo scopo di contribuire a diffondere la cultura della salute e sicurezza nei luoghi di lavoro, premiando le imprese associate del nostro territorio del Lazio che, nel periodo 2022-2023, abbiano realizzato e completato entro il 30 giugno 2023, le migliori iniziative, esperienze e progettualità, investendo nella prevenzione e nella diffusione di comportamenti sicuri, consapevoli e responsabili.	</a:t>
            </a:r>
            <a:endParaRPr lang="it-IT" sz="1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Il Premio si basa sul presupposto che rafforzare e diffondere il valore della prevenzione nei luoghi di lavoro può sicuramente contribuire ad incidere positivamente nella riduzione degli infortuni sul lavoro e delle malattie professionali.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8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L’obiettivo, quindi, è quello di raccontare le migliori esperienze maturate dalle imprese associate del nostro territorio, che abbiano saputo tradurre gli investimenti in sicurezza anche in fattori di crescita di produttività e di competitività aziendale.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56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5229B6-F9B4-E65A-24B5-EA2FBC8CF9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416" y="213063"/>
            <a:ext cx="11261905" cy="694486"/>
          </a:xfrm>
        </p:spPr>
        <p:txBody>
          <a:bodyPr/>
          <a:lstStyle/>
          <a:p>
            <a:pPr algn="ctr"/>
            <a:r>
              <a:rPr lang="it-IT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chi è rivolto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7CAE91E-E66D-E80A-A437-E6B884110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416" y="876773"/>
            <a:ext cx="11363416" cy="5768164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Premio si divide in due  categorie: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it-IT" sz="6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Categoria “ Piccole e Medie Imprese”</a:t>
            </a: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(fino a 250 dipendenti) 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it-IT" sz="6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Categoria “Grandi Imprese” </a:t>
            </a: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(oltre la sopraindicata soglia)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partecipazione al Premio è riservata alle imprese associate che presentino progetti in tema di salute e sicurezza sul lavoro, realizzati nel periodo 2022/2023, rivolti a tutti gli “attori della sicurezza” in azienda, lavoratori e management, nei seguenti campi: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lphaLcParenR"/>
            </a:pPr>
            <a:r>
              <a:rPr lang="it-IT" sz="64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Informazione</a:t>
            </a: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azioni mirate a favorire, consolidare e diffondere </a:t>
            </a:r>
            <a:r>
              <a:rPr lang="it-IT" sz="64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best practice</a:t>
            </a: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ogni ambiente di lavoro, come campagne informative di prevenzione degli infortuni sul lavoro e delle malattie professionali, predisposizione e divulgazione di opuscoli in tema, seminari e workshop, ecc.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lphaLcParenR"/>
            </a:pPr>
            <a:r>
              <a:rPr lang="it-IT" sz="64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Formazione</a:t>
            </a: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erogazione di formazione, aggiuntiva a quella obbligatoria e specialistica per legge, volta ad accrescere il </a:t>
            </a:r>
            <a:r>
              <a:rPr lang="it-IT" sz="64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know-how</a:t>
            </a: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degli attori della sicurezza in azienda;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lphaLcParenR"/>
            </a:pPr>
            <a:r>
              <a:rPr lang="it-IT" sz="64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Prevenzione</a:t>
            </a: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attività di prevenzione rivolta agli attori della sicurezza in azienda, attinente l’organizzazione del lavoro, i modelli di produzione, i servizi svolti, ecc.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lphaLcParenR"/>
            </a:pPr>
            <a:r>
              <a:rPr lang="it-IT" sz="64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Tecnologie digitali</a:t>
            </a:r>
            <a:r>
              <a:rPr lang="it-IT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800100" lvl="1" indent="-342900" algn="just">
              <a:lnSpc>
                <a:spcPct val="115000"/>
              </a:lnSpc>
              <a:buFont typeface="+mj-lt"/>
              <a:buAutoNum type="alphaLcParenR"/>
            </a:pPr>
            <a:r>
              <a:rPr lang="it-IT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azioni mirate a promuovere attività di informazione e formazione sull’uso delle tecnologie digitali di Industria 4.0 in ambito salute e sicurezza sul lavoro, e/ o consolidarne l’uso attraverso attività di pianificazione predittiva, di rilevazione precoce delle anomalie, di monitoraggio in tempo reale, di reporting intelligente, di DPI intelligenti o altro.</a:t>
            </a:r>
          </a:p>
          <a:p>
            <a:pPr marL="800100" lvl="1" indent="-342900" algn="just">
              <a:lnSpc>
                <a:spcPct val="115000"/>
              </a:lnSpc>
              <a:buFont typeface="+mj-lt"/>
              <a:buAutoNum type="alphaLcParenR"/>
            </a:pPr>
            <a:r>
              <a:rPr lang="it-IT" sz="6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azioni mirate all’individuazione ed implementazione di azioni/progetti per la prevenzione dei rischi emergenti legati al nuovo contesto lavorativo </a:t>
            </a:r>
            <a:r>
              <a:rPr lang="it-IT" sz="6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digital</a:t>
            </a:r>
            <a:endParaRPr lang="it-IT" sz="6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lphaLcParenR"/>
            </a:pPr>
            <a:endParaRPr lang="it-IT" sz="6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it-IT" sz="6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6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8007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27CAE91E-E66D-E80A-A437-E6B884110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292" y="209550"/>
            <a:ext cx="11363416" cy="6400800"/>
          </a:xfrm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Valutazione dei progetti</a:t>
            </a:r>
          </a:p>
          <a:p>
            <a:pPr algn="ctr"/>
            <a:endParaRPr lang="it-IT" sz="23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1000"/>
              </a:spcAft>
            </a:pPr>
            <a:r>
              <a:rPr lang="it-IT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domande presentate saranno valutate, previa verifica della validità formale delle stesse, da una  Giuria</a:t>
            </a:r>
            <a:r>
              <a:rPr lang="it-IT" sz="2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composta dal Presidente e Componenti del GT Salute e Sicurezza sul lavoro di Unindustria, da Rappresentanti dell’Inail Lazio</a:t>
            </a:r>
            <a:endParaRPr lang="it-IT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1000"/>
              </a:spcAft>
            </a:pPr>
            <a:endParaRPr lang="it-IT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1000"/>
              </a:spcAft>
            </a:pPr>
            <a:r>
              <a:rPr lang="it-IT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Comitato, nel valutare i progetti presentati, si atterrà ai seguenti criteri:</a:t>
            </a:r>
            <a:endParaRPr lang="it-IT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it-IT" sz="2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it-IT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oerenza con gli ambiti di riferimento della informazione, formazione, prevenzione e utilizzo delle tecnologie digitali; </a:t>
            </a:r>
            <a:endParaRPr lang="it-IT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it-IT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carattere innovativo del progetto;</a:t>
            </a:r>
            <a:endParaRPr lang="it-IT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it-IT" sz="2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it-IT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latea di destinatari coinvolti, con </a:t>
            </a:r>
            <a:r>
              <a:rPr lang="it-IT" sz="2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it-IT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ventuale coinvolgimento degli RLS aziendali ;</a:t>
            </a:r>
            <a:endParaRPr lang="it-IT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it-IT" sz="2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concreta m</a:t>
            </a:r>
            <a:r>
              <a:rPr lang="it-IT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isurabilità dei risultati concreti raggiunti (es. diminuzione del rischio di infortuni)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endParaRPr lang="it-IT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298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048FC123-1879-D4BC-7E0B-2822E97CE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6" y="381000"/>
            <a:ext cx="11258550" cy="6228806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Assegnazione del Premio </a:t>
            </a:r>
            <a:endParaRPr lang="it-IT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 termine della valutazione saranno assegnati n. 2 Premi,  n. 1 nella </a:t>
            </a:r>
            <a:r>
              <a:rPr lang="it-IT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Categoria “Piccole e Medie Imprese” e n. 1 nella Categoria “Grandi Imprese”.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Premio consiste in:</a:t>
            </a:r>
            <a:endParaRPr lang="it-IT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Rilascio di un attestato ai Vincitori e valorizzazione dei loro progetti attraverso i canali istituzionali e non di Unindustria (es. piattaforma RSPP Italia), web, </a:t>
            </a:r>
            <a:r>
              <a:rPr lang="it-IT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media </a:t>
            </a:r>
            <a:r>
              <a:rPr lang="it-IT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 anche all’interno delle Componenti associative dell’Associazione (Gruppi tecnici, Sezioni merceologiche, Comitato Piccola Industria e Gruppo Giovani Imprenditori</a:t>
            </a:r>
            <a:r>
              <a:rPr lang="it-IT" sz="2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sz="2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it-IT" sz="2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resentazione </a:t>
            </a:r>
            <a:r>
              <a:rPr lang="it-IT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dei progetti vincitori in un apposito </a:t>
            </a:r>
            <a:r>
              <a:rPr lang="it-IT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Workshop </a:t>
            </a:r>
            <a:r>
              <a:rPr lang="it-IT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organizzato da Unindustria </a:t>
            </a:r>
            <a:r>
              <a:rPr lang="it-IT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nella settimana Europea per la salute e sicurezza sul Lavoro;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Partecipazione come Testimonial alle attività di Unindustria in tema di diffusione della cultura della  Salute e Sicurezza sul Lavoro nell’attività di promozione presso gli istituti scolastici;</a:t>
            </a:r>
          </a:p>
          <a:p>
            <a:pPr marL="34290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Erogazione di un corso di alta formazione per l’aggiornamento professionale nell’ambito dei nuovi rischi emergenti;</a:t>
            </a:r>
            <a:endParaRPr lang="it-IT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it-IT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 termine di ciascuna edizione del Premio, i migliori progetti presentati saranno raccolti in un volume digitale che sarà messo a disposizione di tutte le imprese associate affinché possano trarre spunti utili per la loro attività in materia di prevenzione dei rischi in ambito lavorativo.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it-IT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it-IT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it-IT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00" algn="just">
              <a:lnSpc>
                <a:spcPct val="115000"/>
              </a:lnSpc>
            </a:pPr>
            <a:endParaRPr lang="it-IT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it-IT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2257577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o">
  <a:themeElements>
    <a:clrScheme name="Lun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tropolitan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1557CC1C9289F4F84D114B3668AA292" ma:contentTypeVersion="2" ma:contentTypeDescription="Creare un nuovo documento." ma:contentTypeScope="" ma:versionID="1577f5d391bbb2652798b28d833fb119">
  <xsd:schema xmlns:xsd="http://www.w3.org/2001/XMLSchema" xmlns:xs="http://www.w3.org/2001/XMLSchema" xmlns:p="http://schemas.microsoft.com/office/2006/metadata/properties" xmlns:ns3="8d6e1aee-0c0e-48eb-913f-4eaabac8b008" targetNamespace="http://schemas.microsoft.com/office/2006/metadata/properties" ma:root="true" ma:fieldsID="d93fbd40f000b75b24dfef616208abe9" ns3:_="">
    <xsd:import namespace="8d6e1aee-0c0e-48eb-913f-4eaabac8b00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6e1aee-0c0e-48eb-913f-4eaabac8b0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185B70-FED1-4CE7-8812-314CE39DDB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65CFFB-9477-4346-A7A2-E16A3CC016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6e1aee-0c0e-48eb-913f-4eaabac8b0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1886BEF-9293-4EFD-ABF8-EF2F884C3EC5}">
  <ds:schemaRefs>
    <ds:schemaRef ds:uri="8d6e1aee-0c0e-48eb-913f-4eaabac8b008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753</Words>
  <Application>Microsoft Office PowerPoint</Application>
  <PresentationFormat>Widescreen</PresentationFormat>
  <Paragraphs>41</Paragraphs>
  <Slides>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Nunito Sans ExtraBold</vt:lpstr>
      <vt:lpstr>Pontano Sans</vt:lpstr>
      <vt:lpstr>Symbol</vt:lpstr>
      <vt:lpstr>Times New Roman</vt:lpstr>
      <vt:lpstr>Metropolitano</vt:lpstr>
      <vt:lpstr>PREMIO  UNINDUSTRIA SALUTE E SICUREZZA SUL LAVORO  Seconda Edizione   Gruppo Tecnico  Salute e Sicurezza  sul Lavoro</vt:lpstr>
      <vt:lpstr> Oggetto e finalità  </vt:lpstr>
      <vt:lpstr>A chi è rivolto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Barbara Onofri</dc:creator>
  <cp:lastModifiedBy>Susanna franzoni</cp:lastModifiedBy>
  <cp:revision>47</cp:revision>
  <dcterms:created xsi:type="dcterms:W3CDTF">2023-05-19T14:26:38Z</dcterms:created>
  <dcterms:modified xsi:type="dcterms:W3CDTF">2023-07-25T11:18:50Z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0x010100D1557CC1C9289F4F84D114B3668AA292</vt:lpwstr>
  </property>
</Properties>
</file>