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412" r:id="rId3"/>
    <p:sldId id="355" r:id="rId4"/>
    <p:sldId id="373" r:id="rId5"/>
    <p:sldId id="374" r:id="rId6"/>
    <p:sldId id="363" r:id="rId7"/>
    <p:sldId id="371" r:id="rId8"/>
    <p:sldId id="376" r:id="rId9"/>
    <p:sldId id="380" r:id="rId10"/>
    <p:sldId id="379" r:id="rId11"/>
    <p:sldId id="377" r:id="rId12"/>
    <p:sldId id="378" r:id="rId13"/>
    <p:sldId id="387" r:id="rId14"/>
    <p:sldId id="389" r:id="rId15"/>
    <p:sldId id="390" r:id="rId16"/>
    <p:sldId id="382" r:id="rId17"/>
    <p:sldId id="400" r:id="rId18"/>
    <p:sldId id="398" r:id="rId19"/>
    <p:sldId id="362" r:id="rId20"/>
    <p:sldId id="411" r:id="rId21"/>
    <p:sldId id="409" r:id="rId22"/>
    <p:sldId id="406" r:id="rId23"/>
  </p:sldIdLst>
  <p:sldSz cx="9144000" cy="6858000" type="screen4x3"/>
  <p:notesSz cx="7099300" cy="10234613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993300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9165" autoAdjust="0"/>
  </p:normalViewPr>
  <p:slideViewPr>
    <p:cSldViewPr>
      <p:cViewPr>
        <p:scale>
          <a:sx n="66" d="100"/>
          <a:sy n="66" d="100"/>
        </p:scale>
        <p:origin x="-1290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6D2C8689-38A2-4139-BC49-A302C74C1382}" type="datetimeFigureOut">
              <a:rPr lang="it-IT"/>
              <a:pPr>
                <a:defRPr/>
              </a:pPr>
              <a:t>16/12/2011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D285AF1B-A6BA-45C8-98B7-58D7251A48C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792DA-5787-44FE-A31E-120E478F91E2}" type="datetimeFigureOut">
              <a:rPr lang="it-IT"/>
              <a:pPr>
                <a:defRPr/>
              </a:pPr>
              <a:t>16/12/2011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02AF0-F084-4B20-A2A2-DCED562168F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7D943-32D9-4208-9C78-A5541580ED74}" type="datetimeFigureOut">
              <a:rPr lang="it-IT"/>
              <a:pPr>
                <a:defRPr/>
              </a:pPr>
              <a:t>16/12/2011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619B0-17EC-4A7D-BC16-6A5E0EE8028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C640C-77A6-4D08-834B-858C5484BF04}" type="datetimeFigureOut">
              <a:rPr lang="it-IT"/>
              <a:pPr>
                <a:defRPr/>
              </a:pPr>
              <a:t>16/12/2011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7C66B-7806-40F9-8301-48915DFF247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620000" cy="6096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1219200" y="2362200"/>
            <a:ext cx="7620000" cy="3581400"/>
          </a:xfrm>
        </p:spPr>
        <p:txBody>
          <a:bodyPr rtlCol="0">
            <a:normAutofit/>
          </a:bodyPr>
          <a:lstStyle/>
          <a:p>
            <a:pPr lvl="0"/>
            <a:endParaRPr lang="it-IT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                                </a:t>
            </a:r>
            <a:fld id="{17A487C6-32A1-4834-B2FF-5763270250C9}" type="slidenum">
              <a:rPr lang="it-IT"/>
              <a:pPr>
                <a:defRPr/>
              </a:pPr>
              <a:t>‹N›</a:t>
            </a:fld>
            <a:r>
              <a:rPr lang="it-IT"/>
              <a:t>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A0A09-FC5D-4D82-90F4-ADEFA54E29A0}" type="datetimeFigureOut">
              <a:rPr lang="it-IT"/>
              <a:pPr>
                <a:defRPr/>
              </a:pPr>
              <a:t>16/12/2011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F23DE-1CA1-4D37-B823-7E089EDB78B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02A7F-4927-47BF-AB66-39F6E27F9904}" type="datetimeFigureOut">
              <a:rPr lang="it-IT"/>
              <a:pPr>
                <a:defRPr/>
              </a:pPr>
              <a:t>16/12/2011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1F4AF-12BD-4A4C-909F-E3EF46B3A19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0C84A-B8E6-4E7A-8C66-ECC1E717167A}" type="datetimeFigureOut">
              <a:rPr lang="it-IT"/>
              <a:pPr>
                <a:defRPr/>
              </a:pPr>
              <a:t>16/12/2011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194BF-8FCD-4560-ACFD-9FDAF8FA26E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F874F-374D-4000-A554-B40343E34BB5}" type="datetimeFigureOut">
              <a:rPr lang="it-IT"/>
              <a:pPr>
                <a:defRPr/>
              </a:pPr>
              <a:t>16/12/2011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3A2A7-478D-445D-A731-F5C8D2360C9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0E37B-A78B-42AD-B007-0AF0636F2D6C}" type="datetimeFigureOut">
              <a:rPr lang="it-IT"/>
              <a:pPr>
                <a:defRPr/>
              </a:pPr>
              <a:t>16/12/2011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8AAE9-FAB5-423F-80BD-42C5AB46203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23918-43B1-4928-9F72-A54A84DDF1BF}" type="datetimeFigureOut">
              <a:rPr lang="it-IT"/>
              <a:pPr>
                <a:defRPr/>
              </a:pPr>
              <a:t>16/12/2011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89117-4268-486C-BC1E-51A7BCA9528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3BDA1-E4F7-4C53-A675-BE5D0256739C}" type="datetimeFigureOut">
              <a:rPr lang="it-IT"/>
              <a:pPr>
                <a:defRPr/>
              </a:pPr>
              <a:t>16/12/2011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DAFA5-49EA-405F-ACFC-E577ED92B4B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47881-5EC6-4A54-8BBB-9268AD5052C6}" type="datetimeFigureOut">
              <a:rPr lang="it-IT"/>
              <a:pPr>
                <a:defRPr/>
              </a:pPr>
              <a:t>16/12/2011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C0757-CF69-4E86-8AA8-8A3B7E47C77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C8F59B-9E14-4084-B31D-852AAE8E0797}" type="datetimeFigureOut">
              <a:rPr lang="it-IT"/>
              <a:pPr>
                <a:defRPr/>
              </a:pPr>
              <a:t>16/12/2011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DDE2BC-BDDF-4B34-B810-D8753B30F8D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0"/>
            <a:ext cx="1190625" cy="438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32" name="Picture 4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58750" y="476250"/>
            <a:ext cx="8985250" cy="684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" name="Rettangolo 8"/>
          <p:cNvSpPr/>
          <p:nvPr userDrawn="1"/>
        </p:nvSpPr>
        <p:spPr>
          <a:xfrm>
            <a:off x="71438" y="6357938"/>
            <a:ext cx="9001125" cy="71437"/>
          </a:xfrm>
          <a:prstGeom prst="rect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olo 1"/>
          <p:cNvSpPr>
            <a:spLocks noGrp="1"/>
          </p:cNvSpPr>
          <p:nvPr>
            <p:ph type="ctrTitle"/>
          </p:nvPr>
        </p:nvSpPr>
        <p:spPr>
          <a:xfrm>
            <a:off x="685800" y="2390775"/>
            <a:ext cx="7989888" cy="2262188"/>
          </a:xfrm>
        </p:spPr>
        <p:txBody>
          <a:bodyPr/>
          <a:lstStyle/>
          <a:p>
            <a:r>
              <a:rPr lang="it-IT" sz="3200" b="1" smtClean="0">
                <a:solidFill>
                  <a:srgbClr val="800000"/>
                </a:solidFill>
              </a:rPr>
              <a:t>ATAC</a:t>
            </a:r>
            <a:r>
              <a:rPr lang="it-IT" sz="2400" smtClean="0">
                <a:solidFill>
                  <a:srgbClr val="800000"/>
                </a:solidFill>
              </a:rPr>
              <a:t/>
            </a:r>
            <a:br>
              <a:rPr lang="it-IT" sz="2400" smtClean="0">
                <a:solidFill>
                  <a:srgbClr val="800000"/>
                </a:solidFill>
              </a:rPr>
            </a:br>
            <a:r>
              <a:rPr lang="it-IT" sz="3200" u="sng" smtClean="0">
                <a:solidFill>
                  <a:srgbClr val="800000"/>
                </a:solidFill>
              </a:rPr>
              <a:t>e-Procurement e Albo Fornitori</a:t>
            </a:r>
            <a:endParaRPr lang="it-IT" sz="2400" u="sng" smtClean="0">
              <a:solidFill>
                <a:srgbClr val="800000"/>
              </a:solidFill>
            </a:endParaRPr>
          </a:p>
        </p:txBody>
      </p:sp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0"/>
            <a:ext cx="1190625" cy="438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750" y="476250"/>
            <a:ext cx="8985250" cy="684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Rettangolo 5"/>
          <p:cNvSpPr/>
          <p:nvPr/>
        </p:nvSpPr>
        <p:spPr>
          <a:xfrm>
            <a:off x="71438" y="6357938"/>
            <a:ext cx="9001125" cy="71437"/>
          </a:xfrm>
          <a:prstGeom prst="rect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sp>
        <p:nvSpPr>
          <p:cNvPr id="15365" name="CasellaDiTesto 6"/>
          <p:cNvSpPr txBox="1">
            <a:spLocks noChangeArrowheads="1"/>
          </p:cNvSpPr>
          <p:nvPr/>
        </p:nvSpPr>
        <p:spPr bwMode="auto">
          <a:xfrm>
            <a:off x="5929313" y="6489700"/>
            <a:ext cx="31369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 sz="1600" b="1">
                <a:latin typeface="Calibri" pitchFamily="34" charset="0"/>
              </a:rPr>
              <a:t>16 Dicembre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3"/>
          <p:cNvSpPr txBox="1">
            <a:spLocks noChangeArrowheads="1"/>
          </p:cNvSpPr>
          <p:nvPr/>
        </p:nvSpPr>
        <p:spPr bwMode="auto">
          <a:xfrm>
            <a:off x="228600" y="1358900"/>
            <a:ext cx="8696325" cy="769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200">
                <a:latin typeface="Calibri" pitchFamily="34" charset="0"/>
              </a:rPr>
              <a:t>Le strutture merceologica e di raccolta delle informazioni sono state redatte avvalendosi della collaborazione dei Referenti Tecnici.</a:t>
            </a:r>
          </a:p>
        </p:txBody>
      </p:sp>
      <p:sp>
        <p:nvSpPr>
          <p:cNvPr id="23554" name="Oval 22"/>
          <p:cNvSpPr>
            <a:spLocks noChangeArrowheads="1"/>
          </p:cNvSpPr>
          <p:nvPr/>
        </p:nvSpPr>
        <p:spPr bwMode="auto">
          <a:xfrm>
            <a:off x="3019425" y="5997575"/>
            <a:ext cx="146050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45" name="Titolo 3"/>
          <p:cNvSpPr txBox="1">
            <a:spLocks/>
          </p:cNvSpPr>
          <p:nvPr/>
        </p:nvSpPr>
        <p:spPr bwMode="auto">
          <a:xfrm>
            <a:off x="1270000" y="765175"/>
            <a:ext cx="7620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kern="0" dirty="0">
                <a:latin typeface="+mn-lt"/>
              </a:rPr>
              <a:t>Albero di classificazione merceologica e questionari</a:t>
            </a:r>
            <a:endParaRPr lang="it-IT" sz="2800" kern="0" dirty="0">
              <a:latin typeface="+mn-lt"/>
              <a:ea typeface="+mj-ea"/>
            </a:endParaRPr>
          </a:p>
        </p:txBody>
      </p:sp>
      <p:sp>
        <p:nvSpPr>
          <p:cNvPr id="23556" name="Oval 4"/>
          <p:cNvSpPr>
            <a:spLocks noChangeArrowheads="1"/>
          </p:cNvSpPr>
          <p:nvPr/>
        </p:nvSpPr>
        <p:spPr bwMode="auto">
          <a:xfrm>
            <a:off x="3057525" y="3560763"/>
            <a:ext cx="147638" cy="1809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23557" name="Oval 5"/>
          <p:cNvSpPr>
            <a:spLocks noChangeArrowheads="1"/>
          </p:cNvSpPr>
          <p:nvPr/>
        </p:nvSpPr>
        <p:spPr bwMode="auto">
          <a:xfrm>
            <a:off x="3057525" y="5127625"/>
            <a:ext cx="147638" cy="1809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23558" name="Oval 6"/>
          <p:cNvSpPr>
            <a:spLocks noChangeArrowheads="1"/>
          </p:cNvSpPr>
          <p:nvPr/>
        </p:nvSpPr>
        <p:spPr bwMode="auto">
          <a:xfrm>
            <a:off x="3533775" y="3954463"/>
            <a:ext cx="147638" cy="1809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23559" name="Oval 7"/>
          <p:cNvSpPr>
            <a:spLocks noChangeArrowheads="1"/>
          </p:cNvSpPr>
          <p:nvPr/>
        </p:nvSpPr>
        <p:spPr bwMode="auto">
          <a:xfrm>
            <a:off x="3535363" y="4198938"/>
            <a:ext cx="147637" cy="1809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23560" name="Oval 8"/>
          <p:cNvSpPr>
            <a:spLocks noChangeArrowheads="1"/>
          </p:cNvSpPr>
          <p:nvPr/>
        </p:nvSpPr>
        <p:spPr bwMode="auto">
          <a:xfrm>
            <a:off x="3533775" y="4445000"/>
            <a:ext cx="147638" cy="1809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23561" name="Oval 9"/>
          <p:cNvSpPr>
            <a:spLocks noChangeArrowheads="1"/>
          </p:cNvSpPr>
          <p:nvPr/>
        </p:nvSpPr>
        <p:spPr bwMode="auto">
          <a:xfrm>
            <a:off x="3952875" y="4838700"/>
            <a:ext cx="147638" cy="1809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23562" name="Oval 10"/>
          <p:cNvSpPr>
            <a:spLocks noChangeArrowheads="1"/>
          </p:cNvSpPr>
          <p:nvPr/>
        </p:nvSpPr>
        <p:spPr bwMode="auto">
          <a:xfrm>
            <a:off x="4398963" y="5200650"/>
            <a:ext cx="147637" cy="1809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23563" name="Oval 11"/>
          <p:cNvSpPr>
            <a:spLocks noChangeArrowheads="1"/>
          </p:cNvSpPr>
          <p:nvPr/>
        </p:nvSpPr>
        <p:spPr bwMode="auto">
          <a:xfrm>
            <a:off x="4398963" y="5437188"/>
            <a:ext cx="147637" cy="1809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cxnSp>
        <p:nvCxnSpPr>
          <p:cNvPr id="23564" name="AutoShape 12"/>
          <p:cNvCxnSpPr>
            <a:cxnSpLocks noChangeShapeType="1"/>
            <a:stCxn id="23556" idx="4"/>
            <a:endCxn id="23558" idx="2"/>
          </p:cNvCxnSpPr>
          <p:nvPr/>
        </p:nvCxnSpPr>
        <p:spPr bwMode="auto">
          <a:xfrm rot="16200000" flipH="1">
            <a:off x="3180557" y="3691731"/>
            <a:ext cx="303212" cy="40322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3565" name="AutoShape 13"/>
          <p:cNvCxnSpPr>
            <a:cxnSpLocks noChangeShapeType="1"/>
            <a:stCxn id="23556" idx="4"/>
            <a:endCxn id="23559" idx="2"/>
          </p:cNvCxnSpPr>
          <p:nvPr/>
        </p:nvCxnSpPr>
        <p:spPr bwMode="auto">
          <a:xfrm rot="16200000" flipH="1">
            <a:off x="3059113" y="3813175"/>
            <a:ext cx="547687" cy="404813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3566" name="AutoShape 14"/>
          <p:cNvCxnSpPr>
            <a:cxnSpLocks noChangeShapeType="1"/>
            <a:stCxn id="23557" idx="4"/>
            <a:endCxn id="23571" idx="2"/>
          </p:cNvCxnSpPr>
          <p:nvPr/>
        </p:nvCxnSpPr>
        <p:spPr bwMode="auto">
          <a:xfrm rot="16200000" flipH="1">
            <a:off x="3207544" y="5231606"/>
            <a:ext cx="249238" cy="40322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3567" name="AutoShape 15"/>
          <p:cNvCxnSpPr>
            <a:cxnSpLocks noChangeShapeType="1"/>
            <a:stCxn id="23560" idx="4"/>
            <a:endCxn id="23561" idx="2"/>
          </p:cNvCxnSpPr>
          <p:nvPr/>
        </p:nvCxnSpPr>
        <p:spPr bwMode="auto">
          <a:xfrm rot="16200000" flipH="1">
            <a:off x="3628231" y="4604544"/>
            <a:ext cx="303213" cy="34607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3568" name="AutoShape 16"/>
          <p:cNvCxnSpPr>
            <a:cxnSpLocks noChangeShapeType="1"/>
            <a:stCxn id="23561" idx="4"/>
            <a:endCxn id="23562" idx="2"/>
          </p:cNvCxnSpPr>
          <p:nvPr/>
        </p:nvCxnSpPr>
        <p:spPr bwMode="auto">
          <a:xfrm rot="16200000" flipH="1">
            <a:off x="4077494" y="4969669"/>
            <a:ext cx="271463" cy="37147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3569" name="AutoShape 17"/>
          <p:cNvCxnSpPr>
            <a:cxnSpLocks noChangeShapeType="1"/>
            <a:stCxn id="23561" idx="4"/>
            <a:endCxn id="23563" idx="2"/>
          </p:cNvCxnSpPr>
          <p:nvPr/>
        </p:nvCxnSpPr>
        <p:spPr bwMode="auto">
          <a:xfrm rot="16200000" flipH="1">
            <a:off x="3959226" y="5087937"/>
            <a:ext cx="508000" cy="37147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3570" name="AutoShape 18"/>
          <p:cNvCxnSpPr>
            <a:cxnSpLocks noChangeShapeType="1"/>
            <a:stCxn id="23556" idx="4"/>
            <a:endCxn id="23557" idx="0"/>
          </p:cNvCxnSpPr>
          <p:nvPr/>
        </p:nvCxnSpPr>
        <p:spPr bwMode="auto">
          <a:xfrm>
            <a:off x="3130550" y="3741738"/>
            <a:ext cx="0" cy="13858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3571" name="Oval 19"/>
          <p:cNvSpPr>
            <a:spLocks noChangeArrowheads="1"/>
          </p:cNvSpPr>
          <p:nvPr/>
        </p:nvSpPr>
        <p:spPr bwMode="auto">
          <a:xfrm>
            <a:off x="3533775" y="5467350"/>
            <a:ext cx="147638" cy="1809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23572" name="Oval 20"/>
          <p:cNvSpPr>
            <a:spLocks noChangeArrowheads="1"/>
          </p:cNvSpPr>
          <p:nvPr/>
        </p:nvSpPr>
        <p:spPr bwMode="auto">
          <a:xfrm>
            <a:off x="3535363" y="5702300"/>
            <a:ext cx="147637" cy="1825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cxnSp>
        <p:nvCxnSpPr>
          <p:cNvPr id="23573" name="AutoShape 21"/>
          <p:cNvCxnSpPr>
            <a:cxnSpLocks noChangeShapeType="1"/>
            <a:stCxn id="23557" idx="4"/>
            <a:endCxn id="23572" idx="2"/>
          </p:cNvCxnSpPr>
          <p:nvPr/>
        </p:nvCxnSpPr>
        <p:spPr bwMode="auto">
          <a:xfrm rot="16200000" flipH="1">
            <a:off x="3090069" y="5349081"/>
            <a:ext cx="485775" cy="404813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3574" name="AutoShape 23"/>
          <p:cNvCxnSpPr>
            <a:cxnSpLocks noChangeShapeType="1"/>
            <a:stCxn id="23557" idx="4"/>
            <a:endCxn id="23554" idx="0"/>
          </p:cNvCxnSpPr>
          <p:nvPr/>
        </p:nvCxnSpPr>
        <p:spPr bwMode="auto">
          <a:xfrm>
            <a:off x="3130550" y="5308600"/>
            <a:ext cx="0" cy="892175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23575" name="AutoShape 24"/>
          <p:cNvCxnSpPr>
            <a:cxnSpLocks noChangeShapeType="1"/>
            <a:stCxn id="23556" idx="4"/>
            <a:endCxn id="23560" idx="2"/>
          </p:cNvCxnSpPr>
          <p:nvPr/>
        </p:nvCxnSpPr>
        <p:spPr bwMode="auto">
          <a:xfrm rot="16200000" flipH="1">
            <a:off x="2935288" y="3937000"/>
            <a:ext cx="793750" cy="40322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23576" name="AutoShape 25"/>
          <p:cNvSpPr>
            <a:spLocks noChangeArrowheads="1"/>
          </p:cNvSpPr>
          <p:nvPr/>
        </p:nvSpPr>
        <p:spPr bwMode="auto">
          <a:xfrm>
            <a:off x="2571750" y="2786063"/>
            <a:ext cx="1590675" cy="514350"/>
          </a:xfrm>
          <a:prstGeom prst="wedgeRoundRectCallout">
            <a:avLst>
              <a:gd name="adj1" fmla="val -15731"/>
              <a:gd name="adj2" fmla="val 80653"/>
              <a:gd name="adj3" fmla="val 16667"/>
            </a:avLst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000" tIns="0" rIns="18000" bIns="0"/>
          <a:lstStyle/>
          <a:p>
            <a:pPr algn="ctr"/>
            <a:r>
              <a:rPr lang="it-IT" sz="1600" b="1">
                <a:solidFill>
                  <a:schemeClr val="bg1"/>
                </a:solidFill>
                <a:latin typeface="Calibri" pitchFamily="34" charset="0"/>
              </a:rPr>
              <a:t>26 categorie livello 1</a:t>
            </a:r>
          </a:p>
        </p:txBody>
      </p:sp>
      <p:sp>
        <p:nvSpPr>
          <p:cNvPr id="23577" name="AutoShape 26"/>
          <p:cNvSpPr>
            <a:spLocks noChangeArrowheads="1"/>
          </p:cNvSpPr>
          <p:nvPr/>
        </p:nvSpPr>
        <p:spPr bwMode="auto">
          <a:xfrm>
            <a:off x="3689350" y="3416300"/>
            <a:ext cx="1352550" cy="514350"/>
          </a:xfrm>
          <a:prstGeom prst="wedgeRoundRectCallout">
            <a:avLst>
              <a:gd name="adj1" fmla="val -48681"/>
              <a:gd name="adj2" fmla="val 74903"/>
              <a:gd name="adj3" fmla="val 16667"/>
            </a:avLst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000" tIns="0" rIns="18000" bIns="0"/>
          <a:lstStyle/>
          <a:p>
            <a:pPr algn="ctr"/>
            <a:r>
              <a:rPr lang="it-IT" sz="1600" b="1">
                <a:solidFill>
                  <a:schemeClr val="bg1"/>
                </a:solidFill>
                <a:latin typeface="Calibri" pitchFamily="34" charset="0"/>
              </a:rPr>
              <a:t>250 categorie livello 2</a:t>
            </a:r>
          </a:p>
        </p:txBody>
      </p:sp>
      <p:sp>
        <p:nvSpPr>
          <p:cNvPr id="23578" name="AutoShape 27"/>
          <p:cNvSpPr>
            <a:spLocks noChangeArrowheads="1"/>
          </p:cNvSpPr>
          <p:nvPr/>
        </p:nvSpPr>
        <p:spPr bwMode="auto">
          <a:xfrm>
            <a:off x="3987800" y="4135438"/>
            <a:ext cx="1270000" cy="514350"/>
          </a:xfrm>
          <a:prstGeom prst="wedgeRoundRectCallout">
            <a:avLst>
              <a:gd name="adj1" fmla="val -41102"/>
              <a:gd name="adj2" fmla="val 84102"/>
              <a:gd name="adj3" fmla="val 16667"/>
            </a:avLst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000" tIns="0" rIns="18000" bIns="0"/>
          <a:lstStyle/>
          <a:p>
            <a:pPr algn="ctr"/>
            <a:r>
              <a:rPr lang="it-IT" sz="1600" b="1">
                <a:solidFill>
                  <a:schemeClr val="bg1"/>
                </a:solidFill>
                <a:latin typeface="Calibri" pitchFamily="34" charset="0"/>
              </a:rPr>
              <a:t>629 categorie livello 3</a:t>
            </a:r>
          </a:p>
        </p:txBody>
      </p:sp>
      <p:sp>
        <p:nvSpPr>
          <p:cNvPr id="23579" name="AutoShape 28"/>
          <p:cNvSpPr>
            <a:spLocks noChangeArrowheads="1"/>
          </p:cNvSpPr>
          <p:nvPr/>
        </p:nvSpPr>
        <p:spPr bwMode="auto">
          <a:xfrm>
            <a:off x="4703763" y="4741863"/>
            <a:ext cx="1203325" cy="514350"/>
          </a:xfrm>
          <a:prstGeom prst="wedgeRoundRectCallout">
            <a:avLst>
              <a:gd name="adj1" fmla="val -66472"/>
              <a:gd name="adj2" fmla="val 48468"/>
              <a:gd name="adj3" fmla="val 16667"/>
            </a:avLst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000" tIns="0" rIns="18000" bIns="0"/>
          <a:lstStyle/>
          <a:p>
            <a:pPr algn="ctr"/>
            <a:r>
              <a:rPr lang="it-IT" sz="1600" b="1">
                <a:solidFill>
                  <a:schemeClr val="bg1"/>
                </a:solidFill>
                <a:latin typeface="Calibri" pitchFamily="34" charset="0"/>
              </a:rPr>
              <a:t>670 categorie livello 4</a:t>
            </a:r>
          </a:p>
        </p:txBody>
      </p:sp>
      <p:grpSp>
        <p:nvGrpSpPr>
          <p:cNvPr id="23580" name="Group 29"/>
          <p:cNvGrpSpPr>
            <a:grpSpLocks/>
          </p:cNvGrpSpPr>
          <p:nvPr/>
        </p:nvGrpSpPr>
        <p:grpSpPr bwMode="auto">
          <a:xfrm>
            <a:off x="6273800" y="4235450"/>
            <a:ext cx="614363" cy="917575"/>
            <a:chOff x="2882" y="2837"/>
            <a:chExt cx="590" cy="719"/>
          </a:xfrm>
        </p:grpSpPr>
        <p:sp>
          <p:nvSpPr>
            <p:cNvPr id="23600" name="AutoShape 30"/>
            <p:cNvSpPr>
              <a:spLocks noChangeArrowheads="1"/>
            </p:cNvSpPr>
            <p:nvPr/>
          </p:nvSpPr>
          <p:spPr bwMode="auto">
            <a:xfrm>
              <a:off x="2882" y="2837"/>
              <a:ext cx="493" cy="639"/>
            </a:xfrm>
            <a:prstGeom prst="foldedCorner">
              <a:avLst>
                <a:gd name="adj" fmla="val 2012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it-IT">
                <a:latin typeface="Calibri" pitchFamily="34" charset="0"/>
              </a:endParaRPr>
            </a:p>
          </p:txBody>
        </p:sp>
        <p:sp>
          <p:nvSpPr>
            <p:cNvPr id="23601" name="AutoShape 31"/>
            <p:cNvSpPr>
              <a:spLocks noChangeArrowheads="1"/>
            </p:cNvSpPr>
            <p:nvPr/>
          </p:nvSpPr>
          <p:spPr bwMode="auto">
            <a:xfrm>
              <a:off x="2931" y="2879"/>
              <a:ext cx="491" cy="637"/>
            </a:xfrm>
            <a:prstGeom prst="foldedCorner">
              <a:avLst>
                <a:gd name="adj" fmla="val 2012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it-IT">
                <a:latin typeface="Calibri" pitchFamily="34" charset="0"/>
              </a:endParaRPr>
            </a:p>
          </p:txBody>
        </p:sp>
        <p:sp>
          <p:nvSpPr>
            <p:cNvPr id="23602" name="AutoShape 32"/>
            <p:cNvSpPr>
              <a:spLocks noChangeArrowheads="1"/>
            </p:cNvSpPr>
            <p:nvPr/>
          </p:nvSpPr>
          <p:spPr bwMode="auto">
            <a:xfrm>
              <a:off x="2979" y="2917"/>
              <a:ext cx="493" cy="639"/>
            </a:xfrm>
            <a:prstGeom prst="foldedCorner">
              <a:avLst>
                <a:gd name="adj" fmla="val 2012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it-IT">
                <a:latin typeface="Calibri" pitchFamily="34" charset="0"/>
              </a:endParaRPr>
            </a:p>
          </p:txBody>
        </p:sp>
        <p:sp>
          <p:nvSpPr>
            <p:cNvPr id="23603" name="Line 33"/>
            <p:cNvSpPr>
              <a:spLocks noChangeShapeType="1"/>
            </p:cNvSpPr>
            <p:nvPr/>
          </p:nvSpPr>
          <p:spPr bwMode="auto">
            <a:xfrm>
              <a:off x="3018" y="3004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604" name="Line 34"/>
            <p:cNvSpPr>
              <a:spLocks noChangeShapeType="1"/>
            </p:cNvSpPr>
            <p:nvPr/>
          </p:nvSpPr>
          <p:spPr bwMode="auto">
            <a:xfrm>
              <a:off x="3018" y="3051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605" name="Line 35"/>
            <p:cNvSpPr>
              <a:spLocks noChangeShapeType="1"/>
            </p:cNvSpPr>
            <p:nvPr/>
          </p:nvSpPr>
          <p:spPr bwMode="auto">
            <a:xfrm>
              <a:off x="3018" y="3101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606" name="Line 36"/>
            <p:cNvSpPr>
              <a:spLocks noChangeShapeType="1"/>
            </p:cNvSpPr>
            <p:nvPr/>
          </p:nvSpPr>
          <p:spPr bwMode="auto">
            <a:xfrm>
              <a:off x="3018" y="3152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607" name="Line 37"/>
            <p:cNvSpPr>
              <a:spLocks noChangeShapeType="1"/>
            </p:cNvSpPr>
            <p:nvPr/>
          </p:nvSpPr>
          <p:spPr bwMode="auto">
            <a:xfrm>
              <a:off x="3018" y="3200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608" name="Line 38"/>
            <p:cNvSpPr>
              <a:spLocks noChangeShapeType="1"/>
            </p:cNvSpPr>
            <p:nvPr/>
          </p:nvSpPr>
          <p:spPr bwMode="auto">
            <a:xfrm>
              <a:off x="3018" y="3251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609" name="Line 39"/>
            <p:cNvSpPr>
              <a:spLocks noChangeShapeType="1"/>
            </p:cNvSpPr>
            <p:nvPr/>
          </p:nvSpPr>
          <p:spPr bwMode="auto">
            <a:xfrm>
              <a:off x="3018" y="3298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610" name="Line 40"/>
            <p:cNvSpPr>
              <a:spLocks noChangeShapeType="1"/>
            </p:cNvSpPr>
            <p:nvPr/>
          </p:nvSpPr>
          <p:spPr bwMode="auto">
            <a:xfrm>
              <a:off x="3018" y="3349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23581" name="AutoShape 41"/>
          <p:cNvSpPr>
            <a:spLocks noChangeArrowheads="1"/>
          </p:cNvSpPr>
          <p:nvPr/>
        </p:nvSpPr>
        <p:spPr bwMode="auto">
          <a:xfrm>
            <a:off x="6742113" y="3003550"/>
            <a:ext cx="1973262" cy="1063625"/>
          </a:xfrm>
          <a:prstGeom prst="wedgeRoundRectCallout">
            <a:avLst>
              <a:gd name="adj1" fmla="val -31616"/>
              <a:gd name="adj2" fmla="val 111023"/>
              <a:gd name="adj3" fmla="val 16667"/>
            </a:avLst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it-IT" b="1">
                <a:solidFill>
                  <a:schemeClr val="bg1"/>
                </a:solidFill>
                <a:latin typeface="Calibri" pitchFamily="34" charset="0"/>
              </a:rPr>
              <a:t>609 Questionari Specifici di categoria</a:t>
            </a:r>
          </a:p>
        </p:txBody>
      </p:sp>
      <p:sp>
        <p:nvSpPr>
          <p:cNvPr id="23582" name="Oval 10"/>
          <p:cNvSpPr>
            <a:spLocks noChangeArrowheads="1"/>
          </p:cNvSpPr>
          <p:nvPr/>
        </p:nvSpPr>
        <p:spPr bwMode="auto">
          <a:xfrm>
            <a:off x="4852988" y="5797550"/>
            <a:ext cx="149225" cy="1809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23583" name="Oval 11"/>
          <p:cNvSpPr>
            <a:spLocks noChangeArrowheads="1"/>
          </p:cNvSpPr>
          <p:nvPr/>
        </p:nvSpPr>
        <p:spPr bwMode="auto">
          <a:xfrm>
            <a:off x="4852988" y="6034088"/>
            <a:ext cx="149225" cy="1809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cxnSp>
        <p:nvCxnSpPr>
          <p:cNvPr id="23584" name="AutoShape 16"/>
          <p:cNvCxnSpPr>
            <a:cxnSpLocks noChangeShapeType="1"/>
            <a:endCxn id="23582" idx="2"/>
          </p:cNvCxnSpPr>
          <p:nvPr/>
        </p:nvCxnSpPr>
        <p:spPr bwMode="auto">
          <a:xfrm rot="16200000" flipH="1">
            <a:off x="4531519" y="5566569"/>
            <a:ext cx="271463" cy="37147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3585" name="AutoShape 17"/>
          <p:cNvCxnSpPr>
            <a:cxnSpLocks noChangeShapeType="1"/>
            <a:endCxn id="23583" idx="2"/>
          </p:cNvCxnSpPr>
          <p:nvPr/>
        </p:nvCxnSpPr>
        <p:spPr bwMode="auto">
          <a:xfrm rot="16200000" flipH="1">
            <a:off x="4413251" y="5684837"/>
            <a:ext cx="508000" cy="37147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23586" name="AutoShape 28"/>
          <p:cNvSpPr>
            <a:spLocks noChangeArrowheads="1"/>
          </p:cNvSpPr>
          <p:nvPr/>
        </p:nvSpPr>
        <p:spPr bwMode="auto">
          <a:xfrm>
            <a:off x="5265738" y="5391150"/>
            <a:ext cx="1295400" cy="514350"/>
          </a:xfrm>
          <a:prstGeom prst="wedgeRoundRectCallout">
            <a:avLst>
              <a:gd name="adj1" fmla="val -73153"/>
              <a:gd name="adj2" fmla="val 45361"/>
              <a:gd name="adj3" fmla="val 16667"/>
            </a:avLst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000" tIns="0" rIns="18000" bIns="0"/>
          <a:lstStyle/>
          <a:p>
            <a:pPr algn="ctr"/>
            <a:r>
              <a:rPr lang="it-IT" sz="1600" b="1">
                <a:solidFill>
                  <a:schemeClr val="bg1"/>
                </a:solidFill>
                <a:latin typeface="Calibri" pitchFamily="34" charset="0"/>
              </a:rPr>
              <a:t>407 categorie livello 5</a:t>
            </a:r>
          </a:p>
        </p:txBody>
      </p:sp>
      <p:grpSp>
        <p:nvGrpSpPr>
          <p:cNvPr id="23587" name="Group 29"/>
          <p:cNvGrpSpPr>
            <a:grpSpLocks/>
          </p:cNvGrpSpPr>
          <p:nvPr/>
        </p:nvGrpSpPr>
        <p:grpSpPr bwMode="auto">
          <a:xfrm>
            <a:off x="2171700" y="4440238"/>
            <a:ext cx="614363" cy="917575"/>
            <a:chOff x="2882" y="2837"/>
            <a:chExt cx="590" cy="719"/>
          </a:xfrm>
        </p:grpSpPr>
        <p:sp>
          <p:nvSpPr>
            <p:cNvPr id="23589" name="AutoShape 30"/>
            <p:cNvSpPr>
              <a:spLocks noChangeArrowheads="1"/>
            </p:cNvSpPr>
            <p:nvPr/>
          </p:nvSpPr>
          <p:spPr bwMode="auto">
            <a:xfrm>
              <a:off x="2882" y="2837"/>
              <a:ext cx="493" cy="639"/>
            </a:xfrm>
            <a:prstGeom prst="foldedCorner">
              <a:avLst>
                <a:gd name="adj" fmla="val 2012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it-IT">
                <a:latin typeface="Calibri" pitchFamily="34" charset="0"/>
              </a:endParaRPr>
            </a:p>
          </p:txBody>
        </p:sp>
        <p:sp>
          <p:nvSpPr>
            <p:cNvPr id="23590" name="AutoShape 31"/>
            <p:cNvSpPr>
              <a:spLocks noChangeArrowheads="1"/>
            </p:cNvSpPr>
            <p:nvPr/>
          </p:nvSpPr>
          <p:spPr bwMode="auto">
            <a:xfrm>
              <a:off x="2931" y="2879"/>
              <a:ext cx="491" cy="637"/>
            </a:xfrm>
            <a:prstGeom prst="foldedCorner">
              <a:avLst>
                <a:gd name="adj" fmla="val 2012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it-IT">
                <a:latin typeface="Calibri" pitchFamily="34" charset="0"/>
              </a:endParaRPr>
            </a:p>
          </p:txBody>
        </p:sp>
        <p:sp>
          <p:nvSpPr>
            <p:cNvPr id="23591" name="AutoShape 32"/>
            <p:cNvSpPr>
              <a:spLocks noChangeArrowheads="1"/>
            </p:cNvSpPr>
            <p:nvPr/>
          </p:nvSpPr>
          <p:spPr bwMode="auto">
            <a:xfrm>
              <a:off x="2979" y="2917"/>
              <a:ext cx="493" cy="639"/>
            </a:xfrm>
            <a:prstGeom prst="foldedCorner">
              <a:avLst>
                <a:gd name="adj" fmla="val 2012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it-IT">
                <a:latin typeface="Calibri" pitchFamily="34" charset="0"/>
              </a:endParaRPr>
            </a:p>
          </p:txBody>
        </p:sp>
        <p:sp>
          <p:nvSpPr>
            <p:cNvPr id="23592" name="Line 33"/>
            <p:cNvSpPr>
              <a:spLocks noChangeShapeType="1"/>
            </p:cNvSpPr>
            <p:nvPr/>
          </p:nvSpPr>
          <p:spPr bwMode="auto">
            <a:xfrm>
              <a:off x="3018" y="3004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593" name="Line 34"/>
            <p:cNvSpPr>
              <a:spLocks noChangeShapeType="1"/>
            </p:cNvSpPr>
            <p:nvPr/>
          </p:nvSpPr>
          <p:spPr bwMode="auto">
            <a:xfrm>
              <a:off x="3018" y="3051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594" name="Line 35"/>
            <p:cNvSpPr>
              <a:spLocks noChangeShapeType="1"/>
            </p:cNvSpPr>
            <p:nvPr/>
          </p:nvSpPr>
          <p:spPr bwMode="auto">
            <a:xfrm>
              <a:off x="3018" y="3101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595" name="Line 36"/>
            <p:cNvSpPr>
              <a:spLocks noChangeShapeType="1"/>
            </p:cNvSpPr>
            <p:nvPr/>
          </p:nvSpPr>
          <p:spPr bwMode="auto">
            <a:xfrm>
              <a:off x="3018" y="3152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596" name="Line 37"/>
            <p:cNvSpPr>
              <a:spLocks noChangeShapeType="1"/>
            </p:cNvSpPr>
            <p:nvPr/>
          </p:nvSpPr>
          <p:spPr bwMode="auto">
            <a:xfrm>
              <a:off x="3018" y="3200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597" name="Line 38"/>
            <p:cNvSpPr>
              <a:spLocks noChangeShapeType="1"/>
            </p:cNvSpPr>
            <p:nvPr/>
          </p:nvSpPr>
          <p:spPr bwMode="auto">
            <a:xfrm>
              <a:off x="3018" y="3251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598" name="Line 39"/>
            <p:cNvSpPr>
              <a:spLocks noChangeShapeType="1"/>
            </p:cNvSpPr>
            <p:nvPr/>
          </p:nvSpPr>
          <p:spPr bwMode="auto">
            <a:xfrm>
              <a:off x="3018" y="3298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599" name="Line 40"/>
            <p:cNvSpPr>
              <a:spLocks noChangeShapeType="1"/>
            </p:cNvSpPr>
            <p:nvPr/>
          </p:nvSpPr>
          <p:spPr bwMode="auto">
            <a:xfrm>
              <a:off x="3018" y="3349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23588" name="AutoShape 41"/>
          <p:cNvSpPr>
            <a:spLocks noChangeArrowheads="1"/>
          </p:cNvSpPr>
          <p:nvPr/>
        </p:nvSpPr>
        <p:spPr bwMode="auto">
          <a:xfrm>
            <a:off x="71438" y="2928938"/>
            <a:ext cx="1857375" cy="1571625"/>
          </a:xfrm>
          <a:prstGeom prst="wedgeRoundRectCallout">
            <a:avLst>
              <a:gd name="adj1" fmla="val 45574"/>
              <a:gd name="adj2" fmla="val 77977"/>
              <a:gd name="adj3" fmla="val 16667"/>
            </a:avLst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it-IT" b="1">
                <a:solidFill>
                  <a:schemeClr val="bg1"/>
                </a:solidFill>
                <a:latin typeface="Calibri" pitchFamily="34" charset="0"/>
              </a:rPr>
              <a:t>Questionario generico composto da 58 domande di cui 39 obbligatorie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7"/>
          <p:cNvSpPr>
            <a:spLocks noGrp="1" noChangeArrowheads="1"/>
          </p:cNvSpPr>
          <p:nvPr>
            <p:ph type="title"/>
          </p:nvPr>
        </p:nvSpPr>
        <p:spPr>
          <a:xfrm>
            <a:off x="1273175" y="592138"/>
            <a:ext cx="7620000" cy="56038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3200" dirty="0" smtClean="0">
                <a:latin typeface="+mn-lt"/>
              </a:rPr>
              <a:t>Albo Fornitori: il processo di qualifica</a:t>
            </a:r>
          </a:p>
        </p:txBody>
      </p:sp>
      <p:sp>
        <p:nvSpPr>
          <p:cNvPr id="24578" name="CasellaDiTesto 4"/>
          <p:cNvSpPr txBox="1">
            <a:spLocks noChangeArrowheads="1"/>
          </p:cNvSpPr>
          <p:nvPr/>
        </p:nvSpPr>
        <p:spPr bwMode="auto">
          <a:xfrm>
            <a:off x="3279775" y="6546850"/>
            <a:ext cx="27289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solidFill>
                  <a:schemeClr val="bg1"/>
                </a:solidFill>
                <a:latin typeface="Calibri" pitchFamily="34" charset="0"/>
              </a:rPr>
              <a:t>Bozza per discussione</a:t>
            </a:r>
          </a:p>
        </p:txBody>
      </p:sp>
      <p:sp>
        <p:nvSpPr>
          <p:cNvPr id="98" name="CasellaDiTesto 97"/>
          <p:cNvSpPr txBox="1"/>
          <p:nvPr/>
        </p:nvSpPr>
        <p:spPr>
          <a:xfrm>
            <a:off x="296863" y="1084263"/>
            <a:ext cx="845185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7800" indent="-177800" algn="just" eaLnBrk="0" fontAlgn="auto" hangingPunct="0">
              <a:spcBef>
                <a:spcPts val="0"/>
              </a:spcBef>
              <a:spcAft>
                <a:spcPts val="0"/>
              </a:spcAft>
              <a:buClr>
                <a:srgbClr val="F7770D"/>
              </a:buClr>
              <a:buSzPct val="90000"/>
              <a:buFont typeface="Calibri" pitchFamily="34" charset="0"/>
              <a:buChar char="»"/>
              <a:defRPr/>
            </a:pPr>
            <a:r>
              <a:rPr lang="it-IT" sz="2200" kern="0" dirty="0">
                <a:latin typeface="+mn-lt"/>
              </a:rPr>
              <a:t>L’Ufficio Albo Fornitori una volta che il fornitore candidato ha completato l’inserimento delle informazioni svolge il processo di qualifica:</a:t>
            </a:r>
          </a:p>
        </p:txBody>
      </p:sp>
      <p:sp>
        <p:nvSpPr>
          <p:cNvPr id="101" name="Rettangolo arrotondato 100"/>
          <p:cNvSpPr/>
          <p:nvPr/>
        </p:nvSpPr>
        <p:spPr>
          <a:xfrm>
            <a:off x="285750" y="2357438"/>
            <a:ext cx="5857875" cy="1500187"/>
          </a:xfrm>
          <a:prstGeom prst="roundRect">
            <a:avLst/>
          </a:prstGeom>
          <a:solidFill>
            <a:schemeClr val="bg1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dirty="0">
                <a:solidFill>
                  <a:schemeClr val="tx1"/>
                </a:solidFill>
              </a:rPr>
              <a:t>Analisi e valutazione puntuale categorie e coerenza dati.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dirty="0">
                <a:solidFill>
                  <a:schemeClr val="tx1"/>
                </a:solidFill>
              </a:rPr>
              <a:t>Gestione eventuali chiarimenti attraverso contatti con il fornitore.</a:t>
            </a:r>
          </a:p>
        </p:txBody>
      </p:sp>
      <p:sp>
        <p:nvSpPr>
          <p:cNvPr id="103" name="Rettangolo arrotondato 102"/>
          <p:cNvSpPr/>
          <p:nvPr/>
        </p:nvSpPr>
        <p:spPr>
          <a:xfrm>
            <a:off x="2286000" y="4075113"/>
            <a:ext cx="4572000" cy="996950"/>
          </a:xfrm>
          <a:prstGeom prst="roundRect">
            <a:avLst/>
          </a:prstGeom>
          <a:solidFill>
            <a:schemeClr val="bg1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dirty="0">
                <a:solidFill>
                  <a:schemeClr val="tx1"/>
                </a:solidFill>
              </a:rPr>
              <a:t>Coinvolgimento eventuale di un team di valutazione esteso a referenti tecnici.</a:t>
            </a:r>
          </a:p>
        </p:txBody>
      </p:sp>
      <p:sp>
        <p:nvSpPr>
          <p:cNvPr id="105" name="Rettangolo arrotondato 104"/>
          <p:cNvSpPr/>
          <p:nvPr/>
        </p:nvSpPr>
        <p:spPr>
          <a:xfrm>
            <a:off x="3786188" y="5267325"/>
            <a:ext cx="5095875" cy="996950"/>
          </a:xfrm>
          <a:prstGeom prst="roundRect">
            <a:avLst/>
          </a:prstGeom>
          <a:solidFill>
            <a:schemeClr val="bg1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dirty="0">
                <a:solidFill>
                  <a:schemeClr val="tx1"/>
                </a:solidFill>
              </a:rPr>
              <a:t>Definizione dello stato di qualifica e notifica dell’esito del processo al Fornitore.</a:t>
            </a:r>
          </a:p>
        </p:txBody>
      </p:sp>
      <p:sp>
        <p:nvSpPr>
          <p:cNvPr id="91" name="Freccia angolare in su 90"/>
          <p:cNvSpPr/>
          <p:nvPr/>
        </p:nvSpPr>
        <p:spPr>
          <a:xfrm rot="5400000">
            <a:off x="1250157" y="4107656"/>
            <a:ext cx="928688" cy="714375"/>
          </a:xfrm>
          <a:prstGeom prst="bentUpArrow">
            <a:avLst/>
          </a:prstGeom>
          <a:solidFill>
            <a:srgbClr val="FEC79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rgbClr val="FEAB58"/>
              </a:solidFill>
              <a:latin typeface="Calibri" pitchFamily="34" charset="0"/>
            </a:endParaRPr>
          </a:p>
        </p:txBody>
      </p:sp>
      <p:sp>
        <p:nvSpPr>
          <p:cNvPr id="92" name="Freccia angolare in su 91"/>
          <p:cNvSpPr/>
          <p:nvPr/>
        </p:nvSpPr>
        <p:spPr>
          <a:xfrm rot="5400000">
            <a:off x="2821782" y="5322094"/>
            <a:ext cx="928687" cy="714375"/>
          </a:xfrm>
          <a:prstGeom prst="bentUpArrow">
            <a:avLst/>
          </a:prstGeom>
          <a:solidFill>
            <a:srgbClr val="FEC79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rgbClr val="FEAB58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CasellaDiTesto 3"/>
          <p:cNvSpPr txBox="1">
            <a:spLocks noChangeArrowheads="1"/>
          </p:cNvSpPr>
          <p:nvPr/>
        </p:nvSpPr>
        <p:spPr bwMode="auto">
          <a:xfrm>
            <a:off x="3144838" y="3770313"/>
            <a:ext cx="27273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Bozza per discussione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268288" y="1230313"/>
            <a:ext cx="86963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0" fontAlgn="auto" hangingPunct="0">
              <a:spcBef>
                <a:spcPct val="50000"/>
              </a:spcBef>
              <a:spcAft>
                <a:spcPts val="0"/>
              </a:spcAft>
              <a:buClr>
                <a:srgbClr val="F7770D"/>
              </a:buClr>
              <a:buSzPct val="90000"/>
              <a:defRPr/>
            </a:pPr>
            <a:r>
              <a:rPr lang="it-IT" sz="2000" kern="0" dirty="0">
                <a:latin typeface="+mn-lt"/>
              </a:rPr>
              <a:t>Il processo di valutazione e qualifica svolto dall’ufficio Albo Fornitori è stato disegnato per differenziare le attività valutative per merceologia:</a:t>
            </a:r>
          </a:p>
        </p:txBody>
      </p:sp>
      <p:sp>
        <p:nvSpPr>
          <p:cNvPr id="13" name="Ovale 12"/>
          <p:cNvSpPr/>
          <p:nvPr/>
        </p:nvSpPr>
        <p:spPr>
          <a:xfrm>
            <a:off x="285750" y="2214563"/>
            <a:ext cx="2016125" cy="1087437"/>
          </a:xfrm>
          <a:prstGeom prst="ellipse">
            <a:avLst/>
          </a:prstGeom>
          <a:solidFill>
            <a:schemeClr val="accent2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/>
              <a:t>Categorie “</a:t>
            </a:r>
            <a:r>
              <a:rPr lang="it-IT" sz="2000" b="1" dirty="0" err="1"/>
              <a:t>Core</a:t>
            </a:r>
            <a:r>
              <a:rPr lang="it-IT" sz="2000" b="1" dirty="0"/>
              <a:t> Treni”</a:t>
            </a:r>
          </a:p>
        </p:txBody>
      </p:sp>
      <p:sp>
        <p:nvSpPr>
          <p:cNvPr id="14" name="Ovale 13"/>
          <p:cNvSpPr/>
          <p:nvPr/>
        </p:nvSpPr>
        <p:spPr>
          <a:xfrm>
            <a:off x="0" y="3571875"/>
            <a:ext cx="2301875" cy="1089025"/>
          </a:xfrm>
          <a:prstGeom prst="ellipse">
            <a:avLst/>
          </a:prstGeom>
          <a:solidFill>
            <a:schemeClr val="accent2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/>
              <a:t>Categorie infrastruttura ferroviaria</a:t>
            </a:r>
          </a:p>
        </p:txBody>
      </p:sp>
      <p:sp>
        <p:nvSpPr>
          <p:cNvPr id="15" name="Ovale 14"/>
          <p:cNvSpPr/>
          <p:nvPr/>
        </p:nvSpPr>
        <p:spPr>
          <a:xfrm>
            <a:off x="285750" y="4929188"/>
            <a:ext cx="2016125" cy="1089025"/>
          </a:xfrm>
          <a:prstGeom prst="ellipse">
            <a:avLst/>
          </a:prstGeom>
          <a:solidFill>
            <a:schemeClr val="accent2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/>
              <a:t>Altre Categorie</a:t>
            </a:r>
          </a:p>
        </p:txBody>
      </p:sp>
      <p:sp>
        <p:nvSpPr>
          <p:cNvPr id="25606" name="CasellaDiTesto 6"/>
          <p:cNvSpPr txBox="1">
            <a:spLocks noChangeArrowheads="1"/>
          </p:cNvSpPr>
          <p:nvPr/>
        </p:nvSpPr>
        <p:spPr bwMode="auto">
          <a:xfrm>
            <a:off x="2428875" y="2214563"/>
            <a:ext cx="6246813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>
              <a:lnSpc>
                <a:spcPts val="17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it-IT" sz="2000">
                <a:latin typeface="Calibri" pitchFamily="34" charset="0"/>
              </a:rPr>
              <a:t>Apertura del sistema al mercato</a:t>
            </a:r>
          </a:p>
          <a:p>
            <a:pPr marL="180975" indent="-180975">
              <a:lnSpc>
                <a:spcPts val="17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it-IT" sz="2000">
                <a:latin typeface="Calibri" pitchFamily="34" charset="0"/>
              </a:rPr>
              <a:t>Coinvolgimento dei Tecnici in fase di qualifica di eventuali Fornitori non esclusivisti</a:t>
            </a:r>
          </a:p>
          <a:p>
            <a:pPr marL="180975" indent="-180975">
              <a:lnSpc>
                <a:spcPts val="17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it-IT" sz="2000">
                <a:latin typeface="Calibri" pitchFamily="34" charset="0"/>
              </a:rPr>
              <a:t>Processo di qualifica semplificato per gli esclusivisti</a:t>
            </a:r>
          </a:p>
        </p:txBody>
      </p:sp>
      <p:sp>
        <p:nvSpPr>
          <p:cNvPr id="25607" name="CasellaDiTesto 8"/>
          <p:cNvSpPr txBox="1">
            <a:spLocks noChangeArrowheads="1"/>
          </p:cNvSpPr>
          <p:nvPr/>
        </p:nvSpPr>
        <p:spPr bwMode="auto">
          <a:xfrm>
            <a:off x="2428875" y="3714750"/>
            <a:ext cx="6246813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>
              <a:lnSpc>
                <a:spcPts val="17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it-IT" sz="2000">
                <a:latin typeface="Calibri" pitchFamily="34" charset="0"/>
              </a:rPr>
              <a:t>Apertura del sistema al mercato con richiesta di indicazione al Fornitore se qualificato RFI</a:t>
            </a:r>
          </a:p>
          <a:p>
            <a:pPr marL="180975" indent="-180975">
              <a:lnSpc>
                <a:spcPts val="17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it-IT" sz="2000">
                <a:latin typeface="Calibri" pitchFamily="34" charset="0"/>
              </a:rPr>
              <a:t>Controllo e validazione del Fornitore sulla base dei file inviati da RFI</a:t>
            </a:r>
          </a:p>
        </p:txBody>
      </p:sp>
      <p:sp>
        <p:nvSpPr>
          <p:cNvPr id="25608" name="CasellaDiTesto 9"/>
          <p:cNvSpPr txBox="1">
            <a:spLocks noChangeArrowheads="1"/>
          </p:cNvSpPr>
          <p:nvPr/>
        </p:nvSpPr>
        <p:spPr bwMode="auto">
          <a:xfrm>
            <a:off x="2428875" y="5000625"/>
            <a:ext cx="6246813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>
              <a:lnSpc>
                <a:spcPts val="17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it-IT" sz="2000">
                <a:latin typeface="Calibri" pitchFamily="34" charset="0"/>
              </a:rPr>
              <a:t>Apertura del sistema al mercato</a:t>
            </a:r>
          </a:p>
          <a:p>
            <a:pPr marL="180975" indent="-180975">
              <a:lnSpc>
                <a:spcPts val="17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it-IT" sz="2000">
                <a:latin typeface="Calibri" pitchFamily="34" charset="0"/>
              </a:rPr>
              <a:t>Processo di qualifica svolto in base all’effettiva strategicità della fornitura attraverso “Rapporti di Qualifica” strutturati</a:t>
            </a:r>
          </a:p>
        </p:txBody>
      </p:sp>
      <p:sp>
        <p:nvSpPr>
          <p:cNvPr id="12" name="Rectangle 7"/>
          <p:cNvSpPr txBox="1">
            <a:spLocks noChangeArrowheads="1"/>
          </p:cNvSpPr>
          <p:nvPr/>
        </p:nvSpPr>
        <p:spPr>
          <a:xfrm>
            <a:off x="1273175" y="592138"/>
            <a:ext cx="7620000" cy="560387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200" dirty="0">
                <a:latin typeface="+mn-lt"/>
                <a:ea typeface="+mj-ea"/>
                <a:cs typeface="+mj-cs"/>
              </a:rPr>
              <a:t>Albo Fornitori: il processo di qualifica</a:t>
            </a:r>
          </a:p>
        </p:txBody>
      </p:sp>
      <p:sp>
        <p:nvSpPr>
          <p:cNvPr id="17" name="Rettangolo arrotondato 16"/>
          <p:cNvSpPr/>
          <p:nvPr/>
        </p:nvSpPr>
        <p:spPr>
          <a:xfrm>
            <a:off x="2428875" y="2143125"/>
            <a:ext cx="6215063" cy="12319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8" name="Rettangolo arrotondato 17"/>
          <p:cNvSpPr/>
          <p:nvPr/>
        </p:nvSpPr>
        <p:spPr>
          <a:xfrm>
            <a:off x="2428875" y="3554413"/>
            <a:ext cx="6215063" cy="12319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9" name="Rettangolo arrotondato 18"/>
          <p:cNvSpPr/>
          <p:nvPr/>
        </p:nvSpPr>
        <p:spPr>
          <a:xfrm>
            <a:off x="2428875" y="4983163"/>
            <a:ext cx="6215063" cy="12319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olo 1"/>
          <p:cNvSpPr>
            <a:spLocks noGrp="1"/>
          </p:cNvSpPr>
          <p:nvPr>
            <p:ph type="title"/>
          </p:nvPr>
        </p:nvSpPr>
        <p:spPr>
          <a:xfrm>
            <a:off x="552450" y="280988"/>
            <a:ext cx="8229600" cy="1143000"/>
          </a:xfrm>
        </p:spPr>
        <p:txBody>
          <a:bodyPr/>
          <a:lstStyle/>
          <a:p>
            <a:r>
              <a:rPr lang="it-IT" sz="3200" smtClean="0"/>
              <a:t>Vendor Rating - Obiettivi</a:t>
            </a:r>
          </a:p>
        </p:txBody>
      </p:sp>
      <p:sp>
        <p:nvSpPr>
          <p:cNvPr id="9" name="Rettangolo 8"/>
          <p:cNvSpPr/>
          <p:nvPr/>
        </p:nvSpPr>
        <p:spPr>
          <a:xfrm>
            <a:off x="71438" y="6357938"/>
            <a:ext cx="9001125" cy="71437"/>
          </a:xfrm>
          <a:prstGeom prst="rect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6627" name="CasellaDiTesto 22"/>
          <p:cNvSpPr txBox="1">
            <a:spLocks noChangeArrowheads="1"/>
          </p:cNvSpPr>
          <p:nvPr/>
        </p:nvSpPr>
        <p:spPr bwMode="auto">
          <a:xfrm>
            <a:off x="71438" y="1214438"/>
            <a:ext cx="87868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4500" indent="-177800" algn="just" eaLnBrk="0" hangingPunct="0">
              <a:spcBef>
                <a:spcPct val="20000"/>
              </a:spcBef>
              <a:buClr>
                <a:srgbClr val="800000"/>
              </a:buClr>
              <a:buSzPct val="90000"/>
              <a:buFont typeface="Arial" charset="0"/>
              <a:buChar char="»"/>
            </a:pPr>
            <a:r>
              <a:rPr lang="it-IT" sz="2000">
                <a:solidFill>
                  <a:srgbClr val="000000"/>
                </a:solidFill>
                <a:latin typeface="Calibri" pitchFamily="34" charset="0"/>
              </a:rPr>
              <a:t>Atac sta </a:t>
            </a:r>
            <a:r>
              <a:rPr lang="it-IT" sz="2000" b="1">
                <a:solidFill>
                  <a:srgbClr val="000000"/>
                </a:solidFill>
                <a:latin typeface="Calibri" pitchFamily="34" charset="0"/>
              </a:rPr>
              <a:t>completando il sistema di Albo Fornitori</a:t>
            </a:r>
            <a:r>
              <a:rPr lang="it-IT" sz="2000">
                <a:solidFill>
                  <a:srgbClr val="000000"/>
                </a:solidFill>
                <a:latin typeface="Calibri" pitchFamily="34" charset="0"/>
              </a:rPr>
              <a:t>, basato sull’analisi di requisiti di natura economico-finanziaria e tecnico-organizzativa, con un processo di valutazione consuntiva dei fornitori (</a:t>
            </a:r>
            <a:r>
              <a:rPr lang="it-IT" sz="2000" b="1">
                <a:solidFill>
                  <a:srgbClr val="000000"/>
                </a:solidFill>
                <a:latin typeface="Calibri" pitchFamily="34" charset="0"/>
              </a:rPr>
              <a:t>Vendor Rating</a:t>
            </a:r>
            <a:r>
              <a:rPr lang="it-IT" sz="2000">
                <a:solidFill>
                  <a:srgbClr val="000000"/>
                </a:solidFill>
                <a:latin typeface="Calibri" pitchFamily="34" charset="0"/>
              </a:rPr>
              <a:t>).</a:t>
            </a:r>
          </a:p>
        </p:txBody>
      </p:sp>
      <p:sp>
        <p:nvSpPr>
          <p:cNvPr id="26628" name="CasellaDiTesto 6"/>
          <p:cNvSpPr txBox="1">
            <a:spLocks noChangeArrowheads="1"/>
          </p:cNvSpPr>
          <p:nvPr/>
        </p:nvSpPr>
        <p:spPr bwMode="auto">
          <a:xfrm>
            <a:off x="193675" y="2622550"/>
            <a:ext cx="8820150" cy="333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 algn="just" eaLnBrk="0" hangingPunct="0">
              <a:lnSpc>
                <a:spcPts val="1000"/>
              </a:lnSpc>
              <a:spcBef>
                <a:spcPct val="20000"/>
              </a:spcBef>
              <a:buClr>
                <a:srgbClr val="800000"/>
              </a:buClr>
              <a:buSzPct val="90000"/>
            </a:pPr>
            <a:endParaRPr lang="it-IT" sz="1900">
              <a:solidFill>
                <a:srgbClr val="000000"/>
              </a:solidFill>
              <a:latin typeface="Calibri" pitchFamily="34" charset="0"/>
            </a:endParaRPr>
          </a:p>
          <a:p>
            <a:pPr marL="174625" lvl="1" indent="-174625" algn="just" eaLnBrk="0" hangingPunct="0">
              <a:spcBef>
                <a:spcPct val="20000"/>
              </a:spcBef>
              <a:buClr>
                <a:srgbClr val="800000"/>
              </a:buClr>
              <a:buSzPct val="90000"/>
              <a:buFont typeface="Calibri" pitchFamily="34" charset="0"/>
              <a:buChar char="»"/>
            </a:pPr>
            <a:r>
              <a:rPr lang="it-IT" sz="1900">
                <a:solidFill>
                  <a:srgbClr val="000000"/>
                </a:solidFill>
                <a:latin typeface="Calibri" pitchFamily="34" charset="0"/>
              </a:rPr>
              <a:t>Costruire una </a:t>
            </a:r>
            <a:r>
              <a:rPr lang="it-IT" sz="1900" b="1">
                <a:solidFill>
                  <a:srgbClr val="000000"/>
                </a:solidFill>
                <a:latin typeface="Calibri" pitchFamily="34" charset="0"/>
              </a:rPr>
              <a:t>graduatoria oggettiva </a:t>
            </a:r>
            <a:r>
              <a:rPr lang="it-IT" sz="1900">
                <a:solidFill>
                  <a:srgbClr val="000000"/>
                </a:solidFill>
                <a:latin typeface="Calibri" pitchFamily="34" charset="0"/>
              </a:rPr>
              <a:t>basata sull’“affidabilità” del fornitore in termini di puntualità e regolarità delle prestazioni rese e corrispondenza qualitativa della merce consegnata a quella richiesta</a:t>
            </a:r>
          </a:p>
          <a:p>
            <a:pPr marL="174625" lvl="1" indent="-174625" algn="just" eaLnBrk="0" hangingPunct="0">
              <a:spcBef>
                <a:spcPct val="20000"/>
              </a:spcBef>
              <a:buClr>
                <a:srgbClr val="800000"/>
              </a:buClr>
              <a:buSzPct val="90000"/>
              <a:buFont typeface="Calibri" pitchFamily="34" charset="0"/>
              <a:buChar char="»"/>
            </a:pPr>
            <a:r>
              <a:rPr lang="it-IT" sz="1900">
                <a:solidFill>
                  <a:srgbClr val="000000"/>
                </a:solidFill>
                <a:latin typeface="Calibri" pitchFamily="34" charset="0"/>
              </a:rPr>
              <a:t>Acquisire dati oggettivi sulle performance in modo tale da </a:t>
            </a:r>
            <a:r>
              <a:rPr lang="it-IT" sz="1900" b="1">
                <a:solidFill>
                  <a:srgbClr val="000000"/>
                </a:solidFill>
                <a:latin typeface="Calibri" pitchFamily="34" charset="0"/>
              </a:rPr>
              <a:t>monitorare nel tempo l’operato dei fornitori</a:t>
            </a:r>
            <a:endParaRPr lang="it-IT" sz="1900">
              <a:solidFill>
                <a:srgbClr val="000000"/>
              </a:solidFill>
              <a:latin typeface="Calibri" pitchFamily="34" charset="0"/>
            </a:endParaRPr>
          </a:p>
          <a:p>
            <a:pPr marL="174625" lvl="1" indent="-174625" algn="just" eaLnBrk="0" hangingPunct="0">
              <a:spcBef>
                <a:spcPct val="20000"/>
              </a:spcBef>
              <a:buClr>
                <a:srgbClr val="800000"/>
              </a:buClr>
              <a:buSzPct val="90000"/>
              <a:buFont typeface="Calibri" pitchFamily="34" charset="0"/>
              <a:buChar char="»"/>
            </a:pPr>
            <a:r>
              <a:rPr lang="it-IT" sz="1900">
                <a:solidFill>
                  <a:srgbClr val="000000"/>
                </a:solidFill>
                <a:latin typeface="Calibri" pitchFamily="34" charset="0"/>
              </a:rPr>
              <a:t>Strutturare in maniera oggettiva i dati per favorire lo </a:t>
            </a:r>
            <a:r>
              <a:rPr lang="it-IT" sz="1900" b="1">
                <a:solidFill>
                  <a:srgbClr val="000000"/>
                </a:solidFill>
                <a:latin typeface="Calibri" pitchFamily="34" charset="0"/>
              </a:rPr>
              <a:t>scambio di informazioni all’interno dell’azienda </a:t>
            </a:r>
            <a:r>
              <a:rPr lang="it-IT" sz="1900">
                <a:solidFill>
                  <a:srgbClr val="000000"/>
                </a:solidFill>
                <a:latin typeface="Calibri" pitchFamily="34" charset="0"/>
              </a:rPr>
              <a:t>in relazione al ciclo di interazione tra il settore acquisti e i clienti interni</a:t>
            </a:r>
          </a:p>
          <a:p>
            <a:pPr marL="174625" lvl="1" indent="-174625" algn="just" eaLnBrk="0" hangingPunct="0">
              <a:spcBef>
                <a:spcPct val="20000"/>
              </a:spcBef>
              <a:buClr>
                <a:srgbClr val="800000"/>
              </a:buClr>
              <a:buSzPct val="90000"/>
              <a:buFont typeface="Calibri" pitchFamily="34" charset="0"/>
              <a:buChar char="»"/>
            </a:pPr>
            <a:r>
              <a:rPr lang="it-IT" sz="1900">
                <a:solidFill>
                  <a:srgbClr val="000000"/>
                </a:solidFill>
                <a:latin typeface="Calibri" pitchFamily="34" charset="0"/>
              </a:rPr>
              <a:t>Attuare interventi penalizzanti verso i fornitori che non raggiungano un </a:t>
            </a:r>
            <a:r>
              <a:rPr lang="it-IT" sz="1900" b="1">
                <a:solidFill>
                  <a:srgbClr val="000000"/>
                </a:solidFill>
                <a:latin typeface="Calibri" pitchFamily="34" charset="0"/>
              </a:rPr>
              <a:t>livello minimo di performace </a:t>
            </a:r>
            <a:r>
              <a:rPr lang="it-IT" sz="1900">
                <a:solidFill>
                  <a:srgbClr val="000000"/>
                </a:solidFill>
                <a:latin typeface="Calibri" pitchFamily="34" charset="0"/>
              </a:rPr>
              <a:t>(es. decadenza dello stato di Qualifica del fornitore)</a:t>
            </a:r>
          </a:p>
        </p:txBody>
      </p:sp>
      <p:sp>
        <p:nvSpPr>
          <p:cNvPr id="26629" name="AutoShape 10"/>
          <p:cNvSpPr>
            <a:spLocks noChangeArrowheads="1"/>
          </p:cNvSpPr>
          <p:nvPr/>
        </p:nvSpPr>
        <p:spPr bwMode="gray">
          <a:xfrm rot="10800000" flipH="1">
            <a:off x="2214563" y="2357438"/>
            <a:ext cx="4752975" cy="214312"/>
          </a:xfrm>
          <a:prstGeom prst="upArrow">
            <a:avLst>
              <a:gd name="adj1" fmla="val 100000"/>
              <a:gd name="adj2" fmla="val 100000"/>
            </a:avLst>
          </a:prstGeom>
          <a:solidFill>
            <a:srgbClr val="FEC79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 sz="2000">
              <a:solidFill>
                <a:srgbClr val="FEAB58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olo 1"/>
          <p:cNvSpPr>
            <a:spLocks noGrp="1"/>
          </p:cNvSpPr>
          <p:nvPr>
            <p:ph type="title"/>
          </p:nvPr>
        </p:nvSpPr>
        <p:spPr>
          <a:xfrm>
            <a:off x="250825" y="404813"/>
            <a:ext cx="9144000" cy="971550"/>
          </a:xfrm>
        </p:spPr>
        <p:txBody>
          <a:bodyPr/>
          <a:lstStyle/>
          <a:p>
            <a:r>
              <a:rPr lang="it-IT" sz="3200" smtClean="0"/>
              <a:t>Perimetro analisi e modello di valutazione</a:t>
            </a:r>
          </a:p>
        </p:txBody>
      </p:sp>
      <p:sp>
        <p:nvSpPr>
          <p:cNvPr id="9" name="Rettangolo 8"/>
          <p:cNvSpPr/>
          <p:nvPr/>
        </p:nvSpPr>
        <p:spPr>
          <a:xfrm>
            <a:off x="71438" y="6357938"/>
            <a:ext cx="9001125" cy="71437"/>
          </a:xfrm>
          <a:prstGeom prst="rect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179388" y="1214438"/>
            <a:ext cx="8820150" cy="5200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800000"/>
              </a:buClr>
              <a:buSzPct val="90000"/>
              <a:defRPr/>
            </a:pPr>
            <a:r>
              <a:rPr lang="it-IT" sz="2000" dirty="0">
                <a:solidFill>
                  <a:srgbClr val="000000"/>
                </a:solidFill>
                <a:latin typeface="+mn-lt"/>
              </a:rPr>
              <a:t>Il perimetro d’analisi è costituito </a:t>
            </a:r>
            <a:r>
              <a:rPr lang="it-IT" sz="2000" b="1" dirty="0">
                <a:solidFill>
                  <a:srgbClr val="000000"/>
                </a:solidFill>
                <a:latin typeface="+mn-lt"/>
              </a:rPr>
              <a:t>da fornitori di ricambistica per autobus e tram</a:t>
            </a:r>
            <a:r>
              <a:rPr lang="it-IT" sz="2000" dirty="0">
                <a:solidFill>
                  <a:srgbClr val="000000"/>
                </a:solidFill>
                <a:latin typeface="+mn-lt"/>
              </a:rPr>
              <a:t>.</a:t>
            </a:r>
          </a:p>
          <a:p>
            <a:pPr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800000"/>
              </a:buClr>
              <a:buSzPct val="90000"/>
              <a:defRPr/>
            </a:pPr>
            <a:r>
              <a:rPr lang="it-IT" sz="2000" dirty="0">
                <a:solidFill>
                  <a:srgbClr val="000000"/>
                </a:solidFill>
                <a:latin typeface="+mn-lt"/>
              </a:rPr>
              <a:t>L’analisi dei possibili modelli di valutazione si è svolta seguendo come criteri base:</a:t>
            </a:r>
          </a:p>
          <a:p>
            <a:pPr marL="185738" indent="-185738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Arial" charset="0"/>
              <a:buChar char="»"/>
              <a:defRPr/>
            </a:pPr>
            <a:endParaRPr lang="it-IT" sz="1000" dirty="0">
              <a:solidFill>
                <a:srgbClr val="000000"/>
              </a:solidFill>
              <a:latin typeface="+mn-lt"/>
            </a:endParaRPr>
          </a:p>
          <a:p>
            <a:pPr marL="444500" indent="-17780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Arial" charset="0"/>
              <a:buChar char="»"/>
              <a:defRPr/>
            </a:pPr>
            <a:r>
              <a:rPr lang="it-IT" sz="2000" b="1" dirty="0">
                <a:solidFill>
                  <a:srgbClr val="000000"/>
                </a:solidFill>
                <a:latin typeface="+mn-lt"/>
              </a:rPr>
              <a:t>Forte correlazione con le penali applicate </a:t>
            </a:r>
          </a:p>
          <a:p>
            <a:pPr marL="444500" indent="-17780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Arial" charset="0"/>
              <a:buChar char="»"/>
              <a:defRPr/>
            </a:pPr>
            <a:r>
              <a:rPr lang="it-IT" sz="2000" dirty="0">
                <a:solidFill>
                  <a:srgbClr val="000000"/>
                </a:solidFill>
                <a:latin typeface="+mn-lt"/>
              </a:rPr>
              <a:t>Ricerca di un modello che soddisfi le esigenze di conformità su diversi assi (</a:t>
            </a:r>
            <a:r>
              <a:rPr lang="it-IT" sz="2000" b="1" dirty="0">
                <a:solidFill>
                  <a:srgbClr val="000000"/>
                </a:solidFill>
                <a:latin typeface="+mn-lt"/>
              </a:rPr>
              <a:t>Tempo, Quantità e Qualità</a:t>
            </a:r>
            <a:r>
              <a:rPr lang="it-IT" sz="2000" dirty="0">
                <a:solidFill>
                  <a:srgbClr val="000000"/>
                </a:solidFill>
                <a:latin typeface="+mn-lt"/>
              </a:rPr>
              <a:t>) e che consideri </a:t>
            </a:r>
            <a:r>
              <a:rPr lang="it-IT" sz="2000" b="1" dirty="0">
                <a:solidFill>
                  <a:srgbClr val="000000"/>
                </a:solidFill>
                <a:latin typeface="+mn-lt"/>
              </a:rPr>
              <a:t>l’eterogeneità dei fornitori</a:t>
            </a:r>
            <a:r>
              <a:rPr lang="it-IT" sz="2000" dirty="0">
                <a:solidFill>
                  <a:srgbClr val="000000"/>
                </a:solidFill>
                <a:latin typeface="+mn-lt"/>
              </a:rPr>
              <a:t>.</a:t>
            </a:r>
          </a:p>
          <a:p>
            <a:pPr marL="185738" indent="-185738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800000"/>
              </a:buClr>
              <a:buSzPct val="90000"/>
              <a:defRPr/>
            </a:pPr>
            <a:endParaRPr lang="it-IT" sz="2000" dirty="0">
              <a:solidFill>
                <a:srgbClr val="000000"/>
              </a:solidFill>
              <a:latin typeface="+mn-lt"/>
            </a:endParaRPr>
          </a:p>
          <a:p>
            <a:pPr marL="185738" indent="-185738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800000"/>
              </a:buClr>
              <a:buSzPct val="90000"/>
              <a:defRPr/>
            </a:pPr>
            <a:r>
              <a:rPr lang="it-IT" sz="2000" dirty="0">
                <a:solidFill>
                  <a:srgbClr val="000000"/>
                </a:solidFill>
                <a:latin typeface="+mn-lt"/>
              </a:rPr>
              <a:t>Le dimensioni considerate sono:</a:t>
            </a:r>
          </a:p>
          <a:p>
            <a:pPr marL="439738" indent="-185738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Arial" charset="0"/>
              <a:buChar char="»"/>
              <a:defRPr/>
            </a:pPr>
            <a:r>
              <a:rPr lang="it-IT" sz="2000" b="1" dirty="0">
                <a:solidFill>
                  <a:srgbClr val="000000"/>
                </a:solidFill>
                <a:latin typeface="+mn-lt"/>
              </a:rPr>
              <a:t>Tempo</a:t>
            </a:r>
            <a:r>
              <a:rPr lang="it-IT" sz="2000" dirty="0">
                <a:solidFill>
                  <a:srgbClr val="000000"/>
                </a:solidFill>
                <a:latin typeface="+mn-lt"/>
              </a:rPr>
              <a:t> (analisi dei ritardi)</a:t>
            </a:r>
          </a:p>
          <a:p>
            <a:pPr marL="439738" indent="-185738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Arial" charset="0"/>
              <a:buChar char="»"/>
              <a:defRPr/>
            </a:pPr>
            <a:r>
              <a:rPr lang="it-IT" sz="2000" b="1" dirty="0">
                <a:solidFill>
                  <a:srgbClr val="000000"/>
                </a:solidFill>
                <a:latin typeface="+mn-lt"/>
              </a:rPr>
              <a:t>Quantità</a:t>
            </a:r>
            <a:r>
              <a:rPr lang="it-IT" sz="2000" dirty="0">
                <a:solidFill>
                  <a:srgbClr val="000000"/>
                </a:solidFill>
                <a:latin typeface="+mn-lt"/>
              </a:rPr>
              <a:t> (materiale consegnato vs. ordinato)</a:t>
            </a:r>
          </a:p>
          <a:p>
            <a:pPr marL="439738" indent="-185738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Arial" charset="0"/>
              <a:buChar char="»"/>
              <a:defRPr/>
            </a:pPr>
            <a:r>
              <a:rPr lang="it-IT" sz="2000" b="1" dirty="0">
                <a:solidFill>
                  <a:srgbClr val="000000"/>
                </a:solidFill>
                <a:latin typeface="+mn-lt"/>
              </a:rPr>
              <a:t>Qualità</a:t>
            </a:r>
            <a:r>
              <a:rPr lang="it-IT" sz="2000" dirty="0">
                <a:solidFill>
                  <a:srgbClr val="000000"/>
                </a:solidFill>
                <a:latin typeface="+mn-lt"/>
              </a:rPr>
              <a:t> (analisi delle contestazioni qualitative)</a:t>
            </a:r>
          </a:p>
          <a:p>
            <a:pPr marL="439738" indent="-185738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Arial" charset="0"/>
              <a:buChar char="»"/>
              <a:defRPr/>
            </a:pPr>
            <a:endParaRPr lang="it-IT" sz="2000" dirty="0">
              <a:solidFill>
                <a:srgbClr val="000000"/>
              </a:solidFill>
              <a:latin typeface="+mn-lt"/>
            </a:endParaRPr>
          </a:p>
          <a:p>
            <a:pPr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800000"/>
              </a:buClr>
              <a:buSzPct val="90000"/>
              <a:defRPr/>
            </a:pPr>
            <a:r>
              <a:rPr lang="it-IT" sz="2000" dirty="0">
                <a:solidFill>
                  <a:srgbClr val="000000"/>
                </a:solidFill>
                <a:latin typeface="+mn-lt"/>
              </a:rPr>
              <a:t>Tale scelta riflette le merceologie su cui si svolge la valutazione: la consegna in ritardo o di un numero inferiore di pezzi o di materiali non conformi può generare un danno per </a:t>
            </a:r>
            <a:r>
              <a:rPr lang="it-IT" sz="2000" dirty="0" err="1">
                <a:solidFill>
                  <a:srgbClr val="000000"/>
                </a:solidFill>
                <a:latin typeface="+mn-lt"/>
              </a:rPr>
              <a:t>Atac</a:t>
            </a:r>
            <a:r>
              <a:rPr lang="it-IT" sz="2000" dirty="0">
                <a:solidFill>
                  <a:srgbClr val="000000"/>
                </a:solidFill>
                <a:latin typeface="+mn-lt"/>
              </a:rPr>
              <a:t> in termini di mancata operatività di autobus o tram.</a:t>
            </a:r>
          </a:p>
        </p:txBody>
      </p:sp>
      <p:sp>
        <p:nvSpPr>
          <p:cNvPr id="5" name="Rettangolo arrotondato 4"/>
          <p:cNvSpPr/>
          <p:nvPr/>
        </p:nvSpPr>
        <p:spPr>
          <a:xfrm>
            <a:off x="179388" y="2071688"/>
            <a:ext cx="8393112" cy="12319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6" name="Rettangolo arrotondato 5"/>
          <p:cNvSpPr/>
          <p:nvPr/>
        </p:nvSpPr>
        <p:spPr>
          <a:xfrm>
            <a:off x="179388" y="3911600"/>
            <a:ext cx="8393112" cy="12319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olo 1"/>
          <p:cNvSpPr>
            <a:spLocks noGrp="1"/>
          </p:cNvSpPr>
          <p:nvPr>
            <p:ph type="title"/>
          </p:nvPr>
        </p:nvSpPr>
        <p:spPr>
          <a:xfrm>
            <a:off x="590550" y="373063"/>
            <a:ext cx="8229600" cy="1143000"/>
          </a:xfrm>
        </p:spPr>
        <p:txBody>
          <a:bodyPr/>
          <a:lstStyle/>
          <a:p>
            <a:r>
              <a:rPr lang="it-IT" sz="3200" smtClean="0"/>
              <a:t>Vendor Rating - Indici complessivi</a:t>
            </a:r>
          </a:p>
        </p:txBody>
      </p:sp>
      <p:sp>
        <p:nvSpPr>
          <p:cNvPr id="9" name="Rettangolo 8"/>
          <p:cNvSpPr/>
          <p:nvPr/>
        </p:nvSpPr>
        <p:spPr>
          <a:xfrm>
            <a:off x="71438" y="6357938"/>
            <a:ext cx="9001125" cy="71437"/>
          </a:xfrm>
          <a:prstGeom prst="rect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50825" y="1312863"/>
            <a:ext cx="8642350" cy="4470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4625" indent="-174625" algn="just" eaLnBrk="0" fontAlgn="auto" hangingPunct="0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Calibri" pitchFamily="34" charset="0"/>
              <a:buChar char="»"/>
              <a:defRPr/>
            </a:pPr>
            <a:r>
              <a:rPr lang="it-IT" sz="2000" b="1" dirty="0">
                <a:solidFill>
                  <a:srgbClr val="000000"/>
                </a:solidFill>
                <a:latin typeface="Calibri" pitchFamily="34" charset="0"/>
              </a:rPr>
              <a:t>Non Completezza % ponderata:</a:t>
            </a:r>
          </a:p>
          <a:p>
            <a:pPr marL="444500" lvl="1" indent="-177800" algn="just" eaLnBrk="0" fontAlgn="auto" hangingPunct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Wingdings" pitchFamily="2" charset="2"/>
              <a:buChar char="§"/>
              <a:defRPr/>
            </a:pPr>
            <a:r>
              <a:rPr lang="it-IT" sz="2000" dirty="0">
                <a:solidFill>
                  <a:srgbClr val="000000"/>
                </a:solidFill>
                <a:latin typeface="Calibri" pitchFamily="34" charset="0"/>
              </a:rPr>
              <a:t>Indicatore del comportamento del Fornitore rispetto alla affidabilità sui volumi attesi</a:t>
            </a:r>
          </a:p>
          <a:p>
            <a:pPr marL="444500" lvl="1" indent="-177800" algn="just" eaLnBrk="0" fontAlgn="auto" hangingPunct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Wingdings" pitchFamily="2" charset="2"/>
              <a:buChar char="§"/>
              <a:defRPr/>
            </a:pPr>
            <a:r>
              <a:rPr lang="it-IT" sz="2000" dirty="0">
                <a:solidFill>
                  <a:srgbClr val="000000"/>
                </a:solidFill>
                <a:latin typeface="Calibri" pitchFamily="34" charset="0"/>
              </a:rPr>
              <a:t>Totale delle Posizioni non completate / Totale delle posizioni nel periodo</a:t>
            </a:r>
          </a:p>
          <a:p>
            <a:pPr algn="just" eaLnBrk="0" fontAlgn="auto" hangingPunct="0">
              <a:lnSpc>
                <a:spcPts val="700"/>
              </a:lnSpc>
              <a:spcBef>
                <a:spcPct val="5000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Arial" pitchFamily="34" charset="0"/>
              <a:buChar char="»"/>
              <a:defRPr/>
            </a:pPr>
            <a:endParaRPr lang="it-IT" sz="500" b="1" dirty="0">
              <a:solidFill>
                <a:srgbClr val="000000"/>
              </a:solidFill>
              <a:latin typeface="Calibri" pitchFamily="34" charset="0"/>
            </a:endParaRPr>
          </a:p>
          <a:p>
            <a:pPr marL="174625" indent="-174625" algn="just" eaLnBrk="0" fontAlgn="auto" hangingPunct="0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Calibri" pitchFamily="34" charset="0"/>
              <a:buChar char="»"/>
              <a:defRPr/>
            </a:pPr>
            <a:r>
              <a:rPr lang="it-IT" sz="16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it-IT" sz="2000" b="1" dirty="0">
                <a:solidFill>
                  <a:srgbClr val="000000"/>
                </a:solidFill>
                <a:latin typeface="Calibri" pitchFamily="34" charset="0"/>
              </a:rPr>
              <a:t>Ritardi %:</a:t>
            </a:r>
          </a:p>
          <a:p>
            <a:pPr marL="444500" lvl="1" indent="-177800" algn="just" eaLnBrk="0" fontAlgn="auto" hangingPunct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Wingdings" pitchFamily="2" charset="2"/>
              <a:buChar char="§"/>
              <a:defRPr/>
            </a:pPr>
            <a:r>
              <a:rPr lang="it-IT" sz="2000" dirty="0">
                <a:solidFill>
                  <a:srgbClr val="000000"/>
                </a:solidFill>
                <a:latin typeface="Calibri" pitchFamily="34" charset="0"/>
              </a:rPr>
              <a:t>Indicatore dell’incidenza dei ritardi rispetto a </a:t>
            </a:r>
            <a:r>
              <a:rPr lang="it-IT" sz="2000">
                <a:solidFill>
                  <a:srgbClr val="000000"/>
                </a:solidFill>
                <a:latin typeface="Calibri" pitchFamily="34" charset="0"/>
              </a:rPr>
              <a:t>quanto atteso</a:t>
            </a:r>
            <a:endParaRPr lang="it-IT" sz="2000" dirty="0">
              <a:solidFill>
                <a:srgbClr val="000000"/>
              </a:solidFill>
              <a:latin typeface="Calibri" pitchFamily="34" charset="0"/>
            </a:endParaRPr>
          </a:p>
          <a:p>
            <a:pPr marL="444500" lvl="1" indent="-177800" algn="just" eaLnBrk="0" fontAlgn="auto" hangingPunct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Wingdings" pitchFamily="2" charset="2"/>
              <a:buChar char="§"/>
              <a:defRPr/>
            </a:pPr>
            <a:endParaRPr lang="it-IT" sz="2000" dirty="0">
              <a:solidFill>
                <a:srgbClr val="000000"/>
              </a:solidFill>
              <a:latin typeface="Calibri" pitchFamily="34" charset="0"/>
            </a:endParaRPr>
          </a:p>
          <a:p>
            <a:pPr marL="444500" lvl="1" indent="-177800" algn="just" eaLnBrk="0" fontAlgn="auto" hangingPunct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Wingdings" pitchFamily="2" charset="2"/>
              <a:buChar char="§"/>
              <a:defRPr/>
            </a:pPr>
            <a:r>
              <a:rPr lang="it-IT" sz="2000" dirty="0">
                <a:solidFill>
                  <a:srgbClr val="000000"/>
                </a:solidFill>
                <a:latin typeface="Calibri" pitchFamily="34" charset="0"/>
              </a:rPr>
              <a:t>Totale Consegne in ritardo per fascia di </a:t>
            </a:r>
            <a:r>
              <a:rPr lang="it-IT" sz="2000" dirty="0" err="1">
                <a:solidFill>
                  <a:srgbClr val="000000"/>
                </a:solidFill>
                <a:latin typeface="Calibri" pitchFamily="34" charset="0"/>
              </a:rPr>
              <a:t>gg</a:t>
            </a:r>
            <a:r>
              <a:rPr lang="it-IT" sz="2000" dirty="0">
                <a:solidFill>
                  <a:srgbClr val="000000"/>
                </a:solidFill>
                <a:latin typeface="Calibri" pitchFamily="34" charset="0"/>
              </a:rPr>
              <a:t> di ritardo/ Totale Consegne attese</a:t>
            </a:r>
          </a:p>
          <a:p>
            <a:pPr algn="just" eaLnBrk="0" fontAlgn="auto" hangingPunct="0">
              <a:lnSpc>
                <a:spcPts val="700"/>
              </a:lnSpc>
              <a:spcBef>
                <a:spcPts val="600"/>
              </a:spcBef>
              <a:spcAft>
                <a:spcPts val="0"/>
              </a:spcAft>
              <a:buClr>
                <a:srgbClr val="800000"/>
              </a:buClr>
              <a:buSzPct val="90000"/>
              <a:defRPr/>
            </a:pPr>
            <a:endParaRPr lang="it-IT" sz="500" b="1" dirty="0">
              <a:solidFill>
                <a:srgbClr val="000000"/>
              </a:solidFill>
              <a:latin typeface="Calibri" pitchFamily="34" charset="0"/>
            </a:endParaRPr>
          </a:p>
          <a:p>
            <a:pPr marL="174625" indent="-174625" algn="just" eaLnBrk="0" fontAlgn="auto" hangingPunct="0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Calibri" pitchFamily="34" charset="0"/>
              <a:buChar char="»"/>
              <a:defRPr/>
            </a:pPr>
            <a:r>
              <a:rPr lang="it-IT" sz="2000" b="1" dirty="0">
                <a:solidFill>
                  <a:srgbClr val="000000"/>
                </a:solidFill>
                <a:latin typeface="Calibri" pitchFamily="34" charset="0"/>
              </a:rPr>
              <a:t>Contestazioni qualitative:</a:t>
            </a:r>
          </a:p>
          <a:p>
            <a:pPr marL="444500" lvl="1" indent="-177800" algn="just" eaLnBrk="0" fontAlgn="auto" hangingPunct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Wingdings" pitchFamily="2" charset="2"/>
              <a:buChar char="§"/>
              <a:defRPr/>
            </a:pPr>
            <a:r>
              <a:rPr lang="it-IT" sz="2000" dirty="0">
                <a:solidFill>
                  <a:srgbClr val="000000"/>
                </a:solidFill>
                <a:latin typeface="Calibri" pitchFamily="34" charset="0"/>
              </a:rPr>
              <a:t>Indicatore dell’ incidenza delle contestazioni per fascia sul numero di </a:t>
            </a:r>
            <a:r>
              <a:rPr lang="it-IT" sz="2000" dirty="0" err="1">
                <a:solidFill>
                  <a:srgbClr val="000000"/>
                </a:solidFill>
                <a:latin typeface="Calibri" pitchFamily="34" charset="0"/>
              </a:rPr>
              <a:t>OdA</a:t>
            </a:r>
            <a:r>
              <a:rPr lang="it-IT" sz="2000" dirty="0">
                <a:solidFill>
                  <a:srgbClr val="000000"/>
                </a:solidFill>
                <a:latin typeface="Calibri" pitchFamily="34" charset="0"/>
              </a:rPr>
              <a:t> ricevuti</a:t>
            </a:r>
          </a:p>
          <a:p>
            <a:pPr marL="444500" lvl="1" indent="-177800" algn="just" eaLnBrk="0" fontAlgn="auto" hangingPunct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Wingdings" pitchFamily="2" charset="2"/>
              <a:buChar char="§"/>
              <a:defRPr/>
            </a:pPr>
            <a:r>
              <a:rPr lang="it-IT" sz="2000" dirty="0">
                <a:solidFill>
                  <a:srgbClr val="000000"/>
                </a:solidFill>
                <a:latin typeface="Calibri" pitchFamily="34" charset="0"/>
              </a:rPr>
              <a:t>Totale contestazioni emerse nel periodo considerato valutate per fascia di numerosità di </a:t>
            </a:r>
            <a:r>
              <a:rPr lang="it-IT" sz="2000" dirty="0" err="1">
                <a:solidFill>
                  <a:srgbClr val="000000"/>
                </a:solidFill>
                <a:latin typeface="Calibri" pitchFamily="34" charset="0"/>
              </a:rPr>
              <a:t>OdA</a:t>
            </a:r>
            <a:r>
              <a:rPr lang="it-IT" sz="2000" dirty="0">
                <a:solidFill>
                  <a:srgbClr val="000000"/>
                </a:solidFill>
                <a:latin typeface="Calibri" pitchFamily="34" charset="0"/>
              </a:rPr>
              <a:t> ricevuti nel biennio precedete alla valutazione</a:t>
            </a:r>
          </a:p>
        </p:txBody>
      </p:sp>
      <p:sp>
        <p:nvSpPr>
          <p:cNvPr id="8" name="Rettangolo arrotondato 7"/>
          <p:cNvSpPr/>
          <p:nvPr/>
        </p:nvSpPr>
        <p:spPr>
          <a:xfrm>
            <a:off x="214313" y="1214438"/>
            <a:ext cx="8715375" cy="135731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0" name="Rettangolo arrotondato 9"/>
          <p:cNvSpPr/>
          <p:nvPr/>
        </p:nvSpPr>
        <p:spPr>
          <a:xfrm>
            <a:off x="214313" y="2714625"/>
            <a:ext cx="8715375" cy="135731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1" name="Rettangolo arrotondato 10"/>
          <p:cNvSpPr/>
          <p:nvPr/>
        </p:nvSpPr>
        <p:spPr>
          <a:xfrm>
            <a:off x="214313" y="4214813"/>
            <a:ext cx="8715375" cy="157162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olo 6"/>
          <p:cNvSpPr>
            <a:spLocks noGrp="1"/>
          </p:cNvSpPr>
          <p:nvPr>
            <p:ph type="title"/>
          </p:nvPr>
        </p:nvSpPr>
        <p:spPr>
          <a:xfrm>
            <a:off x="428625" y="2786063"/>
            <a:ext cx="8229600" cy="1143000"/>
          </a:xfrm>
        </p:spPr>
        <p:txBody>
          <a:bodyPr/>
          <a:lstStyle/>
          <a:p>
            <a:r>
              <a:rPr lang="it-IT" sz="3600" smtClean="0"/>
              <a:t>Gare on 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olo 1"/>
          <p:cNvSpPr>
            <a:spLocks noGrp="1"/>
          </p:cNvSpPr>
          <p:nvPr>
            <p:ph type="title"/>
          </p:nvPr>
        </p:nvSpPr>
        <p:spPr>
          <a:xfrm>
            <a:off x="590550" y="373063"/>
            <a:ext cx="8229600" cy="1143000"/>
          </a:xfrm>
        </p:spPr>
        <p:txBody>
          <a:bodyPr/>
          <a:lstStyle/>
          <a:p>
            <a:r>
              <a:rPr lang="it-IT" sz="3200" smtClean="0"/>
              <a:t>Tipologia di Gara on line</a:t>
            </a:r>
          </a:p>
        </p:txBody>
      </p:sp>
      <p:sp>
        <p:nvSpPr>
          <p:cNvPr id="9" name="Rettangolo 8"/>
          <p:cNvSpPr/>
          <p:nvPr/>
        </p:nvSpPr>
        <p:spPr>
          <a:xfrm>
            <a:off x="71438" y="6357938"/>
            <a:ext cx="9001125" cy="71437"/>
          </a:xfrm>
          <a:prstGeom prst="rect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50825" y="1312863"/>
            <a:ext cx="8642350" cy="46275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4625" indent="-174625" algn="just" eaLnBrk="0" fontAlgn="auto" hangingPunct="0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Calibri" pitchFamily="34" charset="0"/>
              <a:buChar char="»"/>
              <a:defRPr/>
            </a:pPr>
            <a:r>
              <a:rPr lang="it-IT" sz="2000" b="1" dirty="0">
                <a:solidFill>
                  <a:srgbClr val="000000"/>
                </a:solidFill>
                <a:latin typeface="Calibri" pitchFamily="34" charset="0"/>
              </a:rPr>
              <a:t>Busta chiusa digitale:</a:t>
            </a:r>
          </a:p>
          <a:p>
            <a:pPr marL="444500" lvl="1" indent="-177800" algn="just" eaLnBrk="0" fontAlgn="auto" hangingPunct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Wingdings" pitchFamily="2" charset="2"/>
              <a:buChar char="§"/>
              <a:defRPr/>
            </a:pPr>
            <a:r>
              <a:rPr lang="it-IT" sz="2000" dirty="0">
                <a:solidFill>
                  <a:srgbClr val="000000"/>
                </a:solidFill>
                <a:latin typeface="Calibri" pitchFamily="34" charset="0"/>
              </a:rPr>
              <a:t>Replica il processo tradizionale ma in modalità telematica</a:t>
            </a:r>
          </a:p>
          <a:p>
            <a:pPr marL="444500" lvl="1" indent="-177800" algn="just" eaLnBrk="0" fontAlgn="auto" hangingPunct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Wingdings" pitchFamily="2" charset="2"/>
              <a:buChar char="§"/>
              <a:defRPr/>
            </a:pPr>
            <a:r>
              <a:rPr lang="it-IT" sz="2000" dirty="0">
                <a:solidFill>
                  <a:srgbClr val="000000"/>
                </a:solidFill>
                <a:latin typeface="Calibri" pitchFamily="34" charset="0"/>
              </a:rPr>
              <a:t>I concorrenti presentano un’unica offerta</a:t>
            </a:r>
          </a:p>
          <a:p>
            <a:pPr algn="just" eaLnBrk="0" fontAlgn="auto" hangingPunct="0">
              <a:lnSpc>
                <a:spcPts val="700"/>
              </a:lnSpc>
              <a:spcBef>
                <a:spcPct val="5000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Arial" pitchFamily="34" charset="0"/>
              <a:buChar char="»"/>
              <a:defRPr/>
            </a:pPr>
            <a:endParaRPr lang="it-IT" sz="500" b="1" dirty="0">
              <a:solidFill>
                <a:srgbClr val="000000"/>
              </a:solidFill>
              <a:latin typeface="Calibri" pitchFamily="34" charset="0"/>
            </a:endParaRPr>
          </a:p>
          <a:p>
            <a:pPr algn="just" eaLnBrk="0" fontAlgn="auto" hangingPunct="0">
              <a:lnSpc>
                <a:spcPts val="700"/>
              </a:lnSpc>
              <a:spcBef>
                <a:spcPct val="5000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Arial" pitchFamily="34" charset="0"/>
              <a:buChar char="»"/>
              <a:defRPr/>
            </a:pPr>
            <a:endParaRPr lang="it-IT" sz="500" b="1" dirty="0">
              <a:solidFill>
                <a:srgbClr val="000000"/>
              </a:solidFill>
              <a:latin typeface="Calibri" pitchFamily="34" charset="0"/>
            </a:endParaRPr>
          </a:p>
          <a:p>
            <a:pPr algn="just" eaLnBrk="0" fontAlgn="auto" hangingPunct="0">
              <a:lnSpc>
                <a:spcPts val="700"/>
              </a:lnSpc>
              <a:spcBef>
                <a:spcPct val="5000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Arial" pitchFamily="34" charset="0"/>
              <a:buChar char="»"/>
              <a:defRPr/>
            </a:pPr>
            <a:endParaRPr lang="it-IT" sz="500" b="1" dirty="0">
              <a:solidFill>
                <a:srgbClr val="000000"/>
              </a:solidFill>
              <a:latin typeface="Calibri" pitchFamily="34" charset="0"/>
            </a:endParaRPr>
          </a:p>
          <a:p>
            <a:pPr marL="174625" indent="-174625" algn="just" eaLnBrk="0" fontAlgn="auto" hangingPunct="0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>
                <a:srgbClr val="800000"/>
              </a:buClr>
              <a:buSzPct val="100000"/>
              <a:buFont typeface="Calibri" pitchFamily="34" charset="0"/>
              <a:buChar char="»"/>
              <a:defRPr/>
            </a:pPr>
            <a:r>
              <a:rPr lang="it-IT" sz="16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it-IT" sz="2000" b="1" dirty="0">
                <a:solidFill>
                  <a:srgbClr val="000000"/>
                </a:solidFill>
                <a:latin typeface="Calibri" pitchFamily="34" charset="0"/>
              </a:rPr>
              <a:t>Asta on </a:t>
            </a:r>
            <a:r>
              <a:rPr lang="it-IT" sz="2000" b="1" dirty="0" err="1">
                <a:solidFill>
                  <a:srgbClr val="000000"/>
                </a:solidFill>
                <a:latin typeface="Calibri" pitchFamily="34" charset="0"/>
              </a:rPr>
              <a:t>line</a:t>
            </a:r>
            <a:r>
              <a:rPr lang="it-IT" sz="2000" b="1" dirty="0">
                <a:solidFill>
                  <a:srgbClr val="000000"/>
                </a:solidFill>
                <a:latin typeface="Calibri" pitchFamily="34" charset="0"/>
              </a:rPr>
              <a:t> dinamica:</a:t>
            </a:r>
          </a:p>
          <a:p>
            <a:pPr marL="444500" lvl="1" indent="-177800" algn="just" eaLnBrk="0" fontAlgn="auto" hangingPunct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Wingdings" pitchFamily="2" charset="2"/>
              <a:buChar char="§"/>
              <a:defRPr/>
            </a:pPr>
            <a:r>
              <a:rPr lang="it-IT" sz="2000" dirty="0">
                <a:solidFill>
                  <a:srgbClr val="000000"/>
                </a:solidFill>
                <a:latin typeface="Calibri" pitchFamily="34" charset="0"/>
              </a:rPr>
              <a:t>I concorrenti possono presentare rilanci migliorativi in modo dinamico per migliorare la loro posizione in graduatoria, conoscono in tempo reale la loro classifica</a:t>
            </a:r>
          </a:p>
          <a:p>
            <a:pPr marL="444500" lvl="1" indent="-177800" algn="just" eaLnBrk="0" fontAlgn="auto" hangingPunct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Wingdings" pitchFamily="2" charset="2"/>
              <a:buChar char="§"/>
              <a:defRPr/>
            </a:pPr>
            <a:r>
              <a:rPr lang="it-IT" sz="2000" dirty="0">
                <a:solidFill>
                  <a:srgbClr val="000000"/>
                </a:solidFill>
                <a:latin typeface="Calibri" pitchFamily="34" charset="0"/>
              </a:rPr>
              <a:t>Il processo massimizza la competizione,  ottiene il massimo dai concorrenti </a:t>
            </a:r>
          </a:p>
          <a:p>
            <a:pPr algn="just" eaLnBrk="0" fontAlgn="auto" hangingPunct="0">
              <a:lnSpc>
                <a:spcPts val="700"/>
              </a:lnSpc>
              <a:spcBef>
                <a:spcPts val="600"/>
              </a:spcBef>
              <a:spcAft>
                <a:spcPts val="0"/>
              </a:spcAft>
              <a:buClr>
                <a:srgbClr val="800000"/>
              </a:buClr>
              <a:buSzPct val="90000"/>
              <a:defRPr/>
            </a:pPr>
            <a:endParaRPr lang="it-IT" sz="500" b="1" dirty="0">
              <a:solidFill>
                <a:srgbClr val="000000"/>
              </a:solidFill>
              <a:latin typeface="Calibri" pitchFamily="34" charset="0"/>
            </a:endParaRPr>
          </a:p>
          <a:p>
            <a:pPr algn="just" eaLnBrk="0" fontAlgn="auto" hangingPunct="0">
              <a:lnSpc>
                <a:spcPts val="700"/>
              </a:lnSpc>
              <a:spcBef>
                <a:spcPts val="600"/>
              </a:spcBef>
              <a:spcAft>
                <a:spcPts val="0"/>
              </a:spcAft>
              <a:buClr>
                <a:srgbClr val="800000"/>
              </a:buClr>
              <a:buSzPct val="90000"/>
              <a:defRPr/>
            </a:pPr>
            <a:endParaRPr lang="it-IT" sz="500" b="1" dirty="0">
              <a:solidFill>
                <a:srgbClr val="000000"/>
              </a:solidFill>
              <a:latin typeface="Calibri" pitchFamily="34" charset="0"/>
            </a:endParaRPr>
          </a:p>
          <a:p>
            <a:pPr marL="174625" indent="-174625" algn="just" eaLnBrk="0" fontAlgn="auto" hangingPunct="0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Calibri" pitchFamily="34" charset="0"/>
              <a:buChar char="»"/>
              <a:defRPr/>
            </a:pPr>
            <a:r>
              <a:rPr lang="it-IT" sz="2000" b="1" dirty="0">
                <a:solidFill>
                  <a:srgbClr val="000000"/>
                </a:solidFill>
                <a:latin typeface="Calibri" pitchFamily="34" charset="0"/>
              </a:rPr>
              <a:t>Asta on </a:t>
            </a:r>
            <a:r>
              <a:rPr lang="it-IT" sz="2000" b="1" dirty="0" err="1">
                <a:solidFill>
                  <a:srgbClr val="000000"/>
                </a:solidFill>
                <a:latin typeface="Calibri" pitchFamily="34" charset="0"/>
              </a:rPr>
              <a:t>line</a:t>
            </a:r>
            <a:r>
              <a:rPr lang="it-IT" sz="2000" b="1" dirty="0">
                <a:solidFill>
                  <a:srgbClr val="000000"/>
                </a:solidFill>
                <a:latin typeface="Calibri" pitchFamily="34" charset="0"/>
              </a:rPr>
              <a:t> a rilanci multipli:</a:t>
            </a:r>
          </a:p>
          <a:p>
            <a:pPr marL="444500" lvl="1" indent="-177800" algn="just" eaLnBrk="0" fontAlgn="auto" hangingPunct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Wingdings" pitchFamily="2" charset="2"/>
              <a:buChar char="§"/>
              <a:defRPr/>
            </a:pPr>
            <a:r>
              <a:rPr lang="it-IT" sz="2000" dirty="0">
                <a:solidFill>
                  <a:srgbClr val="000000"/>
                </a:solidFill>
                <a:latin typeface="Calibri" pitchFamily="34" charset="0"/>
              </a:rPr>
              <a:t>I concorrenti possono presentare rilanci migliorativi in modo asincrono durante round successivi. Conoscono loro classifica al round precedente.</a:t>
            </a:r>
          </a:p>
          <a:p>
            <a:pPr marL="444500" lvl="1" indent="-177800" algn="just" eaLnBrk="0" fontAlgn="auto" hangingPunct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Wingdings" pitchFamily="2" charset="2"/>
              <a:buChar char="§"/>
              <a:defRPr/>
            </a:pPr>
            <a:r>
              <a:rPr lang="it-IT" sz="2000" dirty="0">
                <a:solidFill>
                  <a:srgbClr val="000000"/>
                </a:solidFill>
                <a:latin typeface="Calibri" pitchFamily="34" charset="0"/>
              </a:rPr>
              <a:t>Il processo è competitivo senza “esasperare” la competizione diretta</a:t>
            </a:r>
          </a:p>
        </p:txBody>
      </p:sp>
      <p:sp>
        <p:nvSpPr>
          <p:cNvPr id="8" name="Rettangolo arrotondato 7"/>
          <p:cNvSpPr/>
          <p:nvPr/>
        </p:nvSpPr>
        <p:spPr>
          <a:xfrm>
            <a:off x="214313" y="1214438"/>
            <a:ext cx="8715375" cy="135731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0" name="Rettangolo arrotondato 9"/>
          <p:cNvSpPr/>
          <p:nvPr/>
        </p:nvSpPr>
        <p:spPr>
          <a:xfrm>
            <a:off x="214313" y="2714625"/>
            <a:ext cx="8715375" cy="157162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1" name="Rettangolo arrotondato 10"/>
          <p:cNvSpPr/>
          <p:nvPr/>
        </p:nvSpPr>
        <p:spPr>
          <a:xfrm>
            <a:off x="214313" y="4500563"/>
            <a:ext cx="8715375" cy="157162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olo 6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143000"/>
          </a:xfrm>
        </p:spPr>
        <p:txBody>
          <a:bodyPr/>
          <a:lstStyle/>
          <a:p>
            <a:r>
              <a:rPr lang="it-IT" sz="3200" smtClean="0"/>
              <a:t>Gare on line – Albo Fornitori</a:t>
            </a:r>
          </a:p>
        </p:txBody>
      </p:sp>
      <p:sp>
        <p:nvSpPr>
          <p:cNvPr id="31746" name="Text Box 5"/>
          <p:cNvSpPr txBox="1">
            <a:spLocks noChangeArrowheads="1"/>
          </p:cNvSpPr>
          <p:nvPr/>
        </p:nvSpPr>
        <p:spPr bwMode="auto">
          <a:xfrm>
            <a:off x="163513" y="1220788"/>
            <a:ext cx="8828087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it-IT" sz="2000">
                <a:latin typeface="Calibri" pitchFamily="34" charset="0"/>
              </a:rPr>
              <a:t>La selezione dei fornitori da invitare ad eventi negoziali avviene con criteri differenti in funzione della tipologia di acquisto e dell’importo a base di gara:</a:t>
            </a:r>
          </a:p>
        </p:txBody>
      </p:sp>
      <p:sp>
        <p:nvSpPr>
          <p:cNvPr id="31747" name="Text Box 6"/>
          <p:cNvSpPr txBox="1">
            <a:spLocks noChangeArrowheads="1"/>
          </p:cNvSpPr>
          <p:nvPr/>
        </p:nvSpPr>
        <p:spPr bwMode="auto">
          <a:xfrm>
            <a:off x="150813" y="2098675"/>
            <a:ext cx="5421312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700">
                <a:latin typeface="Calibri" pitchFamily="34" charset="0"/>
              </a:rPr>
              <a:t>Gare per l’acquisto di beni e servizi da € 0 a € 50.000</a:t>
            </a:r>
          </a:p>
          <a:p>
            <a:r>
              <a:rPr lang="it-IT" sz="1700">
                <a:latin typeface="Calibri" pitchFamily="34" charset="0"/>
              </a:rPr>
              <a:t>Gare per l’acquisto di lavori da € 2.000.000 alla soglia comunitaria (settore Speciale)</a:t>
            </a:r>
          </a:p>
        </p:txBody>
      </p:sp>
      <p:sp>
        <p:nvSpPr>
          <p:cNvPr id="31748" name="Text Box 14"/>
          <p:cNvSpPr txBox="1">
            <a:spLocks noChangeArrowheads="1"/>
          </p:cNvSpPr>
          <p:nvPr/>
        </p:nvSpPr>
        <p:spPr bwMode="auto">
          <a:xfrm>
            <a:off x="6100763" y="2071688"/>
            <a:ext cx="29146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>
                <a:latin typeface="Calibri" pitchFamily="34" charset="0"/>
              </a:rPr>
              <a:t>Tutti i Fornitori qualificati per la specifica merceologia associata alla gara</a:t>
            </a:r>
          </a:p>
        </p:txBody>
      </p:sp>
      <p:sp>
        <p:nvSpPr>
          <p:cNvPr id="31749" name="Text Box 13"/>
          <p:cNvSpPr txBox="1">
            <a:spLocks noChangeArrowheads="1"/>
          </p:cNvSpPr>
          <p:nvPr/>
        </p:nvSpPr>
        <p:spPr bwMode="auto">
          <a:xfrm>
            <a:off x="150813" y="3362325"/>
            <a:ext cx="5492750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700">
                <a:latin typeface="Calibri" pitchFamily="34" charset="0"/>
              </a:rPr>
              <a:t>Gare per l’acquisto di beni e servizi da € 50.000 alla soglia comunitaria (settore Ordinario e Speciale)</a:t>
            </a:r>
          </a:p>
          <a:p>
            <a:r>
              <a:rPr lang="it-IT" sz="1700">
                <a:latin typeface="Calibri" pitchFamily="34" charset="0"/>
              </a:rPr>
              <a:t>Gare per l’acquisto di lavori da € 0 alla soglia comunitaria  (settore Ordinario) e a 2.000.000 € (settore Speciale)</a:t>
            </a:r>
          </a:p>
        </p:txBody>
      </p:sp>
      <p:sp>
        <p:nvSpPr>
          <p:cNvPr id="31750" name="Text Box 16"/>
          <p:cNvSpPr txBox="1">
            <a:spLocks noChangeArrowheads="1"/>
          </p:cNvSpPr>
          <p:nvPr/>
        </p:nvSpPr>
        <p:spPr bwMode="auto">
          <a:xfrm>
            <a:off x="6100763" y="3433763"/>
            <a:ext cx="2971800" cy="923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>
                <a:latin typeface="Calibri" pitchFamily="34" charset="0"/>
              </a:rPr>
              <a:t>10 Fornitori qualificati per la specifica merceologia associata alla gara</a:t>
            </a:r>
          </a:p>
        </p:txBody>
      </p:sp>
      <p:sp>
        <p:nvSpPr>
          <p:cNvPr id="31751" name="Text Box 17"/>
          <p:cNvSpPr txBox="1">
            <a:spLocks noChangeArrowheads="1"/>
          </p:cNvSpPr>
          <p:nvPr/>
        </p:nvSpPr>
        <p:spPr bwMode="auto">
          <a:xfrm>
            <a:off x="160338" y="4786313"/>
            <a:ext cx="86852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</a:pPr>
            <a:r>
              <a:rPr lang="it-IT">
                <a:latin typeface="Calibri" pitchFamily="34" charset="0"/>
              </a:rPr>
              <a:t>I concorrenti saranno individuati sulla base della </a:t>
            </a:r>
            <a:r>
              <a:rPr lang="it-IT" b="1">
                <a:latin typeface="Calibri" pitchFamily="34" charset="0"/>
              </a:rPr>
              <a:t>data di ultimo invito </a:t>
            </a:r>
            <a:r>
              <a:rPr lang="it-IT">
                <a:latin typeface="Calibri" pitchFamily="34" charset="0"/>
              </a:rPr>
              <a:t>e della </a:t>
            </a:r>
            <a:r>
              <a:rPr lang="it-IT" b="1">
                <a:latin typeface="Calibri" pitchFamily="34" charset="0"/>
              </a:rPr>
              <a:t>data di qualifica per la merceologia</a:t>
            </a:r>
            <a:r>
              <a:rPr lang="it-IT">
                <a:latin typeface="Calibri" pitchFamily="34" charset="0"/>
              </a:rPr>
              <a:t> cui la gara è associata. Il numero di concorrenti indicato è costituito anche da:</a:t>
            </a:r>
          </a:p>
        </p:txBody>
      </p:sp>
      <p:sp>
        <p:nvSpPr>
          <p:cNvPr id="31752" name="Text Box 18"/>
          <p:cNvSpPr txBox="1">
            <a:spLocks noChangeArrowheads="1"/>
          </p:cNvSpPr>
          <p:nvPr/>
        </p:nvSpPr>
        <p:spPr bwMode="auto">
          <a:xfrm>
            <a:off x="109538" y="5727700"/>
            <a:ext cx="8677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>
              <a:lnSpc>
                <a:spcPct val="110000"/>
              </a:lnSpc>
              <a:buFont typeface="Calibri" pitchFamily="34" charset="0"/>
              <a:buChar char="»"/>
            </a:pPr>
            <a:r>
              <a:rPr lang="it-IT">
                <a:latin typeface="Calibri" pitchFamily="34" charset="0"/>
              </a:rPr>
              <a:t> il concorrente primo in graduatoria nell’ultima gara svolta per la medesima merceologia</a:t>
            </a:r>
          </a:p>
          <a:p>
            <a:pPr algn="just">
              <a:lnSpc>
                <a:spcPct val="110000"/>
              </a:lnSpc>
              <a:buFont typeface="Calibri" pitchFamily="34" charset="0"/>
              <a:buChar char="»"/>
            </a:pPr>
            <a:r>
              <a:rPr lang="it-IT">
                <a:latin typeface="Calibri" pitchFamily="34" charset="0"/>
              </a:rPr>
              <a:t> i concorrenti aventi contratti in essere per la medesima categoria merceologica.</a:t>
            </a:r>
          </a:p>
        </p:txBody>
      </p:sp>
      <p:sp>
        <p:nvSpPr>
          <p:cNvPr id="14" name="Rettangolo arrotondato 13"/>
          <p:cNvSpPr/>
          <p:nvPr/>
        </p:nvSpPr>
        <p:spPr>
          <a:xfrm>
            <a:off x="71438" y="1928813"/>
            <a:ext cx="5572125" cy="121443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5" name="Rettangolo arrotondato 14"/>
          <p:cNvSpPr/>
          <p:nvPr/>
        </p:nvSpPr>
        <p:spPr>
          <a:xfrm>
            <a:off x="71438" y="3286125"/>
            <a:ext cx="5572125" cy="135731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1755" name="AutoShape 10"/>
          <p:cNvSpPr>
            <a:spLocks noChangeArrowheads="1"/>
          </p:cNvSpPr>
          <p:nvPr/>
        </p:nvSpPr>
        <p:spPr bwMode="gray">
          <a:xfrm rot="5400000" flipH="1">
            <a:off x="5357812" y="2428876"/>
            <a:ext cx="1071563" cy="214312"/>
          </a:xfrm>
          <a:prstGeom prst="upArrow">
            <a:avLst>
              <a:gd name="adj1" fmla="val 100000"/>
              <a:gd name="adj2" fmla="val 100000"/>
            </a:avLst>
          </a:prstGeom>
          <a:solidFill>
            <a:srgbClr val="FEC79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 sz="2000">
              <a:solidFill>
                <a:srgbClr val="FEAB58"/>
              </a:solidFill>
              <a:latin typeface="Calibri" pitchFamily="34" charset="0"/>
            </a:endParaRPr>
          </a:p>
        </p:txBody>
      </p:sp>
      <p:sp>
        <p:nvSpPr>
          <p:cNvPr id="31756" name="AutoShape 10"/>
          <p:cNvSpPr>
            <a:spLocks noChangeArrowheads="1"/>
          </p:cNvSpPr>
          <p:nvPr/>
        </p:nvSpPr>
        <p:spPr bwMode="gray">
          <a:xfrm rot="5400000" flipH="1">
            <a:off x="5429251" y="3786187"/>
            <a:ext cx="1071562" cy="214313"/>
          </a:xfrm>
          <a:prstGeom prst="upArrow">
            <a:avLst>
              <a:gd name="adj1" fmla="val 100000"/>
              <a:gd name="adj2" fmla="val 100000"/>
            </a:avLst>
          </a:prstGeom>
          <a:solidFill>
            <a:srgbClr val="FEC79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 sz="2000">
              <a:solidFill>
                <a:srgbClr val="FEAB58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olo 6"/>
          <p:cNvSpPr>
            <a:spLocks noGrp="1"/>
          </p:cNvSpPr>
          <p:nvPr>
            <p:ph type="title"/>
          </p:nvPr>
        </p:nvSpPr>
        <p:spPr>
          <a:xfrm>
            <a:off x="557213" y="357188"/>
            <a:ext cx="8229600" cy="1143000"/>
          </a:xfrm>
        </p:spPr>
        <p:txBody>
          <a:bodyPr/>
          <a:lstStyle/>
          <a:p>
            <a:r>
              <a:rPr lang="it-IT" sz="3200" smtClean="0"/>
              <a:t>Gare on line vs processo tradizionale</a:t>
            </a:r>
          </a:p>
        </p:txBody>
      </p:sp>
      <p:sp>
        <p:nvSpPr>
          <p:cNvPr id="32770" name="AutoShape 5"/>
          <p:cNvSpPr>
            <a:spLocks noChangeArrowheads="1"/>
          </p:cNvSpPr>
          <p:nvPr/>
        </p:nvSpPr>
        <p:spPr bwMode="auto">
          <a:xfrm>
            <a:off x="2776538" y="1339850"/>
            <a:ext cx="2009775" cy="846138"/>
          </a:xfrm>
          <a:prstGeom prst="chevron">
            <a:avLst>
              <a:gd name="adj" fmla="val 33044"/>
            </a:avLst>
          </a:prstGeom>
          <a:solidFill>
            <a:srgbClr val="D5F3F2">
              <a:alpha val="58038"/>
            </a:srgbClr>
          </a:solidFill>
          <a:ln w="12700" algn="ctr">
            <a:solidFill>
              <a:srgbClr val="FF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lnSpc>
                <a:spcPct val="95000"/>
              </a:lnSpc>
            </a:pPr>
            <a:endParaRPr lang="en-US" sz="110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32771" name="AutoShape 6"/>
          <p:cNvSpPr>
            <a:spLocks noChangeArrowheads="1"/>
          </p:cNvSpPr>
          <p:nvPr/>
        </p:nvSpPr>
        <p:spPr bwMode="auto">
          <a:xfrm>
            <a:off x="1039813" y="1214438"/>
            <a:ext cx="1697037" cy="515937"/>
          </a:xfrm>
          <a:prstGeom prst="chevron">
            <a:avLst>
              <a:gd name="adj" fmla="val 63379"/>
            </a:avLst>
          </a:prstGeom>
          <a:solidFill>
            <a:srgbClr val="D5F3F2">
              <a:alpha val="58038"/>
            </a:srgbClr>
          </a:solidFill>
          <a:ln w="12700" algn="ctr">
            <a:solidFill>
              <a:srgbClr val="FF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lnSpc>
                <a:spcPct val="95000"/>
              </a:lnSpc>
            </a:pPr>
            <a:endParaRPr lang="en-US" sz="1100">
              <a:solidFill>
                <a:srgbClr val="4D4D4D"/>
              </a:solidFill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32772" name="Text Box 7"/>
          <p:cNvSpPr txBox="1">
            <a:spLocks noChangeArrowheads="1"/>
          </p:cNvSpPr>
          <p:nvPr/>
        </p:nvSpPr>
        <p:spPr bwMode="auto">
          <a:xfrm>
            <a:off x="1344613" y="1223963"/>
            <a:ext cx="1227137" cy="4826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lnSpc>
                <a:spcPct val="95000"/>
              </a:lnSpc>
            </a:pPr>
            <a:r>
              <a:rPr lang="it-IT" sz="1100">
                <a:latin typeface="Calibri" pitchFamily="34" charset="0"/>
                <a:ea typeface="ヒラギノ角ゴ Pro W3"/>
                <a:cs typeface="ヒラギノ角ゴ Pro W3"/>
              </a:rPr>
              <a:t>Scouting fornitori</a:t>
            </a:r>
          </a:p>
        </p:txBody>
      </p:sp>
      <p:sp>
        <p:nvSpPr>
          <p:cNvPr id="32773" name="Rectangle 8"/>
          <p:cNvSpPr>
            <a:spLocks noChangeArrowheads="1"/>
          </p:cNvSpPr>
          <p:nvPr/>
        </p:nvSpPr>
        <p:spPr bwMode="auto">
          <a:xfrm>
            <a:off x="3090863" y="1433513"/>
            <a:ext cx="1409700" cy="6413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lnSpc>
                <a:spcPct val="95000"/>
              </a:lnSpc>
            </a:pPr>
            <a:r>
              <a:rPr lang="it-IT" sz="1300">
                <a:latin typeface="Calibri" pitchFamily="34" charset="0"/>
                <a:ea typeface="ヒラギノ角ゴ Pro W3"/>
                <a:cs typeface="ヒラギノ角ゴ Pro W3"/>
              </a:rPr>
              <a:t>RdO</a:t>
            </a:r>
          </a:p>
        </p:txBody>
      </p:sp>
      <p:sp>
        <p:nvSpPr>
          <p:cNvPr id="32774" name="AutoShape 9"/>
          <p:cNvSpPr>
            <a:spLocks noChangeArrowheads="1"/>
          </p:cNvSpPr>
          <p:nvPr/>
        </p:nvSpPr>
        <p:spPr bwMode="auto">
          <a:xfrm>
            <a:off x="4691063" y="1333500"/>
            <a:ext cx="2381250" cy="846138"/>
          </a:xfrm>
          <a:prstGeom prst="chevron">
            <a:avLst>
              <a:gd name="adj" fmla="val 31517"/>
            </a:avLst>
          </a:prstGeom>
          <a:solidFill>
            <a:srgbClr val="D5F3F2">
              <a:alpha val="58038"/>
            </a:srgbClr>
          </a:solidFill>
          <a:ln w="12700" algn="ctr">
            <a:solidFill>
              <a:srgbClr val="FF6600"/>
            </a:solidFill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n-US" sz="1100">
              <a:solidFill>
                <a:srgbClr val="4D4D4D"/>
              </a:solidFill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32775" name="Rectangle 10"/>
          <p:cNvSpPr>
            <a:spLocks noChangeArrowheads="1"/>
          </p:cNvSpPr>
          <p:nvPr/>
        </p:nvSpPr>
        <p:spPr bwMode="auto">
          <a:xfrm>
            <a:off x="5072063" y="1570038"/>
            <a:ext cx="17303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100">
                <a:latin typeface="Calibri" pitchFamily="34" charset="0"/>
                <a:ea typeface="ヒラギノ角ゴ Pro W3"/>
                <a:cs typeface="ヒラギノ角ゴ Pro W3"/>
              </a:rPr>
              <a:t>Finalizzazione delle offerte (Asta dinamica o rilanci)</a:t>
            </a:r>
          </a:p>
        </p:txBody>
      </p:sp>
      <p:sp>
        <p:nvSpPr>
          <p:cNvPr id="32776" name="Rectangle 11"/>
          <p:cNvSpPr>
            <a:spLocks noChangeArrowheads="1"/>
          </p:cNvSpPr>
          <p:nvPr/>
        </p:nvSpPr>
        <p:spPr bwMode="auto">
          <a:xfrm>
            <a:off x="7119938" y="1357313"/>
            <a:ext cx="1312862" cy="774700"/>
          </a:xfrm>
          <a:prstGeom prst="rect">
            <a:avLst/>
          </a:prstGeom>
          <a:solidFill>
            <a:srgbClr val="D5F3F2">
              <a:alpha val="58038"/>
            </a:srgbClr>
          </a:solidFill>
          <a:ln w="9525" algn="ctr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100">
                <a:latin typeface="Calibri" pitchFamily="34" charset="0"/>
                <a:ea typeface="ヒラギノ角ゴ Pro W3"/>
                <a:cs typeface="ヒラギノ角ゴ Pro W3"/>
              </a:rPr>
              <a:t>Aggiudicazione e rendicontazione dei risultati</a:t>
            </a:r>
          </a:p>
        </p:txBody>
      </p:sp>
      <p:sp>
        <p:nvSpPr>
          <p:cNvPr id="32777" name="AutoShape 20"/>
          <p:cNvSpPr>
            <a:spLocks noChangeArrowheads="1"/>
          </p:cNvSpPr>
          <p:nvPr/>
        </p:nvSpPr>
        <p:spPr bwMode="auto">
          <a:xfrm>
            <a:off x="1031875" y="1806575"/>
            <a:ext cx="1684338" cy="515938"/>
          </a:xfrm>
          <a:prstGeom prst="chevron">
            <a:avLst>
              <a:gd name="adj" fmla="val 62904"/>
            </a:avLst>
          </a:prstGeom>
          <a:solidFill>
            <a:srgbClr val="D5F3F2">
              <a:alpha val="58038"/>
            </a:srgbClr>
          </a:solidFill>
          <a:ln w="12700" algn="ctr">
            <a:solidFill>
              <a:srgbClr val="FF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lnSpc>
                <a:spcPct val="95000"/>
              </a:lnSpc>
            </a:pPr>
            <a:endParaRPr lang="en-US" sz="1100">
              <a:solidFill>
                <a:srgbClr val="4D4D4D"/>
              </a:solidFill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32778" name="Text Box 21"/>
          <p:cNvSpPr txBox="1">
            <a:spLocks noChangeArrowheads="1"/>
          </p:cNvSpPr>
          <p:nvPr/>
        </p:nvSpPr>
        <p:spPr bwMode="auto">
          <a:xfrm>
            <a:off x="1292225" y="1808163"/>
            <a:ext cx="1100138" cy="4826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lnSpc>
                <a:spcPct val="95000"/>
              </a:lnSpc>
            </a:pPr>
            <a:r>
              <a:rPr lang="it-IT" sz="1100">
                <a:latin typeface="Calibri" pitchFamily="34" charset="0"/>
                <a:ea typeface="ヒラギノ角ゴ Pro W3"/>
                <a:cs typeface="ヒラギノ角ゴ Pro W3"/>
              </a:rPr>
              <a:t>Strategia e documenti</a:t>
            </a:r>
          </a:p>
        </p:txBody>
      </p:sp>
      <p:sp>
        <p:nvSpPr>
          <p:cNvPr id="15" name="Rectangle 27"/>
          <p:cNvSpPr>
            <a:spLocks noChangeArrowheads="1"/>
          </p:cNvSpPr>
          <p:nvPr/>
        </p:nvSpPr>
        <p:spPr bwMode="auto">
          <a:xfrm rot="10800000">
            <a:off x="406400" y="1223963"/>
            <a:ext cx="533400" cy="1066800"/>
          </a:xfrm>
          <a:prstGeom prst="rect">
            <a:avLst/>
          </a:prstGeom>
          <a:solidFill>
            <a:srgbClr val="FFCC66"/>
          </a:solidFill>
          <a:ln w="9525">
            <a:solidFill>
              <a:schemeClr val="bg2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vert="eaVert"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>
                <a:latin typeface="+mn-lt"/>
              </a:rPr>
              <a:t>Fabbisogni</a:t>
            </a:r>
          </a:p>
        </p:txBody>
      </p:sp>
      <p:grpSp>
        <p:nvGrpSpPr>
          <p:cNvPr id="32780" name="Gruppo 31"/>
          <p:cNvGrpSpPr>
            <a:grpSpLocks/>
          </p:cNvGrpSpPr>
          <p:nvPr/>
        </p:nvGrpSpPr>
        <p:grpSpPr bwMode="auto">
          <a:xfrm>
            <a:off x="214313" y="2635250"/>
            <a:ext cx="3706812" cy="1847850"/>
            <a:chOff x="792162" y="3941766"/>
            <a:chExt cx="3706812" cy="1847850"/>
          </a:xfrm>
        </p:grpSpPr>
        <p:sp>
          <p:nvSpPr>
            <p:cNvPr id="32796" name="Rectangle 20"/>
            <p:cNvSpPr>
              <a:spLocks noChangeArrowheads="1"/>
            </p:cNvSpPr>
            <p:nvPr/>
          </p:nvSpPr>
          <p:spPr bwMode="auto">
            <a:xfrm>
              <a:off x="792162" y="4214816"/>
              <a:ext cx="3706812" cy="1574800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FFFFFF"/>
                </a:gs>
              </a:gsLst>
              <a:lin ang="2700000" scaled="1"/>
            </a:gradFill>
            <a:ln w="317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32797" name="Text Box 21"/>
            <p:cNvSpPr txBox="1">
              <a:spLocks noChangeArrowheads="1"/>
            </p:cNvSpPr>
            <p:nvPr/>
          </p:nvSpPr>
          <p:spPr bwMode="auto">
            <a:xfrm>
              <a:off x="804862" y="4284666"/>
              <a:ext cx="3683000" cy="1495794"/>
            </a:xfrm>
            <a:prstGeom prst="rect">
              <a:avLst/>
            </a:prstGeom>
            <a:noFill/>
            <a:ln w="31750" algn="ctr">
              <a:noFill/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66700" indent="-266700" eaLnBrk="0" hangingPunct="0">
                <a:lnSpc>
                  <a:spcPct val="110000"/>
                </a:lnSpc>
                <a:spcBef>
                  <a:spcPct val="50000"/>
                </a:spcBef>
                <a:buClr>
                  <a:srgbClr val="800000"/>
                </a:buClr>
                <a:buSzPct val="80000"/>
                <a:buFont typeface="Wingdings" pitchFamily="2" charset="2"/>
                <a:buBlip>
                  <a:blip r:embed="rId2"/>
                </a:buBlip>
              </a:pPr>
              <a:r>
                <a:rPr lang="it-IT" sz="1200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rPr>
                <a:t>Gestione delle interazioni tramite email / fax / telefono (</a:t>
              </a:r>
              <a:r>
                <a:rPr lang="it-IT" sz="1200" i="1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rPr>
                <a:t>Invio RDO, Gestione chiarimenti, Ricezione offerte)</a:t>
              </a:r>
            </a:p>
            <a:p>
              <a:pPr marL="266700" indent="-266700" eaLnBrk="0" hangingPunct="0">
                <a:lnSpc>
                  <a:spcPct val="110000"/>
                </a:lnSpc>
                <a:spcBef>
                  <a:spcPct val="50000"/>
                </a:spcBef>
                <a:buClr>
                  <a:srgbClr val="800000"/>
                </a:buClr>
                <a:buSzPct val="80000"/>
                <a:buFont typeface="Wingdings" pitchFamily="2" charset="2"/>
                <a:buBlip>
                  <a:blip r:embed="rId2"/>
                </a:buBlip>
              </a:pPr>
              <a:r>
                <a:rPr lang="it-IT" sz="1200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rPr>
                <a:t>Allineamento delle offerte su strumenti “locali” dell’acquisitore</a:t>
              </a:r>
            </a:p>
            <a:p>
              <a:pPr marL="266700" indent="-266700" eaLnBrk="0" hangingPunct="0">
                <a:lnSpc>
                  <a:spcPct val="110000"/>
                </a:lnSpc>
                <a:spcBef>
                  <a:spcPct val="50000"/>
                </a:spcBef>
                <a:buClr>
                  <a:srgbClr val="800000"/>
                </a:buClr>
                <a:buSzPct val="80000"/>
                <a:buFont typeface="Wingdings" pitchFamily="2" charset="2"/>
                <a:buBlip>
                  <a:blip r:embed="rId2"/>
                </a:buBlip>
              </a:pPr>
              <a:r>
                <a:rPr lang="it-IT" sz="1200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rPr>
                <a:t>Trattativa tramite incontri o telefonata</a:t>
              </a:r>
            </a:p>
          </p:txBody>
        </p:sp>
        <p:sp>
          <p:nvSpPr>
            <p:cNvPr id="32798" name="Text Box 22"/>
            <p:cNvSpPr txBox="1">
              <a:spLocks noChangeArrowheads="1"/>
            </p:cNvSpPr>
            <p:nvPr/>
          </p:nvSpPr>
          <p:spPr bwMode="auto">
            <a:xfrm>
              <a:off x="1119679" y="3941766"/>
              <a:ext cx="1768689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101600" indent="-101600" algn="ctr" eaLnBrk="0" hangingPunct="0">
                <a:buClr>
                  <a:schemeClr val="tx1"/>
                </a:buClr>
                <a:buFont typeface="Wingdings" pitchFamily="2" charset="2"/>
                <a:buNone/>
              </a:pPr>
              <a:r>
                <a:rPr lang="it-IT" sz="1400" b="1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rPr>
                <a:t>Processo tradizionale</a:t>
              </a:r>
            </a:p>
          </p:txBody>
        </p:sp>
      </p:grpSp>
      <p:grpSp>
        <p:nvGrpSpPr>
          <p:cNvPr id="32781" name="Gruppo 33"/>
          <p:cNvGrpSpPr>
            <a:grpSpLocks/>
          </p:cNvGrpSpPr>
          <p:nvPr/>
        </p:nvGrpSpPr>
        <p:grpSpPr bwMode="auto">
          <a:xfrm>
            <a:off x="142875" y="4421188"/>
            <a:ext cx="3794125" cy="1943100"/>
            <a:chOff x="214282" y="4997474"/>
            <a:chExt cx="3808412" cy="1943727"/>
          </a:xfrm>
        </p:grpSpPr>
        <p:sp>
          <p:nvSpPr>
            <p:cNvPr id="32793" name="Rectangle 25"/>
            <p:cNvSpPr>
              <a:spLocks noChangeArrowheads="1"/>
            </p:cNvSpPr>
            <p:nvPr/>
          </p:nvSpPr>
          <p:spPr bwMode="auto">
            <a:xfrm>
              <a:off x="239682" y="5283224"/>
              <a:ext cx="3783012" cy="157480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/>
                </a:gs>
              </a:gsLst>
              <a:lin ang="18900000" scaled="1"/>
            </a:gradFill>
            <a:ln w="317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32794" name="Text Box 26"/>
            <p:cNvSpPr txBox="1">
              <a:spLocks noChangeArrowheads="1"/>
            </p:cNvSpPr>
            <p:nvPr/>
          </p:nvSpPr>
          <p:spPr bwMode="auto">
            <a:xfrm>
              <a:off x="214282" y="5353074"/>
              <a:ext cx="3799954" cy="1588127"/>
            </a:xfrm>
            <a:prstGeom prst="rect">
              <a:avLst/>
            </a:prstGeom>
            <a:noFill/>
            <a:ln w="31750" algn="ctr">
              <a:noFill/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66700" indent="-266700" eaLnBrk="0" hangingPunct="0">
                <a:lnSpc>
                  <a:spcPct val="110000"/>
                </a:lnSpc>
                <a:spcBef>
                  <a:spcPct val="50000"/>
                </a:spcBef>
                <a:buClr>
                  <a:srgbClr val="800000"/>
                </a:buClr>
                <a:buSzPct val="80000"/>
                <a:buFont typeface="Wingdings" pitchFamily="2" charset="2"/>
                <a:buBlip>
                  <a:blip r:embed="rId2"/>
                </a:buBlip>
              </a:pPr>
              <a:r>
                <a:rPr lang="it-IT" sz="1200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rPr>
                <a:t>Gestione delle interazioni tramite strumento strutturato (format, messaggistica, allegati)</a:t>
              </a:r>
            </a:p>
            <a:p>
              <a:pPr marL="266700" indent="-266700" eaLnBrk="0" hangingPunct="0">
                <a:lnSpc>
                  <a:spcPct val="110000"/>
                </a:lnSpc>
                <a:spcBef>
                  <a:spcPct val="50000"/>
                </a:spcBef>
                <a:buClr>
                  <a:srgbClr val="800000"/>
                </a:buClr>
                <a:buSzPct val="80000"/>
                <a:buFont typeface="Wingdings" pitchFamily="2" charset="2"/>
                <a:buBlip>
                  <a:blip r:embed="rId2"/>
                </a:buBlip>
              </a:pPr>
              <a:r>
                <a:rPr lang="it-IT" sz="1200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rPr>
                <a:t>Intero processo su unico strumento di interfaccia acquisitore / fornitore</a:t>
              </a:r>
            </a:p>
            <a:p>
              <a:pPr marL="266700" indent="-266700" eaLnBrk="0" hangingPunct="0">
                <a:lnSpc>
                  <a:spcPct val="110000"/>
                </a:lnSpc>
                <a:spcBef>
                  <a:spcPct val="50000"/>
                </a:spcBef>
                <a:buClr>
                  <a:srgbClr val="800000"/>
                </a:buClr>
                <a:buSzPct val="80000"/>
                <a:buFont typeface="Wingdings" pitchFamily="2" charset="2"/>
                <a:buBlip>
                  <a:blip r:embed="rId2"/>
                </a:buBlip>
              </a:pPr>
              <a:r>
                <a:rPr lang="it-IT" sz="1200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rPr>
                <a:t>Confronto automatizzato delle offerte</a:t>
              </a:r>
            </a:p>
            <a:p>
              <a:pPr marL="266700" indent="-266700" eaLnBrk="0" hangingPunct="0">
                <a:lnSpc>
                  <a:spcPct val="110000"/>
                </a:lnSpc>
                <a:spcBef>
                  <a:spcPct val="50000"/>
                </a:spcBef>
                <a:buClr>
                  <a:srgbClr val="800000"/>
                </a:buClr>
                <a:buSzPct val="80000"/>
                <a:buFont typeface="Wingdings" pitchFamily="2" charset="2"/>
                <a:buBlip>
                  <a:blip r:embed="rId2"/>
                </a:buBlip>
              </a:pPr>
              <a:r>
                <a:rPr lang="it-IT" sz="1200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rPr>
                <a:t>Competizione diretta / indiretta tra fornitori</a:t>
              </a:r>
            </a:p>
          </p:txBody>
        </p:sp>
        <p:sp>
          <p:nvSpPr>
            <p:cNvPr id="32795" name="Text Box 27"/>
            <p:cNvSpPr txBox="1">
              <a:spLocks noChangeArrowheads="1"/>
            </p:cNvSpPr>
            <p:nvPr/>
          </p:nvSpPr>
          <p:spPr bwMode="auto">
            <a:xfrm>
              <a:off x="675896" y="4997474"/>
              <a:ext cx="1302448" cy="3078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101600" indent="-101600" algn="ctr" eaLnBrk="0" hangingPunct="0">
                <a:buClr>
                  <a:schemeClr val="tx1"/>
                </a:buClr>
                <a:buFont typeface="Wingdings" pitchFamily="2" charset="2"/>
                <a:buNone/>
              </a:pPr>
              <a:r>
                <a:rPr lang="it-IT" sz="1400" b="1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rPr>
                <a:t>E-procurement</a:t>
              </a:r>
            </a:p>
          </p:txBody>
        </p:sp>
      </p:grpSp>
      <p:grpSp>
        <p:nvGrpSpPr>
          <p:cNvPr id="32782" name="Gruppo 34"/>
          <p:cNvGrpSpPr>
            <a:grpSpLocks/>
          </p:cNvGrpSpPr>
          <p:nvPr/>
        </p:nvGrpSpPr>
        <p:grpSpPr bwMode="auto">
          <a:xfrm>
            <a:off x="4937125" y="2635250"/>
            <a:ext cx="3706813" cy="1847850"/>
            <a:chOff x="792162" y="3941766"/>
            <a:chExt cx="3706812" cy="1847850"/>
          </a:xfrm>
        </p:grpSpPr>
        <p:sp>
          <p:nvSpPr>
            <p:cNvPr id="32790" name="Rectangle 20"/>
            <p:cNvSpPr>
              <a:spLocks noChangeArrowheads="1"/>
            </p:cNvSpPr>
            <p:nvPr/>
          </p:nvSpPr>
          <p:spPr bwMode="auto">
            <a:xfrm>
              <a:off x="792162" y="4214816"/>
              <a:ext cx="3706812" cy="1574800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FFFFFF"/>
                </a:gs>
              </a:gsLst>
              <a:lin ang="2700000" scaled="1"/>
            </a:gradFill>
            <a:ln w="317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32791" name="Text Box 21"/>
            <p:cNvSpPr txBox="1">
              <a:spLocks noChangeArrowheads="1"/>
            </p:cNvSpPr>
            <p:nvPr/>
          </p:nvSpPr>
          <p:spPr bwMode="auto">
            <a:xfrm>
              <a:off x="804862" y="4284666"/>
              <a:ext cx="3683000" cy="1292662"/>
            </a:xfrm>
            <a:prstGeom prst="rect">
              <a:avLst/>
            </a:prstGeom>
            <a:noFill/>
            <a:ln w="31750" algn="ctr">
              <a:noFill/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66700" indent="-266700" eaLnBrk="0" hangingPunct="0">
                <a:lnSpc>
                  <a:spcPct val="110000"/>
                </a:lnSpc>
                <a:spcBef>
                  <a:spcPct val="50000"/>
                </a:spcBef>
                <a:buClr>
                  <a:srgbClr val="800000"/>
                </a:buClr>
                <a:buSzPct val="80000"/>
                <a:buFont typeface="Wingdings" pitchFamily="2" charset="2"/>
                <a:buBlip>
                  <a:blip r:embed="rId2"/>
                </a:buBlip>
              </a:pPr>
              <a:r>
                <a:rPr lang="it-IT" sz="1200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rPr>
                <a:t>Elevato costo/tempo unitario di ciascuna attività</a:t>
              </a:r>
            </a:p>
            <a:p>
              <a:pPr marL="266700" indent="-266700" eaLnBrk="0" hangingPunct="0">
                <a:lnSpc>
                  <a:spcPct val="110000"/>
                </a:lnSpc>
                <a:spcBef>
                  <a:spcPct val="50000"/>
                </a:spcBef>
                <a:buClr>
                  <a:srgbClr val="800000"/>
                </a:buClr>
                <a:buSzPct val="80000"/>
                <a:buFont typeface="Wingdings" pitchFamily="2" charset="2"/>
                <a:buBlip>
                  <a:blip r:embed="rId2"/>
                </a:buBlip>
              </a:pPr>
              <a:r>
                <a:rPr lang="it-IT" sz="1200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rPr>
                <a:t>Nessuna economia nella ripetizione della medesima attività</a:t>
              </a:r>
            </a:p>
            <a:p>
              <a:pPr marL="266700" indent="-266700" eaLnBrk="0" hangingPunct="0">
                <a:lnSpc>
                  <a:spcPct val="110000"/>
                </a:lnSpc>
                <a:spcBef>
                  <a:spcPct val="50000"/>
                </a:spcBef>
                <a:buClr>
                  <a:srgbClr val="800000"/>
                </a:buClr>
                <a:buSzPct val="80000"/>
                <a:buFont typeface="Wingdings" pitchFamily="2" charset="2"/>
                <a:buBlip>
                  <a:blip r:embed="rId2"/>
                </a:buBlip>
              </a:pPr>
              <a:r>
                <a:rPr lang="it-IT" sz="1200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rPr>
                <a:t>Tracciabilità bassa e costoso accesso a informazioni pregresse</a:t>
              </a:r>
            </a:p>
          </p:txBody>
        </p:sp>
        <p:sp>
          <p:nvSpPr>
            <p:cNvPr id="32792" name="Text Box 22"/>
            <p:cNvSpPr txBox="1">
              <a:spLocks noChangeArrowheads="1"/>
            </p:cNvSpPr>
            <p:nvPr/>
          </p:nvSpPr>
          <p:spPr bwMode="auto">
            <a:xfrm>
              <a:off x="1055687" y="3941766"/>
              <a:ext cx="184731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101600" indent="-101600" algn="ctr" eaLnBrk="0" hangingPunct="0">
                <a:buClr>
                  <a:schemeClr val="tx1"/>
                </a:buClr>
                <a:buFont typeface="Wingdings" pitchFamily="2" charset="2"/>
                <a:buNone/>
              </a:pPr>
              <a:endParaRPr lang="it-IT" sz="1400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</p:grpSp>
      <p:grpSp>
        <p:nvGrpSpPr>
          <p:cNvPr id="32783" name="Gruppo 38"/>
          <p:cNvGrpSpPr>
            <a:grpSpLocks/>
          </p:cNvGrpSpPr>
          <p:nvPr/>
        </p:nvGrpSpPr>
        <p:grpSpPr bwMode="auto">
          <a:xfrm>
            <a:off x="4929188" y="4430713"/>
            <a:ext cx="3706812" cy="1847850"/>
            <a:chOff x="792162" y="3941766"/>
            <a:chExt cx="3706812" cy="1847850"/>
          </a:xfrm>
        </p:grpSpPr>
        <p:sp>
          <p:nvSpPr>
            <p:cNvPr id="32787" name="Rectangle 20"/>
            <p:cNvSpPr>
              <a:spLocks noChangeArrowheads="1"/>
            </p:cNvSpPr>
            <p:nvPr/>
          </p:nvSpPr>
          <p:spPr bwMode="auto">
            <a:xfrm>
              <a:off x="792162" y="4214816"/>
              <a:ext cx="3706812" cy="1574800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FFFFFF"/>
                </a:gs>
              </a:gsLst>
              <a:lin ang="2700000" scaled="1"/>
            </a:gradFill>
            <a:ln w="317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32788" name="Text Box 21"/>
            <p:cNvSpPr txBox="1">
              <a:spLocks noChangeArrowheads="1"/>
            </p:cNvSpPr>
            <p:nvPr/>
          </p:nvSpPr>
          <p:spPr bwMode="auto">
            <a:xfrm>
              <a:off x="804862" y="4284666"/>
              <a:ext cx="3683000" cy="1384995"/>
            </a:xfrm>
            <a:prstGeom prst="rect">
              <a:avLst/>
            </a:prstGeom>
            <a:noFill/>
            <a:ln w="31750" algn="ctr">
              <a:noFill/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66700" indent="-266700" eaLnBrk="0" hangingPunct="0">
                <a:lnSpc>
                  <a:spcPct val="110000"/>
                </a:lnSpc>
                <a:spcBef>
                  <a:spcPct val="50000"/>
                </a:spcBef>
                <a:buClr>
                  <a:srgbClr val="800000"/>
                </a:buClr>
                <a:buSzPct val="80000"/>
                <a:buFont typeface="Wingdings" pitchFamily="2" charset="2"/>
                <a:buBlip>
                  <a:blip r:embed="rId2"/>
                </a:buBlip>
              </a:pPr>
              <a:r>
                <a:rPr lang="it-IT" sz="1200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rPr>
                <a:t>Basso costo/tempo unitario di ciascuna attività</a:t>
              </a:r>
            </a:p>
            <a:p>
              <a:pPr marL="266700" indent="-266700" eaLnBrk="0" hangingPunct="0">
                <a:lnSpc>
                  <a:spcPct val="110000"/>
                </a:lnSpc>
                <a:spcBef>
                  <a:spcPct val="50000"/>
                </a:spcBef>
                <a:buClr>
                  <a:srgbClr val="800000"/>
                </a:buClr>
                <a:buSzPct val="80000"/>
                <a:buFont typeface="Wingdings" pitchFamily="2" charset="2"/>
                <a:buBlip>
                  <a:blip r:embed="rId2"/>
                </a:buBlip>
              </a:pPr>
              <a:r>
                <a:rPr lang="it-IT" sz="1200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rPr>
                <a:t>Elevata economia nella ripetizione della medesima attività</a:t>
              </a:r>
            </a:p>
            <a:p>
              <a:pPr marL="266700" indent="-266700" eaLnBrk="0" hangingPunct="0">
                <a:lnSpc>
                  <a:spcPct val="110000"/>
                </a:lnSpc>
                <a:spcBef>
                  <a:spcPct val="50000"/>
                </a:spcBef>
                <a:buClr>
                  <a:srgbClr val="800000"/>
                </a:buClr>
                <a:buSzPct val="80000"/>
                <a:buFont typeface="Wingdings" pitchFamily="2" charset="2"/>
                <a:buBlip>
                  <a:blip r:embed="rId2"/>
                </a:buBlip>
              </a:pPr>
              <a:r>
                <a:rPr lang="it-IT" sz="1200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rPr>
                <a:t>Tracciabilità totale e accesso a informazioni </a:t>
              </a:r>
            </a:p>
            <a:p>
              <a:pPr marL="266700" indent="-266700" eaLnBrk="0" hangingPunct="0">
                <a:lnSpc>
                  <a:spcPct val="110000"/>
                </a:lnSpc>
                <a:spcBef>
                  <a:spcPct val="50000"/>
                </a:spcBef>
                <a:buClr>
                  <a:srgbClr val="800000"/>
                </a:buClr>
                <a:buSzPct val="80000"/>
                <a:buFont typeface="Wingdings" pitchFamily="2" charset="2"/>
                <a:buBlip>
                  <a:blip r:embed="rId2"/>
                </a:buBlip>
              </a:pPr>
              <a:r>
                <a:rPr lang="it-IT" sz="1200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rPr>
                <a:t>Massimizzazione leve competitive</a:t>
              </a:r>
            </a:p>
          </p:txBody>
        </p:sp>
        <p:sp>
          <p:nvSpPr>
            <p:cNvPr id="32789" name="Text Box 22"/>
            <p:cNvSpPr txBox="1">
              <a:spLocks noChangeArrowheads="1"/>
            </p:cNvSpPr>
            <p:nvPr/>
          </p:nvSpPr>
          <p:spPr bwMode="auto">
            <a:xfrm>
              <a:off x="1055687" y="3941766"/>
              <a:ext cx="184731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101600" indent="-101600" algn="ctr" eaLnBrk="0" hangingPunct="0">
                <a:buClr>
                  <a:schemeClr val="tx1"/>
                </a:buClr>
                <a:buFont typeface="Wingdings" pitchFamily="2" charset="2"/>
                <a:buNone/>
              </a:pPr>
              <a:endParaRPr lang="it-IT" sz="1400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</p:grpSp>
      <p:sp>
        <p:nvSpPr>
          <p:cNvPr id="32784" name="Text Box 29"/>
          <p:cNvSpPr txBox="1">
            <a:spLocks noChangeArrowheads="1"/>
          </p:cNvSpPr>
          <p:nvPr/>
        </p:nvSpPr>
        <p:spPr bwMode="auto">
          <a:xfrm rot="-4597478">
            <a:off x="4003675" y="4465638"/>
            <a:ext cx="896937" cy="2746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01600" indent="-101600" algn="ctr" eaLnBrk="0" hangingPunct="0">
              <a:buClr>
                <a:schemeClr val="tx1"/>
              </a:buClr>
              <a:buFont typeface="Wingdings" pitchFamily="2" charset="2"/>
              <a:buNone/>
            </a:pPr>
            <a:r>
              <a:rPr lang="it-IT" sz="1200">
                <a:latin typeface="Calibri" pitchFamily="34" charset="0"/>
                <a:ea typeface="ヒラギノ角ゴ Pro W3"/>
                <a:cs typeface="ヒラギノ角ゴ Pro W3"/>
              </a:rPr>
              <a:t>confronto</a:t>
            </a:r>
          </a:p>
        </p:txBody>
      </p:sp>
      <p:sp>
        <p:nvSpPr>
          <p:cNvPr id="32785" name="AutoShape 155"/>
          <p:cNvSpPr>
            <a:spLocks noChangeArrowheads="1"/>
          </p:cNvSpPr>
          <p:nvPr/>
        </p:nvSpPr>
        <p:spPr bwMode="gray">
          <a:xfrm rot="-5400000" flipH="1" flipV="1">
            <a:off x="3382963" y="3594100"/>
            <a:ext cx="1719262" cy="230188"/>
          </a:xfrm>
          <a:prstGeom prst="upArrow">
            <a:avLst>
              <a:gd name="adj1" fmla="val 100000"/>
              <a:gd name="adj2" fmla="val 100000"/>
            </a:avLst>
          </a:prstGeom>
          <a:gradFill rotWithShape="1">
            <a:gsLst>
              <a:gs pos="0">
                <a:schemeClr val="bg2"/>
              </a:gs>
              <a:gs pos="100000">
                <a:srgbClr val="EAEAEA">
                  <a:alpha val="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32786" name="AutoShape 155"/>
          <p:cNvSpPr>
            <a:spLocks noChangeArrowheads="1"/>
          </p:cNvSpPr>
          <p:nvPr/>
        </p:nvSpPr>
        <p:spPr bwMode="gray">
          <a:xfrm rot="-5400000" flipH="1" flipV="1">
            <a:off x="3398837" y="5303838"/>
            <a:ext cx="1719263" cy="230188"/>
          </a:xfrm>
          <a:prstGeom prst="upArrow">
            <a:avLst>
              <a:gd name="adj1" fmla="val 100000"/>
              <a:gd name="adj2" fmla="val 100000"/>
            </a:avLst>
          </a:prstGeom>
          <a:gradFill rotWithShape="1">
            <a:gsLst>
              <a:gs pos="0">
                <a:schemeClr val="bg2"/>
              </a:gs>
              <a:gs pos="100000">
                <a:srgbClr val="EAEAEA">
                  <a:alpha val="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AutoShape 10"/>
          <p:cNvSpPr>
            <a:spLocks noChangeArrowheads="1"/>
          </p:cNvSpPr>
          <p:nvPr/>
        </p:nvSpPr>
        <p:spPr bwMode="gray">
          <a:xfrm rot="5400000" flipH="1">
            <a:off x="1331119" y="2493169"/>
            <a:ext cx="3527425" cy="503237"/>
          </a:xfrm>
          <a:prstGeom prst="upArrow">
            <a:avLst>
              <a:gd name="adj1" fmla="val 100000"/>
              <a:gd name="adj2" fmla="val 100000"/>
            </a:avLst>
          </a:prstGeom>
          <a:solidFill>
            <a:srgbClr val="FEC790"/>
          </a:solidFill>
          <a:ln w="9525" algn="ctr">
            <a:noFill/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it-IT" sz="2000">
              <a:solidFill>
                <a:srgbClr val="FEAB58"/>
              </a:solidFill>
              <a:latin typeface="Calibri" pitchFamily="34" charset="0"/>
            </a:endParaRPr>
          </a:p>
        </p:txBody>
      </p:sp>
      <p:sp>
        <p:nvSpPr>
          <p:cNvPr id="37892" name="Titolo 6"/>
          <p:cNvSpPr>
            <a:spLocks noGrp="1"/>
          </p:cNvSpPr>
          <p:nvPr>
            <p:ph type="title" idx="4294967295"/>
          </p:nvPr>
        </p:nvSpPr>
        <p:spPr>
          <a:xfrm>
            <a:off x="914400" y="374635"/>
            <a:ext cx="8229600" cy="911225"/>
          </a:xfrm>
        </p:spPr>
        <p:txBody>
          <a:bodyPr/>
          <a:lstStyle/>
          <a:p>
            <a:r>
              <a:rPr lang="it-IT" sz="2800" dirty="0" smtClean="0"/>
              <a:t>Le tappe dell’ </a:t>
            </a:r>
            <a:r>
              <a:rPr lang="it-IT" sz="2800" dirty="0" err="1" smtClean="0"/>
              <a:t>e-procurement</a:t>
            </a:r>
            <a:r>
              <a:rPr lang="it-IT" sz="2800" dirty="0" smtClean="0"/>
              <a:t> nel TPL romano</a:t>
            </a:r>
          </a:p>
        </p:txBody>
      </p:sp>
      <p:sp>
        <p:nvSpPr>
          <p:cNvPr id="10" name="Rettangolo arrotondato 9"/>
          <p:cNvSpPr/>
          <p:nvPr/>
        </p:nvSpPr>
        <p:spPr>
          <a:xfrm>
            <a:off x="3421094" y="1716753"/>
            <a:ext cx="5651500" cy="57467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b="1" dirty="0" smtClean="0">
                <a:solidFill>
                  <a:srgbClr val="FFFFFF"/>
                </a:solidFill>
              </a:rPr>
              <a:t>2003</a:t>
            </a:r>
            <a:endParaRPr lang="it-IT" b="1" dirty="0">
              <a:solidFill>
                <a:srgbClr val="FFFFFF"/>
              </a:solidFill>
            </a:endParaRPr>
          </a:p>
          <a:p>
            <a:pPr algn="ctr"/>
            <a:r>
              <a:rPr lang="it-IT" b="1" dirty="0" smtClean="0">
                <a:solidFill>
                  <a:srgbClr val="FFFFFF"/>
                </a:solidFill>
              </a:rPr>
              <a:t>Costituzione </a:t>
            </a:r>
            <a:r>
              <a:rPr lang="it-IT" b="1" dirty="0" err="1" smtClean="0">
                <a:solidFill>
                  <a:srgbClr val="FFFFFF"/>
                </a:solidFill>
              </a:rPr>
              <a:t>BravoBus</a:t>
            </a:r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2" name="Rettangolo arrotondato 9"/>
          <p:cNvSpPr/>
          <p:nvPr/>
        </p:nvSpPr>
        <p:spPr>
          <a:xfrm>
            <a:off x="3421094" y="2433398"/>
            <a:ext cx="5651500" cy="576263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b="1">
                <a:solidFill>
                  <a:srgbClr val="FFFFFF"/>
                </a:solidFill>
              </a:rPr>
              <a:t>2005</a:t>
            </a:r>
          </a:p>
          <a:p>
            <a:pPr algn="ctr"/>
            <a:r>
              <a:rPr lang="it-IT" b="1">
                <a:solidFill>
                  <a:srgbClr val="FFFFFF"/>
                </a:solidFill>
              </a:rPr>
              <a:t>Prima asta on-line sopra-soglia</a:t>
            </a:r>
          </a:p>
        </p:txBody>
      </p:sp>
      <p:sp>
        <p:nvSpPr>
          <p:cNvPr id="3" name="Rettangolo arrotondato 9"/>
          <p:cNvSpPr/>
          <p:nvPr/>
        </p:nvSpPr>
        <p:spPr>
          <a:xfrm>
            <a:off x="3421094" y="3151631"/>
            <a:ext cx="5651500" cy="50482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b="1">
                <a:solidFill>
                  <a:srgbClr val="FFFFFF"/>
                </a:solidFill>
              </a:rPr>
              <a:t>2007</a:t>
            </a:r>
          </a:p>
          <a:p>
            <a:pPr algn="ctr"/>
            <a:r>
              <a:rPr lang="it-IT" b="1">
                <a:solidFill>
                  <a:srgbClr val="FFFFFF"/>
                </a:solidFill>
              </a:rPr>
              <a:t>Adozione generalizzata RdO in busta digitale</a:t>
            </a:r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179388" y="2205038"/>
            <a:ext cx="2555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000" b="1">
                <a:solidFill>
                  <a:srgbClr val="993300"/>
                </a:solidFill>
              </a:rPr>
              <a:t>TRAMBUS  S.p.A.</a:t>
            </a:r>
          </a:p>
        </p:txBody>
      </p:sp>
      <p:sp>
        <p:nvSpPr>
          <p:cNvPr id="37898" name="Line 10"/>
          <p:cNvSpPr>
            <a:spLocks noChangeShapeType="1"/>
          </p:cNvSpPr>
          <p:nvPr/>
        </p:nvSpPr>
        <p:spPr bwMode="auto">
          <a:xfrm>
            <a:off x="1476375" y="2852738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250825" y="5013325"/>
            <a:ext cx="2160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000" b="1">
                <a:solidFill>
                  <a:srgbClr val="993300"/>
                </a:solidFill>
              </a:rPr>
              <a:t>ATAC  S.p.A.</a:t>
            </a:r>
          </a:p>
        </p:txBody>
      </p:sp>
      <p:sp>
        <p:nvSpPr>
          <p:cNvPr id="37900" name="Text Box 12"/>
          <p:cNvSpPr txBox="1">
            <a:spLocks noChangeArrowheads="1"/>
          </p:cNvSpPr>
          <p:nvPr/>
        </p:nvSpPr>
        <p:spPr bwMode="auto">
          <a:xfrm rot="16200000">
            <a:off x="669925" y="3359151"/>
            <a:ext cx="458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endParaRPr lang="it-IT"/>
          </a:p>
        </p:txBody>
      </p:sp>
      <p:sp>
        <p:nvSpPr>
          <p:cNvPr id="37901" name="Text Box 13"/>
          <p:cNvSpPr txBox="1">
            <a:spLocks noChangeArrowheads="1"/>
          </p:cNvSpPr>
          <p:nvPr/>
        </p:nvSpPr>
        <p:spPr bwMode="auto">
          <a:xfrm rot="16200000">
            <a:off x="542131" y="3498057"/>
            <a:ext cx="1368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b="1">
                <a:solidFill>
                  <a:srgbClr val="993300"/>
                </a:solidFill>
              </a:rPr>
              <a:t>1/1/2010</a:t>
            </a:r>
          </a:p>
        </p:txBody>
      </p:sp>
      <p:sp>
        <p:nvSpPr>
          <p:cNvPr id="37902" name="AutoShape 10"/>
          <p:cNvSpPr>
            <a:spLocks noChangeArrowheads="1"/>
          </p:cNvSpPr>
          <p:nvPr/>
        </p:nvSpPr>
        <p:spPr bwMode="gray">
          <a:xfrm rot="5400000" flipH="1">
            <a:off x="2158207" y="5193506"/>
            <a:ext cx="1873250" cy="503237"/>
          </a:xfrm>
          <a:prstGeom prst="upArrow">
            <a:avLst>
              <a:gd name="adj1" fmla="val 100000"/>
              <a:gd name="adj2" fmla="val 100000"/>
            </a:avLst>
          </a:prstGeom>
          <a:solidFill>
            <a:srgbClr val="FEC790"/>
          </a:solidFill>
          <a:ln w="9525" algn="ctr">
            <a:noFill/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it-IT" sz="2000">
              <a:solidFill>
                <a:srgbClr val="FEAB58"/>
              </a:solidFill>
              <a:latin typeface="Calibri" pitchFamily="34" charset="0"/>
            </a:endParaRPr>
          </a:p>
        </p:txBody>
      </p:sp>
      <p:sp>
        <p:nvSpPr>
          <p:cNvPr id="5" name="Rettangolo arrotondato 9"/>
          <p:cNvSpPr/>
          <p:nvPr/>
        </p:nvSpPr>
        <p:spPr>
          <a:xfrm>
            <a:off x="3421094" y="5160279"/>
            <a:ext cx="5651500" cy="503237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b="1">
                <a:solidFill>
                  <a:srgbClr val="FFFFFF"/>
                </a:solidFill>
              </a:rPr>
              <a:t>2011</a:t>
            </a:r>
          </a:p>
          <a:p>
            <a:pPr algn="ctr"/>
            <a:r>
              <a:rPr lang="it-IT" b="1">
                <a:solidFill>
                  <a:srgbClr val="FFFFFF"/>
                </a:solidFill>
              </a:rPr>
              <a:t>Estensione GOL al settore metro-ferroviario</a:t>
            </a:r>
          </a:p>
        </p:txBody>
      </p:sp>
      <p:sp>
        <p:nvSpPr>
          <p:cNvPr id="6" name="Rettangolo arrotondato 9"/>
          <p:cNvSpPr/>
          <p:nvPr/>
        </p:nvSpPr>
        <p:spPr>
          <a:xfrm>
            <a:off x="3421094" y="5805487"/>
            <a:ext cx="5651500" cy="50323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b="1">
                <a:solidFill>
                  <a:srgbClr val="FFFFFF"/>
                </a:solidFill>
              </a:rPr>
              <a:t>2012</a:t>
            </a:r>
          </a:p>
          <a:p>
            <a:pPr algn="ctr"/>
            <a:r>
              <a:rPr lang="it-IT" b="1">
                <a:solidFill>
                  <a:srgbClr val="FFFFFF"/>
                </a:solidFill>
              </a:rPr>
              <a:t>Introduzione sistema di vendor rating</a:t>
            </a:r>
          </a:p>
        </p:txBody>
      </p:sp>
      <p:sp>
        <p:nvSpPr>
          <p:cNvPr id="7" name="Rettangolo arrotondato 9"/>
          <p:cNvSpPr/>
          <p:nvPr/>
        </p:nvSpPr>
        <p:spPr>
          <a:xfrm>
            <a:off x="3421094" y="3798426"/>
            <a:ext cx="5651500" cy="50323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b="1">
                <a:solidFill>
                  <a:srgbClr val="FFFFFF"/>
                </a:solidFill>
              </a:rPr>
              <a:t>2008</a:t>
            </a:r>
          </a:p>
          <a:p>
            <a:pPr algn="ctr"/>
            <a:r>
              <a:rPr lang="it-IT" b="1">
                <a:solidFill>
                  <a:srgbClr val="FFFFFF"/>
                </a:solidFill>
              </a:rPr>
              <a:t>Introduzione Albo Fornitori on line</a:t>
            </a:r>
          </a:p>
        </p:txBody>
      </p:sp>
      <p:sp>
        <p:nvSpPr>
          <p:cNvPr id="8" name="Rettangolo arrotondato 9"/>
          <p:cNvSpPr/>
          <p:nvPr/>
        </p:nvSpPr>
        <p:spPr>
          <a:xfrm>
            <a:off x="3421094" y="1071546"/>
            <a:ext cx="5651500" cy="503237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b="1" dirty="0" smtClean="0">
                <a:solidFill>
                  <a:srgbClr val="FFFFFF"/>
                </a:solidFill>
              </a:rPr>
              <a:t>2002</a:t>
            </a:r>
            <a:endParaRPr lang="it-IT" b="1" dirty="0">
              <a:solidFill>
                <a:srgbClr val="FFFFFF"/>
              </a:solidFill>
            </a:endParaRPr>
          </a:p>
          <a:p>
            <a:pPr algn="ctr"/>
            <a:r>
              <a:rPr lang="it-IT" b="1" dirty="0" smtClean="0">
                <a:solidFill>
                  <a:srgbClr val="FFFFFF"/>
                </a:solidFill>
              </a:rPr>
              <a:t>Prima asta on-line </a:t>
            </a:r>
            <a:r>
              <a:rPr lang="it-IT" b="1" dirty="0" smtClean="0">
                <a:solidFill>
                  <a:srgbClr val="FFFFFF"/>
                </a:solidFill>
              </a:rPr>
              <a:t>sottosoglia</a:t>
            </a:r>
            <a:endParaRPr lang="it-IT" b="1" dirty="0">
              <a:solidFill>
                <a:srgbClr val="FFFFFF"/>
              </a:solidFill>
            </a:endParaRPr>
          </a:p>
        </p:txBody>
      </p:sp>
      <p:sp>
        <p:nvSpPr>
          <p:cNvPr id="9" name="Rettangolo arrotondato 9"/>
          <p:cNvSpPr/>
          <p:nvPr/>
        </p:nvSpPr>
        <p:spPr>
          <a:xfrm>
            <a:off x="3421094" y="4443634"/>
            <a:ext cx="5651500" cy="57467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b="1">
                <a:solidFill>
                  <a:srgbClr val="FFFFFF"/>
                </a:solidFill>
              </a:rPr>
              <a:t>2010</a:t>
            </a:r>
          </a:p>
          <a:p>
            <a:pPr algn="ctr"/>
            <a:r>
              <a:rPr lang="it-IT" b="1">
                <a:solidFill>
                  <a:srgbClr val="FFFFFF"/>
                </a:solidFill>
              </a:rPr>
              <a:t>Albo fornitori telematico della nuova ATAC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7"/>
          <p:cNvSpPr>
            <a:spLocks noGrp="1" noChangeArrowheads="1"/>
          </p:cNvSpPr>
          <p:nvPr>
            <p:ph type="title"/>
          </p:nvPr>
        </p:nvSpPr>
        <p:spPr>
          <a:xfrm>
            <a:off x="785813" y="592138"/>
            <a:ext cx="7620000" cy="56038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3200" dirty="0" smtClean="0">
                <a:latin typeface="+mn-lt"/>
              </a:rPr>
              <a:t>Un caso di successo</a:t>
            </a:r>
          </a:p>
        </p:txBody>
      </p:sp>
      <p:sp>
        <p:nvSpPr>
          <p:cNvPr id="33794" name="CasellaDiTesto 4"/>
          <p:cNvSpPr txBox="1">
            <a:spLocks noChangeArrowheads="1"/>
          </p:cNvSpPr>
          <p:nvPr/>
        </p:nvSpPr>
        <p:spPr bwMode="auto">
          <a:xfrm>
            <a:off x="3279775" y="6546850"/>
            <a:ext cx="27289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solidFill>
                  <a:schemeClr val="bg1"/>
                </a:solidFill>
                <a:latin typeface="Calibri" pitchFamily="34" charset="0"/>
              </a:rPr>
              <a:t>Bozza per discussione</a:t>
            </a:r>
          </a:p>
        </p:txBody>
      </p:sp>
      <p:sp>
        <p:nvSpPr>
          <p:cNvPr id="98" name="CasellaDiTesto 97"/>
          <p:cNvSpPr txBox="1"/>
          <p:nvPr/>
        </p:nvSpPr>
        <p:spPr>
          <a:xfrm>
            <a:off x="296863" y="1284288"/>
            <a:ext cx="845185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7800" indent="-177800" algn="just" eaLnBrk="0" fontAlgn="auto" hangingPunct="0">
              <a:spcBef>
                <a:spcPts val="0"/>
              </a:spcBef>
              <a:spcAft>
                <a:spcPts val="0"/>
              </a:spcAft>
              <a:buClr>
                <a:srgbClr val="F7770D"/>
              </a:buClr>
              <a:buSzPct val="90000"/>
              <a:buFont typeface="Calibri" pitchFamily="34" charset="0"/>
              <a:buChar char="»"/>
              <a:defRPr/>
            </a:pPr>
            <a:r>
              <a:rPr lang="it-IT" sz="2400" kern="0" dirty="0">
                <a:latin typeface="+mn-lt"/>
              </a:rPr>
              <a:t>Gara per </a:t>
            </a:r>
            <a:r>
              <a:rPr lang="it-IT" sz="2400" b="1" kern="0" dirty="0">
                <a:latin typeface="+mn-lt"/>
              </a:rPr>
              <a:t>“Manutenzione recinzione ferroviaria via Chigi” </a:t>
            </a:r>
          </a:p>
        </p:txBody>
      </p:sp>
      <p:sp>
        <p:nvSpPr>
          <p:cNvPr id="101" name="Rettangolo arrotondato 100"/>
          <p:cNvSpPr/>
          <p:nvPr/>
        </p:nvSpPr>
        <p:spPr>
          <a:xfrm>
            <a:off x="285750" y="1857375"/>
            <a:ext cx="5857875" cy="1500188"/>
          </a:xfrm>
          <a:prstGeom prst="roundRect">
            <a:avLst/>
          </a:prstGeom>
          <a:solidFill>
            <a:schemeClr val="bg1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marL="261938" lvl="1" indent="-174625" eaLnBrk="0" hangingPunct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Arial" pitchFamily="34" charset="0"/>
              <a:buChar char="»"/>
              <a:defRPr/>
            </a:pPr>
            <a:r>
              <a:rPr lang="it-IT" sz="2000" dirty="0">
                <a:solidFill>
                  <a:srgbClr val="000000"/>
                </a:solidFill>
              </a:rPr>
              <a:t>Categoria: OG3</a:t>
            </a:r>
          </a:p>
          <a:p>
            <a:pPr marL="261938" lvl="1" indent="-174625" eaLnBrk="0" hangingPunct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Arial" pitchFamily="34" charset="0"/>
              <a:buChar char="»"/>
              <a:defRPr/>
            </a:pPr>
            <a:r>
              <a:rPr lang="it-IT" sz="2000" dirty="0">
                <a:solidFill>
                  <a:srgbClr val="000000"/>
                </a:solidFill>
              </a:rPr>
              <a:t>Valore Base di Gara: 400.000 €</a:t>
            </a:r>
          </a:p>
          <a:p>
            <a:pPr marL="261938" lvl="1" indent="-174625" eaLnBrk="0" hangingPunct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Arial" pitchFamily="34" charset="0"/>
              <a:buChar char="»"/>
              <a:defRPr/>
            </a:pPr>
            <a:r>
              <a:rPr lang="it-IT" sz="2000" dirty="0">
                <a:solidFill>
                  <a:srgbClr val="000000"/>
                </a:solidFill>
              </a:rPr>
              <a:t>Fornitori invitati: 107</a:t>
            </a:r>
          </a:p>
          <a:p>
            <a:pPr marL="261938" lvl="1" indent="-174625" eaLnBrk="0" hangingPunct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Arial" pitchFamily="34" charset="0"/>
              <a:buChar char="»"/>
              <a:defRPr/>
            </a:pPr>
            <a:r>
              <a:rPr lang="it-IT" sz="2000" dirty="0">
                <a:solidFill>
                  <a:srgbClr val="000000"/>
                </a:solidFill>
              </a:rPr>
              <a:t>Aggiudicazione Prezzo più basso</a:t>
            </a:r>
          </a:p>
        </p:txBody>
      </p:sp>
      <p:sp>
        <p:nvSpPr>
          <p:cNvPr id="103" name="Rettangolo arrotondato 102"/>
          <p:cNvSpPr/>
          <p:nvPr/>
        </p:nvSpPr>
        <p:spPr>
          <a:xfrm>
            <a:off x="1214438" y="3571875"/>
            <a:ext cx="5857875" cy="996950"/>
          </a:xfrm>
          <a:prstGeom prst="roundRect">
            <a:avLst/>
          </a:prstGeom>
          <a:solidFill>
            <a:srgbClr val="C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marL="261938" lvl="1" indent="-174625" eaLnBrk="0" hangingPunct="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90000"/>
              <a:buFont typeface="Arial" pitchFamily="34" charset="0"/>
              <a:buChar char="»"/>
              <a:defRPr/>
            </a:pPr>
            <a:r>
              <a:rPr lang="it-IT" sz="2000" b="1" dirty="0">
                <a:solidFill>
                  <a:schemeClr val="bg1"/>
                </a:solidFill>
              </a:rPr>
              <a:t>Offerenti 1° Round Negoziale: 29</a:t>
            </a:r>
          </a:p>
          <a:p>
            <a:pPr marL="261938" lvl="1" indent="-174625" eaLnBrk="0" hangingPunct="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90000"/>
              <a:buFont typeface="Arial" pitchFamily="34" charset="0"/>
              <a:buChar char="»"/>
              <a:defRPr/>
            </a:pPr>
            <a:r>
              <a:rPr lang="it-IT" sz="2000" b="1" dirty="0">
                <a:solidFill>
                  <a:schemeClr val="bg1"/>
                </a:solidFill>
              </a:rPr>
              <a:t>Migliore sconto 1° Round Negoziale: 42,5% (fornitore X)</a:t>
            </a:r>
          </a:p>
        </p:txBody>
      </p:sp>
      <p:sp>
        <p:nvSpPr>
          <p:cNvPr id="105" name="Rettangolo arrotondato 104"/>
          <p:cNvSpPr/>
          <p:nvPr/>
        </p:nvSpPr>
        <p:spPr>
          <a:xfrm>
            <a:off x="2857500" y="4789488"/>
            <a:ext cx="6024563" cy="996950"/>
          </a:xfrm>
          <a:prstGeom prst="roundRect">
            <a:avLst/>
          </a:prstGeom>
          <a:solidFill>
            <a:srgbClr val="C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marL="261938" lvl="1" indent="-174625" eaLnBrk="0" hangingPunct="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90000"/>
              <a:buFont typeface="Arial" pitchFamily="34" charset="0"/>
              <a:buChar char="»"/>
              <a:defRPr/>
            </a:pPr>
            <a:r>
              <a:rPr lang="it-IT" sz="2000" b="1" dirty="0">
                <a:solidFill>
                  <a:schemeClr val="bg1"/>
                </a:solidFill>
              </a:rPr>
              <a:t>Migliore sconto 2° Round Negoziale:  44,83% (fornitore Y)</a:t>
            </a:r>
          </a:p>
        </p:txBody>
      </p:sp>
      <p:sp>
        <p:nvSpPr>
          <p:cNvPr id="11" name="Freccia angolare in su 10"/>
          <p:cNvSpPr/>
          <p:nvPr/>
        </p:nvSpPr>
        <p:spPr>
          <a:xfrm rot="5400000">
            <a:off x="1643063" y="4714875"/>
            <a:ext cx="857250" cy="1000125"/>
          </a:xfrm>
          <a:prstGeom prst="bentUpArrow">
            <a:avLst/>
          </a:prstGeom>
          <a:solidFill>
            <a:srgbClr val="FEC79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rgbClr val="FEAB58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olo 6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143000"/>
          </a:xfrm>
        </p:spPr>
        <p:txBody>
          <a:bodyPr/>
          <a:lstStyle/>
          <a:p>
            <a:r>
              <a:rPr lang="it-IT" sz="3200" smtClean="0"/>
              <a:t>Un esempio “quotidiano”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179388" y="1143000"/>
            <a:ext cx="5749925" cy="1500188"/>
          </a:xfrm>
          <a:prstGeom prst="rect">
            <a:avLst/>
          </a:prstGeom>
        </p:spPr>
        <p:txBody>
          <a:bodyPr/>
          <a:lstStyle/>
          <a:p>
            <a:pPr marL="87313" lvl="1" eaLnBrk="0" hangingPunct="0">
              <a:spcBef>
                <a:spcPct val="50000"/>
              </a:spcBef>
              <a:spcAft>
                <a:spcPts val="600"/>
              </a:spcAft>
              <a:buClr>
                <a:srgbClr val="800000"/>
              </a:buClr>
              <a:buSzPct val="90000"/>
              <a:defRPr/>
            </a:pPr>
            <a:r>
              <a:rPr lang="it-IT" b="1" u="sng" dirty="0">
                <a:solidFill>
                  <a:srgbClr val="000000"/>
                </a:solidFill>
                <a:latin typeface="Calibri" pitchFamily="34" charset="0"/>
              </a:rPr>
              <a:t>ASTA SX BARRA STABILIZZATRICE SOSPENSIONE PNEUMATICA ASSALE ANTERIORE</a:t>
            </a:r>
          </a:p>
          <a:p>
            <a:pPr marL="261938" lvl="1" indent="-174625" eaLnBrk="0" hangingPunct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Arial" pitchFamily="34" charset="0"/>
              <a:buChar char="»"/>
              <a:defRPr/>
            </a:pPr>
            <a:r>
              <a:rPr lang="it-IT" dirty="0">
                <a:solidFill>
                  <a:srgbClr val="000000"/>
                </a:solidFill>
                <a:latin typeface="Calibri" pitchFamily="34" charset="0"/>
              </a:rPr>
              <a:t>Fornitori Invitati: 14 – Offerenti 5 – Offerte 9</a:t>
            </a:r>
          </a:p>
          <a:p>
            <a:pPr marL="261938" lvl="1" indent="-174625" eaLnBrk="0" hangingPunct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Arial" pitchFamily="34" charset="0"/>
              <a:buChar char="»"/>
              <a:defRPr/>
            </a:pPr>
            <a:r>
              <a:rPr lang="it-IT" dirty="0">
                <a:solidFill>
                  <a:srgbClr val="000000"/>
                </a:solidFill>
                <a:latin typeface="Calibri" pitchFamily="34" charset="0"/>
              </a:rPr>
              <a:t>Risparmio negoziale: 16%</a:t>
            </a:r>
          </a:p>
          <a:p>
            <a:pPr marL="261938" lvl="1" indent="-174625" eaLnBrk="0" hangingPunct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90000"/>
              <a:buFont typeface="Arial" pitchFamily="34" charset="0"/>
              <a:buChar char="»"/>
              <a:defRPr/>
            </a:pPr>
            <a:r>
              <a:rPr lang="it-IT" dirty="0">
                <a:solidFill>
                  <a:srgbClr val="000000"/>
                </a:solidFill>
                <a:latin typeface="Calibri" pitchFamily="34" charset="0"/>
              </a:rPr>
              <a:t>Durata negoziazione: 15 minuti</a:t>
            </a:r>
          </a:p>
          <a:p>
            <a:pPr marL="261938" lvl="1" indent="-174625" ea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90000"/>
              <a:defRPr/>
            </a:pPr>
            <a:r>
              <a:rPr lang="it-IT" dirty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it-IT" dirty="0">
                <a:solidFill>
                  <a:srgbClr val="000000"/>
                </a:solidFill>
                <a:latin typeface="Calibri" pitchFamily="34" charset="0"/>
              </a:rPr>
            </a:br>
            <a:endParaRPr lang="it-IT" dirty="0">
              <a:latin typeface="+mn-lt"/>
            </a:endParaRP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 t="24374" b="6250"/>
          <a:stretch>
            <a:fillRect/>
          </a:stretch>
        </p:blipFill>
        <p:spPr bwMode="auto">
          <a:xfrm>
            <a:off x="238125" y="2620963"/>
            <a:ext cx="8620125" cy="373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ttangolo arrotondato 21"/>
          <p:cNvSpPr/>
          <p:nvPr/>
        </p:nvSpPr>
        <p:spPr>
          <a:xfrm>
            <a:off x="6143625" y="1214438"/>
            <a:ext cx="2786063" cy="128587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975" indent="-18097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200" b="1" dirty="0"/>
          </a:p>
          <a:p>
            <a:pPr marL="180975" indent="-1809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200" b="1" dirty="0"/>
              <a:t>1-11/2011</a:t>
            </a:r>
          </a:p>
          <a:p>
            <a:pPr marL="180975" indent="-1809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2200" b="1" dirty="0"/>
              <a:t>Ca 900 Aste</a:t>
            </a:r>
          </a:p>
          <a:p>
            <a:pPr marL="180975" indent="-1809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2200" b="1" dirty="0"/>
              <a:t>Ca 1.700 RDO</a:t>
            </a:r>
          </a:p>
          <a:p>
            <a:pPr marL="180975" indent="-1809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it-IT" sz="2200" b="1" dirty="0"/>
          </a:p>
        </p:txBody>
      </p:sp>
      <p:sp>
        <p:nvSpPr>
          <p:cNvPr id="34821" name="AutoShape 10"/>
          <p:cNvSpPr>
            <a:spLocks noChangeArrowheads="1"/>
          </p:cNvSpPr>
          <p:nvPr/>
        </p:nvSpPr>
        <p:spPr bwMode="gray">
          <a:xfrm rot="5400000" flipH="1">
            <a:off x="5214937" y="1714501"/>
            <a:ext cx="1071563" cy="214312"/>
          </a:xfrm>
          <a:prstGeom prst="upArrow">
            <a:avLst>
              <a:gd name="adj1" fmla="val 100000"/>
              <a:gd name="adj2" fmla="val 100000"/>
            </a:avLst>
          </a:prstGeom>
          <a:solidFill>
            <a:srgbClr val="FEC79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 sz="2000">
              <a:solidFill>
                <a:srgbClr val="FEAB58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olo 6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143000"/>
          </a:xfrm>
        </p:spPr>
        <p:txBody>
          <a:bodyPr/>
          <a:lstStyle/>
          <a:p>
            <a:r>
              <a:rPr lang="it-IT" sz="3200" smtClean="0"/>
              <a:t>Grazie per l’attenzione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 txBox="1">
            <a:spLocks noChangeArrowheads="1"/>
          </p:cNvSpPr>
          <p:nvPr/>
        </p:nvSpPr>
        <p:spPr bwMode="auto">
          <a:xfrm>
            <a:off x="179388" y="1214438"/>
            <a:ext cx="8677275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1938" lvl="1" indent="-174625" eaLnBrk="0" hangingPunct="0">
              <a:spcBef>
                <a:spcPct val="50000"/>
              </a:spcBef>
              <a:spcAft>
                <a:spcPts val="600"/>
              </a:spcAft>
              <a:buClr>
                <a:srgbClr val="800000"/>
              </a:buClr>
              <a:buSzPct val="90000"/>
              <a:buFont typeface="Arial" charset="0"/>
              <a:buChar char="»"/>
            </a:pPr>
            <a:r>
              <a:rPr lang="it-IT">
                <a:solidFill>
                  <a:srgbClr val="000000"/>
                </a:solidFill>
                <a:latin typeface="Calibri" pitchFamily="34" charset="0"/>
              </a:rPr>
              <a:t>L’attuale </a:t>
            </a:r>
            <a:r>
              <a:rPr lang="it-IT" b="1" u="sng">
                <a:solidFill>
                  <a:srgbClr val="000000"/>
                </a:solidFill>
                <a:latin typeface="Calibri" pitchFamily="34" charset="0"/>
              </a:rPr>
              <a:t>Atac è primo gruppo di trasporto pubblico in Italia centrale</a:t>
            </a:r>
            <a:r>
              <a:rPr lang="it-IT">
                <a:solidFill>
                  <a:srgbClr val="000000"/>
                </a:solidFill>
                <a:latin typeface="Calibri" pitchFamily="34" charset="0"/>
              </a:rPr>
              <a:t>. Siamo il risultato della fusione, avvenuta il 1 Gennaio 2010, per incorporazione di Trambus e MetRo nell’Agenzia della Mobilità Atac.</a:t>
            </a:r>
          </a:p>
          <a:p>
            <a:pPr marL="261938" lvl="1" indent="-174625" eaLnBrk="0" hangingPunct="0">
              <a:spcBef>
                <a:spcPct val="50000"/>
              </a:spcBef>
              <a:spcAft>
                <a:spcPts val="600"/>
              </a:spcAft>
              <a:buClr>
                <a:srgbClr val="800000"/>
              </a:buClr>
              <a:buSzPct val="90000"/>
              <a:buFont typeface="Arial" charset="0"/>
              <a:buChar char="»"/>
            </a:pPr>
            <a:r>
              <a:rPr lang="it-IT">
                <a:solidFill>
                  <a:srgbClr val="000000"/>
                </a:solidFill>
                <a:latin typeface="Calibri" pitchFamily="34" charset="0"/>
              </a:rPr>
              <a:t>Complessivamente acquistiamo su base annua ca 450 Milioni di €</a:t>
            </a:r>
          </a:p>
          <a:p>
            <a:pPr marL="261938" lvl="1" indent="-174625" eaLnBrk="0" hangingPunct="0">
              <a:spcBef>
                <a:spcPct val="50000"/>
              </a:spcBef>
              <a:spcAft>
                <a:spcPts val="600"/>
              </a:spcAft>
              <a:buClr>
                <a:srgbClr val="800000"/>
              </a:buClr>
              <a:buSzPct val="90000"/>
              <a:buFont typeface="Arial" charset="0"/>
              <a:buChar char="»"/>
            </a:pPr>
            <a:endParaRPr lang="it-IT">
              <a:solidFill>
                <a:srgbClr val="000000"/>
              </a:solidFill>
              <a:latin typeface="Calibri" pitchFamily="34" charset="0"/>
            </a:endParaRPr>
          </a:p>
          <a:p>
            <a:pPr marL="261938" lvl="1" indent="-174625" eaLnBrk="0" hangingPunct="0">
              <a:spcBef>
                <a:spcPct val="50000"/>
              </a:spcBef>
              <a:spcAft>
                <a:spcPts val="600"/>
              </a:spcAft>
              <a:buClr>
                <a:srgbClr val="800000"/>
              </a:buClr>
              <a:buSzPct val="90000"/>
              <a:buFont typeface="Arial" charset="0"/>
              <a:buChar char="»"/>
            </a:pPr>
            <a:r>
              <a:rPr lang="it-IT">
                <a:solidFill>
                  <a:srgbClr val="000000"/>
                </a:solidFill>
                <a:latin typeface="Calibri" pitchFamily="34" charset="0"/>
              </a:rPr>
              <a:t>La nuova Atac si è data sin da subito un obiettivo di </a:t>
            </a:r>
            <a:r>
              <a:rPr lang="it-IT" b="1" u="sng">
                <a:solidFill>
                  <a:srgbClr val="000000"/>
                </a:solidFill>
                <a:latin typeface="Calibri" pitchFamily="34" charset="0"/>
              </a:rPr>
              <a:t>massima trasparenza e apertura al mercato</a:t>
            </a:r>
            <a:r>
              <a:rPr lang="it-IT">
                <a:solidFill>
                  <a:srgbClr val="000000"/>
                </a:solidFill>
                <a:latin typeface="Calibri" pitchFamily="34" charset="0"/>
              </a:rPr>
              <a:t>, come caratteristica della gestione di tutti gli acquisti, anche nel caso delle procedure più “informali”, ovvero quelle sottosoglia.</a:t>
            </a:r>
          </a:p>
          <a:p>
            <a:pPr marL="261938" lvl="1" indent="-174625" eaLnBrk="0" hangingPunct="0">
              <a:spcBef>
                <a:spcPct val="50000"/>
              </a:spcBef>
              <a:spcAft>
                <a:spcPts val="600"/>
              </a:spcAft>
              <a:buClr>
                <a:srgbClr val="800000"/>
              </a:buClr>
              <a:buSzPct val="90000"/>
              <a:buFont typeface="Arial" charset="0"/>
              <a:buChar char="»"/>
            </a:pPr>
            <a:r>
              <a:rPr lang="it-IT">
                <a:solidFill>
                  <a:srgbClr val="000000"/>
                </a:solidFill>
                <a:latin typeface="Calibri" pitchFamily="34" charset="0"/>
              </a:rPr>
              <a:t>In quest’ottica abbiamo implementato due </a:t>
            </a:r>
            <a:r>
              <a:rPr lang="it-IT" b="1" u="sng">
                <a:solidFill>
                  <a:srgbClr val="000000"/>
                </a:solidFill>
                <a:latin typeface="Calibri" pitchFamily="34" charset="0"/>
              </a:rPr>
              <a:t>strumenti abilitanti:</a:t>
            </a:r>
          </a:p>
          <a:p>
            <a:pPr marL="719138" lvl="2" indent="-174625" eaLnBrk="0" hangingPunct="0">
              <a:spcBef>
                <a:spcPct val="50000"/>
              </a:spcBef>
              <a:spcAft>
                <a:spcPts val="600"/>
              </a:spcAft>
              <a:buClr>
                <a:srgbClr val="800000"/>
              </a:buClr>
              <a:buSzPct val="90000"/>
              <a:buFont typeface="Arial" charset="0"/>
              <a:buChar char="»"/>
            </a:pPr>
            <a:r>
              <a:rPr lang="it-IT" b="1" u="sng">
                <a:solidFill>
                  <a:srgbClr val="000000"/>
                </a:solidFill>
                <a:latin typeface="Calibri" pitchFamily="34" charset="0"/>
              </a:rPr>
              <a:t>Utilizzo sistematico delle gare online per tutte le tipologie di  procedura </a:t>
            </a:r>
            <a:r>
              <a:rPr lang="it-IT">
                <a:solidFill>
                  <a:srgbClr val="000000"/>
                </a:solidFill>
                <a:latin typeface="Calibri" pitchFamily="34" charset="0"/>
              </a:rPr>
              <a:t>(sopra soglia, sottosoglia ed in economia)</a:t>
            </a:r>
          </a:p>
          <a:p>
            <a:pPr marL="719138" lvl="2" indent="-174625" eaLnBrk="0" hangingPunct="0">
              <a:spcBef>
                <a:spcPct val="50000"/>
              </a:spcBef>
              <a:spcAft>
                <a:spcPts val="600"/>
              </a:spcAft>
              <a:buClr>
                <a:srgbClr val="800000"/>
              </a:buClr>
              <a:buSzPct val="90000"/>
              <a:buFont typeface="Arial" charset="0"/>
              <a:buChar char="»"/>
            </a:pPr>
            <a:r>
              <a:rPr lang="it-IT">
                <a:solidFill>
                  <a:srgbClr val="000000"/>
                </a:solidFill>
                <a:latin typeface="Calibri" pitchFamily="34" charset="0"/>
              </a:rPr>
              <a:t>Adozione </a:t>
            </a:r>
            <a:r>
              <a:rPr lang="it-IT" b="1" u="sng">
                <a:solidFill>
                  <a:srgbClr val="000000"/>
                </a:solidFill>
                <a:latin typeface="Calibri" pitchFamily="34" charset="0"/>
              </a:rPr>
              <a:t>dell’Albo Fornitori telematico, </a:t>
            </a:r>
            <a:r>
              <a:rPr lang="it-IT">
                <a:solidFill>
                  <a:srgbClr val="000000"/>
                </a:solidFill>
                <a:latin typeface="Calibri" pitchFamily="34" charset="0"/>
              </a:rPr>
              <a:t>integrato con la soluzione per la gestione delle gare online, come strumento procedurale cardine della relazione con il Mercato di Fornitura</a:t>
            </a:r>
          </a:p>
          <a:p>
            <a:pPr marL="261938" lvl="1" indent="-174625" eaLnBrk="0" hangingPunct="0">
              <a:lnSpc>
                <a:spcPct val="80000"/>
              </a:lnSpc>
              <a:spcBef>
                <a:spcPct val="50000"/>
              </a:spcBef>
              <a:spcAft>
                <a:spcPts val="600"/>
              </a:spcAft>
              <a:buClr>
                <a:srgbClr val="800000"/>
              </a:buClr>
              <a:buSzPct val="90000"/>
            </a:pPr>
            <a:r>
              <a:rPr lang="it-IT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it-IT">
                <a:solidFill>
                  <a:srgbClr val="000000"/>
                </a:solidFill>
                <a:latin typeface="Calibri" pitchFamily="34" charset="0"/>
              </a:rPr>
            </a:br>
            <a:endParaRPr lang="it-IT">
              <a:latin typeface="Calibri" pitchFamily="34" charset="0"/>
            </a:endParaRPr>
          </a:p>
        </p:txBody>
      </p:sp>
      <p:sp>
        <p:nvSpPr>
          <p:cNvPr id="16386" name="AutoShape 10"/>
          <p:cNvSpPr>
            <a:spLocks noChangeArrowheads="1"/>
          </p:cNvSpPr>
          <p:nvPr/>
        </p:nvSpPr>
        <p:spPr bwMode="gray">
          <a:xfrm rot="10800000" flipH="1">
            <a:off x="2214563" y="2786063"/>
            <a:ext cx="4752975" cy="214312"/>
          </a:xfrm>
          <a:prstGeom prst="upArrow">
            <a:avLst>
              <a:gd name="adj1" fmla="val 100000"/>
              <a:gd name="adj2" fmla="val 100000"/>
            </a:avLst>
          </a:prstGeom>
          <a:solidFill>
            <a:srgbClr val="FEC79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 sz="2000">
              <a:solidFill>
                <a:srgbClr val="FEAB58"/>
              </a:solidFill>
              <a:latin typeface="Calibri" pitchFamily="34" charset="0"/>
            </a:endParaRPr>
          </a:p>
        </p:txBody>
      </p:sp>
      <p:sp>
        <p:nvSpPr>
          <p:cNvPr id="16387" name="Titolo 6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1143000"/>
          </a:xfrm>
        </p:spPr>
        <p:txBody>
          <a:bodyPr/>
          <a:lstStyle/>
          <a:p>
            <a:r>
              <a:rPr lang="it-IT" sz="3200" smtClean="0"/>
              <a:t>Introduzione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 txBox="1">
            <a:spLocks noChangeArrowheads="1"/>
          </p:cNvSpPr>
          <p:nvPr/>
        </p:nvSpPr>
        <p:spPr bwMode="auto">
          <a:xfrm>
            <a:off x="179388" y="1285875"/>
            <a:ext cx="86772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1938" lvl="1" indent="-174625" algn="just" eaLnBrk="0" hangingPunct="0">
              <a:spcBef>
                <a:spcPct val="50000"/>
              </a:spcBef>
              <a:spcAft>
                <a:spcPts val="600"/>
              </a:spcAft>
              <a:buClr>
                <a:srgbClr val="800000"/>
              </a:buClr>
              <a:buSzPct val="90000"/>
              <a:buFont typeface="Arial" charset="0"/>
              <a:buChar char="»"/>
            </a:pPr>
            <a:r>
              <a:rPr lang="it-IT" sz="2000">
                <a:solidFill>
                  <a:srgbClr val="000000"/>
                </a:solidFill>
                <a:latin typeface="Calibri" pitchFamily="34" charset="0"/>
              </a:rPr>
              <a:t>L’Albo Fornitori agevola l’accesso dei fornitori alle opportunità di business poiché </a:t>
            </a:r>
            <a:r>
              <a:rPr lang="it-IT" sz="2000" b="1" u="sng">
                <a:solidFill>
                  <a:srgbClr val="000000"/>
                </a:solidFill>
                <a:latin typeface="Calibri" pitchFamily="34" charset="0"/>
              </a:rPr>
              <a:t>consente a qualunque impresa di presentarsi</a:t>
            </a:r>
            <a:r>
              <a:rPr lang="it-IT" sz="2000">
                <a:solidFill>
                  <a:srgbClr val="000000"/>
                </a:solidFill>
                <a:latin typeface="Calibri" pitchFamily="34" charset="0"/>
              </a:rPr>
              <a:t>.</a:t>
            </a:r>
          </a:p>
          <a:p>
            <a:pPr marL="261938" lvl="1" indent="-174625" algn="just" eaLnBrk="0" hangingPunct="0">
              <a:spcBef>
                <a:spcPct val="50000"/>
              </a:spcBef>
              <a:spcAft>
                <a:spcPts val="600"/>
              </a:spcAft>
              <a:buClr>
                <a:srgbClr val="800000"/>
              </a:buClr>
              <a:buSzPct val="90000"/>
              <a:buFont typeface="Arial" charset="0"/>
              <a:buChar char="»"/>
            </a:pPr>
            <a:r>
              <a:rPr lang="it-IT" sz="2000">
                <a:solidFill>
                  <a:srgbClr val="000000"/>
                </a:solidFill>
                <a:latin typeface="Calibri" pitchFamily="34" charset="0"/>
              </a:rPr>
              <a:t>L’Azienda che si propone viene sottoposta al consueto e </a:t>
            </a:r>
            <a:r>
              <a:rPr lang="it-IT" sz="2000" b="1" u="sng">
                <a:solidFill>
                  <a:srgbClr val="000000"/>
                </a:solidFill>
                <a:latin typeface="Calibri" pitchFamily="34" charset="0"/>
              </a:rPr>
              <a:t>rigoroso processo di qualifica/valutazione</a:t>
            </a:r>
            <a:r>
              <a:rPr lang="it-IT" sz="2000">
                <a:solidFill>
                  <a:srgbClr val="000000"/>
                </a:solidFill>
                <a:latin typeface="Calibri" pitchFamily="34" charset="0"/>
              </a:rPr>
              <a:t>, ma in modalità telematica, dunque in maniera più snella e strutturata rispetto alle modalità tradizionali. </a:t>
            </a:r>
          </a:p>
          <a:p>
            <a:pPr marL="261938" lvl="1" indent="-174625" algn="just" eaLnBrk="0" hangingPunct="0">
              <a:spcBef>
                <a:spcPct val="50000"/>
              </a:spcBef>
              <a:spcAft>
                <a:spcPts val="600"/>
              </a:spcAft>
              <a:buClr>
                <a:srgbClr val="800000"/>
              </a:buClr>
              <a:buSzPct val="90000"/>
              <a:buFont typeface="Arial" charset="0"/>
              <a:buChar char="»"/>
            </a:pPr>
            <a:endParaRPr lang="it-IT" sz="2000">
              <a:solidFill>
                <a:srgbClr val="000000"/>
              </a:solidFill>
              <a:latin typeface="Calibri" pitchFamily="34" charset="0"/>
            </a:endParaRPr>
          </a:p>
          <a:p>
            <a:pPr marL="261938" lvl="1" indent="-174625" algn="just" eaLnBrk="0" hangingPunct="0">
              <a:spcBef>
                <a:spcPct val="50000"/>
              </a:spcBef>
              <a:spcAft>
                <a:spcPts val="600"/>
              </a:spcAft>
              <a:buClr>
                <a:srgbClr val="800000"/>
              </a:buClr>
              <a:buSzPct val="90000"/>
              <a:buFont typeface="Arial" charset="0"/>
              <a:buChar char="»"/>
            </a:pPr>
            <a:endParaRPr lang="it-IT" sz="2000">
              <a:solidFill>
                <a:srgbClr val="000000"/>
              </a:solidFill>
              <a:latin typeface="Calibri" pitchFamily="34" charset="0"/>
            </a:endParaRPr>
          </a:p>
          <a:p>
            <a:pPr marL="261938" lvl="1" indent="-174625" algn="just" eaLnBrk="0" hangingPunct="0">
              <a:spcBef>
                <a:spcPct val="50000"/>
              </a:spcBef>
              <a:spcAft>
                <a:spcPts val="600"/>
              </a:spcAft>
              <a:buClr>
                <a:srgbClr val="800000"/>
              </a:buClr>
              <a:buSzPct val="90000"/>
              <a:buFont typeface="Arial" charset="0"/>
              <a:buChar char="»"/>
            </a:pPr>
            <a:r>
              <a:rPr lang="it-IT" sz="2000">
                <a:solidFill>
                  <a:srgbClr val="000000"/>
                </a:solidFill>
                <a:latin typeface="Calibri" pitchFamily="34" charset="0"/>
              </a:rPr>
              <a:t>Il nostro obiettivo è infatti quello di avere il </a:t>
            </a:r>
            <a:r>
              <a:rPr lang="it-IT" sz="2000" b="1" u="sng">
                <a:solidFill>
                  <a:srgbClr val="000000"/>
                </a:solidFill>
                <a:latin typeface="Calibri" pitchFamily="34" charset="0"/>
              </a:rPr>
              <a:t>numero massimo di fornitori possibili </a:t>
            </a:r>
            <a:r>
              <a:rPr lang="it-IT" sz="2000">
                <a:solidFill>
                  <a:srgbClr val="000000"/>
                </a:solidFill>
                <a:latin typeface="Calibri" pitchFamily="34" charset="0"/>
              </a:rPr>
              <a:t>per ogni categoria merceologica, i più </a:t>
            </a:r>
            <a:r>
              <a:rPr lang="it-IT" sz="2000" b="1" u="sng">
                <a:solidFill>
                  <a:srgbClr val="000000"/>
                </a:solidFill>
                <a:latin typeface="Calibri" pitchFamily="34" charset="0"/>
              </a:rPr>
              <a:t>qualificati e competitivi</a:t>
            </a:r>
            <a:r>
              <a:rPr lang="it-IT" sz="2000">
                <a:solidFill>
                  <a:srgbClr val="000000"/>
                </a:solidFill>
                <a:latin typeface="Calibri" pitchFamily="34" charset="0"/>
              </a:rPr>
              <a:t>.</a:t>
            </a:r>
          </a:p>
          <a:p>
            <a:pPr marL="261938" lvl="1" indent="-174625" eaLnBrk="0" hangingPunct="0">
              <a:lnSpc>
                <a:spcPct val="80000"/>
              </a:lnSpc>
              <a:spcBef>
                <a:spcPct val="50000"/>
              </a:spcBef>
              <a:spcAft>
                <a:spcPts val="600"/>
              </a:spcAft>
              <a:buClr>
                <a:srgbClr val="800000"/>
              </a:buClr>
              <a:buSzPct val="90000"/>
            </a:pPr>
            <a:r>
              <a:rPr lang="it-IT" sz="200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it-IT" sz="2000">
                <a:solidFill>
                  <a:srgbClr val="000000"/>
                </a:solidFill>
                <a:latin typeface="Calibri" pitchFamily="34" charset="0"/>
              </a:rPr>
            </a:br>
            <a:endParaRPr lang="it-IT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7410" name="Titolo 6"/>
          <p:cNvSpPr>
            <a:spLocks noGrp="1"/>
          </p:cNvSpPr>
          <p:nvPr>
            <p:ph type="title"/>
          </p:nvPr>
        </p:nvSpPr>
        <p:spPr>
          <a:xfrm>
            <a:off x="457200" y="357188"/>
            <a:ext cx="8472488" cy="1143000"/>
          </a:xfrm>
        </p:spPr>
        <p:txBody>
          <a:bodyPr/>
          <a:lstStyle/>
          <a:p>
            <a:r>
              <a:rPr lang="it-IT" sz="2800" smtClean="0">
                <a:solidFill>
                  <a:srgbClr val="000000"/>
                </a:solidFill>
              </a:rPr>
              <a:t>      </a:t>
            </a:r>
            <a:r>
              <a:rPr lang="it-IT" sz="3200" smtClean="0"/>
              <a:t>Albo Fornitori</a:t>
            </a:r>
          </a:p>
        </p:txBody>
      </p:sp>
      <p:sp>
        <p:nvSpPr>
          <p:cNvPr id="17411" name="AutoShape 10"/>
          <p:cNvSpPr>
            <a:spLocks noChangeArrowheads="1"/>
          </p:cNvSpPr>
          <p:nvPr/>
        </p:nvSpPr>
        <p:spPr bwMode="gray">
          <a:xfrm rot="10800000" flipH="1">
            <a:off x="2214563" y="3571875"/>
            <a:ext cx="4752975" cy="214313"/>
          </a:xfrm>
          <a:prstGeom prst="upArrow">
            <a:avLst>
              <a:gd name="adj1" fmla="val 100000"/>
              <a:gd name="adj2" fmla="val 100000"/>
            </a:avLst>
          </a:prstGeom>
          <a:solidFill>
            <a:srgbClr val="FEC79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 sz="2000">
              <a:solidFill>
                <a:srgbClr val="FEAB58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10"/>
          <p:cNvSpPr>
            <a:spLocks noChangeArrowheads="1"/>
          </p:cNvSpPr>
          <p:nvPr/>
        </p:nvSpPr>
        <p:spPr bwMode="gray">
          <a:xfrm rot="5400000" flipH="1">
            <a:off x="3286126" y="3500437"/>
            <a:ext cx="3929062" cy="214313"/>
          </a:xfrm>
          <a:prstGeom prst="upArrow">
            <a:avLst>
              <a:gd name="adj1" fmla="val 100000"/>
              <a:gd name="adj2" fmla="val 100000"/>
            </a:avLst>
          </a:prstGeom>
          <a:solidFill>
            <a:srgbClr val="FEC79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 sz="2000">
              <a:solidFill>
                <a:srgbClr val="FEAB58"/>
              </a:solidFill>
              <a:latin typeface="Calibri" pitchFamily="34" charset="0"/>
            </a:endParaRPr>
          </a:p>
        </p:txBody>
      </p:sp>
      <p:sp>
        <p:nvSpPr>
          <p:cNvPr id="18434" name="Titolo 6"/>
          <p:cNvSpPr>
            <a:spLocks noGrp="1"/>
          </p:cNvSpPr>
          <p:nvPr>
            <p:ph type="title"/>
          </p:nvPr>
        </p:nvSpPr>
        <p:spPr>
          <a:xfrm>
            <a:off x="457200" y="357188"/>
            <a:ext cx="8472488" cy="1143000"/>
          </a:xfrm>
        </p:spPr>
        <p:txBody>
          <a:bodyPr/>
          <a:lstStyle/>
          <a:p>
            <a:r>
              <a:rPr lang="it-IT" sz="2800" smtClean="0">
                <a:solidFill>
                  <a:srgbClr val="000000"/>
                </a:solidFill>
              </a:rPr>
              <a:t>      </a:t>
            </a:r>
            <a:r>
              <a:rPr lang="it-IT" sz="3200" smtClean="0"/>
              <a:t>Albo Fornitori: risultati a Novembre 2011</a:t>
            </a:r>
          </a:p>
        </p:txBody>
      </p:sp>
      <p:sp>
        <p:nvSpPr>
          <p:cNvPr id="5" name="Rettangolo arrotondato 4"/>
          <p:cNvSpPr/>
          <p:nvPr/>
        </p:nvSpPr>
        <p:spPr>
          <a:xfrm>
            <a:off x="71438" y="1714500"/>
            <a:ext cx="4857750" cy="142875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200" b="1" dirty="0"/>
              <a:t>1.500 Fornitori qualificati</a:t>
            </a:r>
          </a:p>
        </p:txBody>
      </p:sp>
      <p:sp>
        <p:nvSpPr>
          <p:cNvPr id="8" name="Rettangolo arrotondato 7"/>
          <p:cNvSpPr/>
          <p:nvPr/>
        </p:nvSpPr>
        <p:spPr>
          <a:xfrm>
            <a:off x="5500688" y="4014788"/>
            <a:ext cx="3600450" cy="142875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200" b="1" dirty="0"/>
              <a:t>99% delle Categorie popolato da almeno 1 Fornitore</a:t>
            </a:r>
          </a:p>
        </p:txBody>
      </p:sp>
      <p:sp>
        <p:nvSpPr>
          <p:cNvPr id="10" name="Rettangolo arrotondato 9"/>
          <p:cNvSpPr/>
          <p:nvPr/>
        </p:nvSpPr>
        <p:spPr>
          <a:xfrm>
            <a:off x="5500688" y="1728788"/>
            <a:ext cx="3600450" cy="142875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200" b="1" dirty="0"/>
              <a:t>90% delle Categorie popolato da almeno 5 Fornitori</a:t>
            </a:r>
          </a:p>
        </p:txBody>
      </p:sp>
      <p:sp>
        <p:nvSpPr>
          <p:cNvPr id="11" name="Rettangolo arrotondato 10"/>
          <p:cNvSpPr/>
          <p:nvPr/>
        </p:nvSpPr>
        <p:spPr>
          <a:xfrm>
            <a:off x="71438" y="4000500"/>
            <a:ext cx="4857750" cy="142875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975" indent="-1809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200" b="1" dirty="0"/>
              <a:t>Informazioni compilate dai Fornitori:</a:t>
            </a:r>
          </a:p>
          <a:p>
            <a:pPr marL="180975" indent="-1809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2200" b="1" dirty="0"/>
              <a:t>90.000 domande nei questionari </a:t>
            </a:r>
          </a:p>
          <a:p>
            <a:pPr marL="180975" indent="-1809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2200" b="1" dirty="0"/>
              <a:t>11.000 allegati presentati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 txBox="1">
            <a:spLocks noChangeArrowheads="1"/>
          </p:cNvSpPr>
          <p:nvPr/>
        </p:nvSpPr>
        <p:spPr bwMode="auto">
          <a:xfrm>
            <a:off x="0" y="1143000"/>
            <a:ext cx="9001125" cy="2857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1938" lvl="1" indent="-174625" algn="just" eaLnBrk="0" hangingPunct="0">
              <a:spcBef>
                <a:spcPts val="600"/>
              </a:spcBef>
              <a:buClr>
                <a:srgbClr val="800000"/>
              </a:buClr>
              <a:buSzPct val="90000"/>
              <a:buFont typeface="Arial" charset="0"/>
              <a:buChar char="»"/>
            </a:pPr>
            <a:r>
              <a:rPr lang="it-IT" sz="2000">
                <a:solidFill>
                  <a:srgbClr val="000000"/>
                </a:solidFill>
                <a:latin typeface="Calibri" pitchFamily="34" charset="0"/>
              </a:rPr>
              <a:t>Utilizziamo gare on line (</a:t>
            </a:r>
            <a:r>
              <a:rPr lang="it-IT" sz="2000" b="1" u="sng">
                <a:solidFill>
                  <a:srgbClr val="000000"/>
                </a:solidFill>
                <a:latin typeface="Calibri" pitchFamily="34" charset="0"/>
              </a:rPr>
              <a:t>asta on line e busta chiusa</a:t>
            </a:r>
            <a:r>
              <a:rPr lang="it-IT" sz="2000">
                <a:solidFill>
                  <a:srgbClr val="000000"/>
                </a:solidFill>
                <a:latin typeface="Calibri" pitchFamily="34" charset="0"/>
              </a:rPr>
              <a:t>) per </a:t>
            </a:r>
            <a:r>
              <a:rPr lang="it-IT" sz="2000" b="1" u="sng">
                <a:solidFill>
                  <a:srgbClr val="000000"/>
                </a:solidFill>
                <a:latin typeface="Calibri" pitchFamily="34" charset="0"/>
              </a:rPr>
              <a:t>tutte le categorie di forniture, servizi e lavori</a:t>
            </a:r>
            <a:r>
              <a:rPr lang="it-IT" sz="2000">
                <a:solidFill>
                  <a:srgbClr val="000000"/>
                </a:solidFill>
                <a:latin typeface="Calibri" pitchFamily="34" charset="0"/>
              </a:rPr>
              <a:t>, anche per le complesse gare soprasoglia del valore di decine di milioni di euro aggiudicati </a:t>
            </a:r>
            <a:r>
              <a:rPr lang="it-IT" sz="2000" b="1" u="sng">
                <a:solidFill>
                  <a:srgbClr val="000000"/>
                </a:solidFill>
                <a:latin typeface="Calibri" pitchFamily="34" charset="0"/>
              </a:rPr>
              <a:t>all’offerta economicamente più vantaggiosa, oltre che al prezzo più basso</a:t>
            </a:r>
            <a:endParaRPr lang="it-IT" sz="2000">
              <a:solidFill>
                <a:srgbClr val="000000"/>
              </a:solidFill>
              <a:latin typeface="Calibri" pitchFamily="34" charset="0"/>
            </a:endParaRPr>
          </a:p>
          <a:p>
            <a:pPr marL="261938" lvl="1" indent="-174625" algn="just" eaLnBrk="0" hangingPunct="0">
              <a:spcBef>
                <a:spcPts val="600"/>
              </a:spcBef>
              <a:buClr>
                <a:srgbClr val="800000"/>
              </a:buClr>
              <a:buSzPct val="90000"/>
            </a:pPr>
            <a:endParaRPr lang="it-IT" sz="2000">
              <a:solidFill>
                <a:srgbClr val="000000"/>
              </a:solidFill>
              <a:latin typeface="Calibri" pitchFamily="34" charset="0"/>
            </a:endParaRPr>
          </a:p>
          <a:p>
            <a:pPr marL="261938" lvl="1" indent="-174625" algn="just" eaLnBrk="0" hangingPunct="0">
              <a:spcBef>
                <a:spcPts val="600"/>
              </a:spcBef>
              <a:buClr>
                <a:srgbClr val="800000"/>
              </a:buClr>
              <a:buSzPct val="90000"/>
              <a:buFont typeface="Arial" charset="0"/>
              <a:buChar char="»"/>
            </a:pPr>
            <a:r>
              <a:rPr lang="it-IT" sz="2000">
                <a:solidFill>
                  <a:srgbClr val="000000"/>
                </a:solidFill>
                <a:latin typeface="Calibri" pitchFamily="34" charset="0"/>
              </a:rPr>
              <a:t>Le gare vedono spesso la  partecipazione di </a:t>
            </a:r>
            <a:r>
              <a:rPr lang="it-IT" sz="2000" b="1" u="sng">
                <a:solidFill>
                  <a:srgbClr val="000000"/>
                </a:solidFill>
                <a:latin typeface="Calibri" pitchFamily="34" charset="0"/>
              </a:rPr>
              <a:t>decine di fornitori</a:t>
            </a:r>
            <a:r>
              <a:rPr lang="it-IT" sz="2000">
                <a:solidFill>
                  <a:srgbClr val="000000"/>
                </a:solidFill>
                <a:latin typeface="Calibri" pitchFamily="34" charset="0"/>
              </a:rPr>
              <a:t> e la documentazione presentata è spesso molto consistente. Queste procedure richiedono </a:t>
            </a:r>
            <a:r>
              <a:rPr lang="it-IT" sz="2000" b="1" u="sng">
                <a:solidFill>
                  <a:srgbClr val="000000"/>
                </a:solidFill>
                <a:latin typeface="Calibri" pitchFamily="34" charset="0"/>
              </a:rPr>
              <a:t>livelli di formalismo molto elevati.</a:t>
            </a:r>
          </a:p>
          <a:p>
            <a:pPr marL="261938" lvl="1" indent="-174625" algn="just" eaLnBrk="0" hangingPunct="0">
              <a:spcBef>
                <a:spcPts val="600"/>
              </a:spcBef>
              <a:buClr>
                <a:srgbClr val="800000"/>
              </a:buClr>
              <a:buSzPct val="90000"/>
              <a:buFont typeface="Arial" charset="0"/>
              <a:buChar char="»"/>
            </a:pPr>
            <a:endParaRPr lang="it-IT" sz="2000" b="1" u="sng">
              <a:solidFill>
                <a:srgbClr val="000000"/>
              </a:solidFill>
              <a:latin typeface="Calibri" pitchFamily="34" charset="0"/>
            </a:endParaRPr>
          </a:p>
          <a:p>
            <a:pPr marL="261938" lvl="1" indent="-174625" algn="just" eaLnBrk="0" hangingPunct="0">
              <a:spcBef>
                <a:spcPts val="600"/>
              </a:spcBef>
              <a:buClr>
                <a:srgbClr val="800000"/>
              </a:buClr>
              <a:buSzPct val="90000"/>
              <a:buFont typeface="Arial" charset="0"/>
              <a:buChar char="»"/>
            </a:pPr>
            <a:endParaRPr lang="it-IT" sz="2000">
              <a:solidFill>
                <a:srgbClr val="000000"/>
              </a:solidFill>
              <a:latin typeface="Calibri" pitchFamily="34" charset="0"/>
            </a:endParaRPr>
          </a:p>
          <a:p>
            <a:pPr marL="719138" lvl="2" indent="-174625" algn="just" eaLnBrk="0" hangingPunct="0">
              <a:spcBef>
                <a:spcPts val="600"/>
              </a:spcBef>
              <a:buClr>
                <a:srgbClr val="800000"/>
              </a:buClr>
              <a:buSzPct val="90000"/>
              <a:buFont typeface="Arial" charset="0"/>
              <a:buChar char="»"/>
            </a:pPr>
            <a:r>
              <a:rPr lang="it-IT" sz="2000">
                <a:solidFill>
                  <a:srgbClr val="000000"/>
                </a:solidFill>
                <a:latin typeface="Calibri" pitchFamily="34" charset="0"/>
              </a:rPr>
              <a:t>Garantire la massima trasparenza, essendo </a:t>
            </a:r>
            <a:r>
              <a:rPr lang="it-IT" sz="2000" b="1" u="sng">
                <a:solidFill>
                  <a:srgbClr val="000000"/>
                </a:solidFill>
                <a:latin typeface="Calibri" pitchFamily="34" charset="0"/>
              </a:rPr>
              <a:t>tutte le operazioni svolte tracciate</a:t>
            </a:r>
            <a:r>
              <a:rPr lang="it-IT" sz="2000">
                <a:solidFill>
                  <a:srgbClr val="000000"/>
                </a:solidFill>
                <a:latin typeface="Calibri" pitchFamily="34" charset="0"/>
              </a:rPr>
              <a:t> a livello informatico, e quindi </a:t>
            </a:r>
            <a:r>
              <a:rPr lang="it-IT" sz="2000" b="1" u="sng">
                <a:solidFill>
                  <a:srgbClr val="000000"/>
                </a:solidFill>
                <a:latin typeface="Calibri" pitchFamily="34" charset="0"/>
              </a:rPr>
              <a:t>minimizzando il rischio di contenzioso procedurale</a:t>
            </a:r>
          </a:p>
          <a:p>
            <a:pPr marL="719138" lvl="2" indent="-174625" algn="just" eaLnBrk="0" hangingPunct="0">
              <a:spcBef>
                <a:spcPts val="600"/>
              </a:spcBef>
              <a:buClr>
                <a:srgbClr val="800000"/>
              </a:buClr>
              <a:buSzPct val="90000"/>
              <a:buFont typeface="Arial" charset="0"/>
              <a:buChar char="»"/>
            </a:pPr>
            <a:r>
              <a:rPr lang="it-IT" sz="2000">
                <a:solidFill>
                  <a:srgbClr val="000000"/>
                </a:solidFill>
                <a:latin typeface="Calibri" pitchFamily="34" charset="0"/>
              </a:rPr>
              <a:t>Rendere </a:t>
            </a:r>
            <a:r>
              <a:rPr lang="it-IT" sz="2000" b="1" u="sng">
                <a:solidFill>
                  <a:srgbClr val="000000"/>
                </a:solidFill>
                <a:latin typeface="Calibri" pitchFamily="34" charset="0"/>
              </a:rPr>
              <a:t>più efficiente il processo di gestione</a:t>
            </a:r>
            <a:r>
              <a:rPr lang="it-IT" sz="2000">
                <a:solidFill>
                  <a:srgbClr val="000000"/>
                </a:solidFill>
                <a:latin typeface="Calibri" pitchFamily="34" charset="0"/>
              </a:rPr>
              <a:t> della documentazione di gara, </a:t>
            </a:r>
            <a:r>
              <a:rPr lang="it-IT" sz="2000" b="1" u="sng">
                <a:solidFill>
                  <a:srgbClr val="000000"/>
                </a:solidFill>
                <a:latin typeface="Calibri" pitchFamily="34" charset="0"/>
              </a:rPr>
              <a:t>tanto per i fornitori quanto per Atac</a:t>
            </a:r>
            <a:r>
              <a:rPr lang="it-IT" sz="2000">
                <a:solidFill>
                  <a:srgbClr val="000000"/>
                </a:solidFill>
                <a:latin typeface="Calibri" pitchFamily="34" charset="0"/>
              </a:rPr>
              <a:t>.</a:t>
            </a:r>
          </a:p>
          <a:p>
            <a:pPr marL="261938" lvl="1" indent="-174625" eaLnBrk="0" hangingPunct="0">
              <a:lnSpc>
                <a:spcPct val="80000"/>
              </a:lnSpc>
              <a:spcBef>
                <a:spcPct val="50000"/>
              </a:spcBef>
              <a:spcAft>
                <a:spcPts val="600"/>
              </a:spcAft>
              <a:buClr>
                <a:srgbClr val="800000"/>
              </a:buClr>
              <a:buSzPct val="90000"/>
            </a:pPr>
            <a:r>
              <a:rPr lang="it-IT" sz="200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it-IT" sz="2000">
                <a:solidFill>
                  <a:srgbClr val="000000"/>
                </a:solidFill>
                <a:latin typeface="Calibri" pitchFamily="34" charset="0"/>
              </a:rPr>
            </a:br>
            <a:endParaRPr lang="it-IT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9458" name="Titolo 6"/>
          <p:cNvSpPr>
            <a:spLocks noGrp="1"/>
          </p:cNvSpPr>
          <p:nvPr>
            <p:ph type="title"/>
          </p:nvPr>
        </p:nvSpPr>
        <p:spPr>
          <a:xfrm>
            <a:off x="457200" y="357188"/>
            <a:ext cx="8472488" cy="1143000"/>
          </a:xfrm>
        </p:spPr>
        <p:txBody>
          <a:bodyPr/>
          <a:lstStyle/>
          <a:p>
            <a:r>
              <a:rPr lang="it-IT" sz="3200" smtClean="0">
                <a:solidFill>
                  <a:srgbClr val="000000"/>
                </a:solidFill>
              </a:rPr>
              <a:t>Gare on line</a:t>
            </a:r>
            <a:endParaRPr lang="it-IT" sz="4800" smtClean="0"/>
          </a:p>
        </p:txBody>
      </p:sp>
      <p:sp>
        <p:nvSpPr>
          <p:cNvPr id="19459" name="AutoShape 10"/>
          <p:cNvSpPr>
            <a:spLocks noChangeArrowheads="1"/>
          </p:cNvSpPr>
          <p:nvPr/>
        </p:nvSpPr>
        <p:spPr bwMode="gray">
          <a:xfrm rot="10800000" flipH="1">
            <a:off x="2786063" y="4000500"/>
            <a:ext cx="3571875" cy="214313"/>
          </a:xfrm>
          <a:prstGeom prst="upArrow">
            <a:avLst>
              <a:gd name="adj1" fmla="val 100000"/>
              <a:gd name="adj2" fmla="val 100000"/>
            </a:avLst>
          </a:prstGeom>
          <a:solidFill>
            <a:srgbClr val="FEC79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 sz="2000">
              <a:solidFill>
                <a:srgbClr val="FEAB58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olo 6"/>
          <p:cNvSpPr>
            <a:spLocks noGrp="1"/>
          </p:cNvSpPr>
          <p:nvPr>
            <p:ph type="title"/>
          </p:nvPr>
        </p:nvSpPr>
        <p:spPr>
          <a:xfrm>
            <a:off x="457200" y="357188"/>
            <a:ext cx="8472488" cy="1143000"/>
          </a:xfrm>
        </p:spPr>
        <p:txBody>
          <a:bodyPr/>
          <a:lstStyle/>
          <a:p>
            <a:r>
              <a:rPr lang="it-IT" sz="3200" smtClean="0">
                <a:solidFill>
                  <a:srgbClr val="000000"/>
                </a:solidFill>
              </a:rPr>
              <a:t>      Gare on line: risultati a Novembre 2011 </a:t>
            </a:r>
            <a:endParaRPr lang="it-IT" sz="4800" smtClean="0"/>
          </a:p>
        </p:txBody>
      </p:sp>
      <p:sp>
        <p:nvSpPr>
          <p:cNvPr id="5" name="Rettangolo arrotondato 4"/>
          <p:cNvSpPr/>
          <p:nvPr/>
        </p:nvSpPr>
        <p:spPr>
          <a:xfrm>
            <a:off x="500063" y="1428750"/>
            <a:ext cx="3600450" cy="720725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b="1" dirty="0"/>
              <a:t>Gare Sopra e Sotto Soglia </a:t>
            </a:r>
          </a:p>
        </p:txBody>
      </p:sp>
      <p:sp>
        <p:nvSpPr>
          <p:cNvPr id="12" name="Rettangolo arrotondato 11"/>
          <p:cNvSpPr/>
          <p:nvPr/>
        </p:nvSpPr>
        <p:spPr>
          <a:xfrm>
            <a:off x="500063" y="2357438"/>
            <a:ext cx="3600450" cy="107950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/>
              <a:t>60 Procedure </a:t>
            </a:r>
          </a:p>
        </p:txBody>
      </p:sp>
      <p:sp>
        <p:nvSpPr>
          <p:cNvPr id="13" name="Rettangolo arrotondato 12"/>
          <p:cNvSpPr/>
          <p:nvPr/>
        </p:nvSpPr>
        <p:spPr>
          <a:xfrm>
            <a:off x="500063" y="3679825"/>
            <a:ext cx="3600450" cy="107950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/>
              <a:t>160 Milioni € base gara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i="1" dirty="0"/>
              <a:t>(150 Milioni € in pubblicazione)</a:t>
            </a:r>
          </a:p>
        </p:txBody>
      </p:sp>
      <p:sp>
        <p:nvSpPr>
          <p:cNvPr id="14" name="Rettangolo arrotondato 13"/>
          <p:cNvSpPr/>
          <p:nvPr/>
        </p:nvSpPr>
        <p:spPr>
          <a:xfrm>
            <a:off x="500063" y="5000625"/>
            <a:ext cx="3600450" cy="108108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/>
              <a:t>500 Fornitori coinvolti</a:t>
            </a:r>
          </a:p>
        </p:txBody>
      </p:sp>
      <p:sp>
        <p:nvSpPr>
          <p:cNvPr id="15" name="Rettangolo arrotondato 14"/>
          <p:cNvSpPr/>
          <p:nvPr/>
        </p:nvSpPr>
        <p:spPr>
          <a:xfrm>
            <a:off x="5000625" y="1428750"/>
            <a:ext cx="3600450" cy="720725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b="1" dirty="0"/>
              <a:t>Gare  Economia</a:t>
            </a:r>
          </a:p>
        </p:txBody>
      </p:sp>
      <p:sp>
        <p:nvSpPr>
          <p:cNvPr id="16" name="Rettangolo arrotondato 15"/>
          <p:cNvSpPr/>
          <p:nvPr/>
        </p:nvSpPr>
        <p:spPr>
          <a:xfrm>
            <a:off x="5000625" y="2357438"/>
            <a:ext cx="3600450" cy="107950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/>
              <a:t>2.600 Procedure</a:t>
            </a:r>
          </a:p>
        </p:txBody>
      </p:sp>
      <p:sp>
        <p:nvSpPr>
          <p:cNvPr id="17" name="Rettangolo arrotondato 16"/>
          <p:cNvSpPr/>
          <p:nvPr/>
        </p:nvSpPr>
        <p:spPr>
          <a:xfrm>
            <a:off x="5000625" y="3679825"/>
            <a:ext cx="3600450" cy="107950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/>
              <a:t>26 Milioni € base gara</a:t>
            </a:r>
          </a:p>
        </p:txBody>
      </p:sp>
      <p:sp>
        <p:nvSpPr>
          <p:cNvPr id="18" name="Rettangolo arrotondato 17"/>
          <p:cNvSpPr/>
          <p:nvPr/>
        </p:nvSpPr>
        <p:spPr>
          <a:xfrm>
            <a:off x="4929188" y="5000625"/>
            <a:ext cx="3600450" cy="108108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/>
              <a:t>22.000 Offerte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/>
              <a:t>15.000  Articoli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olo 6"/>
          <p:cNvSpPr>
            <a:spLocks noGrp="1"/>
          </p:cNvSpPr>
          <p:nvPr>
            <p:ph type="title"/>
          </p:nvPr>
        </p:nvSpPr>
        <p:spPr>
          <a:xfrm>
            <a:off x="428625" y="2286000"/>
            <a:ext cx="8229600" cy="1143000"/>
          </a:xfrm>
        </p:spPr>
        <p:txBody>
          <a:bodyPr/>
          <a:lstStyle/>
          <a:p>
            <a:r>
              <a:rPr lang="it-IT" sz="3600" smtClean="0"/>
              <a:t>Albo Fornitori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ttangolo arrotondato 90"/>
          <p:cNvSpPr/>
          <p:nvPr/>
        </p:nvSpPr>
        <p:spPr>
          <a:xfrm>
            <a:off x="3429000" y="2143125"/>
            <a:ext cx="5643563" cy="22860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title"/>
          </p:nvPr>
        </p:nvSpPr>
        <p:spPr>
          <a:xfrm>
            <a:off x="1273175" y="592138"/>
            <a:ext cx="7620000" cy="56038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3200" dirty="0" smtClean="0">
                <a:latin typeface="+mn-lt"/>
              </a:rPr>
              <a:t>Albo Fornitori: il processo di qualifica</a:t>
            </a:r>
          </a:p>
        </p:txBody>
      </p:sp>
      <p:sp>
        <p:nvSpPr>
          <p:cNvPr id="22531" name="CasellaDiTesto 4"/>
          <p:cNvSpPr txBox="1">
            <a:spLocks noChangeArrowheads="1"/>
          </p:cNvSpPr>
          <p:nvPr/>
        </p:nvSpPr>
        <p:spPr bwMode="auto">
          <a:xfrm>
            <a:off x="3279775" y="6546850"/>
            <a:ext cx="27289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solidFill>
                  <a:schemeClr val="bg1"/>
                </a:solidFill>
                <a:latin typeface="Calibri" pitchFamily="34" charset="0"/>
              </a:rPr>
              <a:t>Bozza per discussione</a:t>
            </a:r>
          </a:p>
        </p:txBody>
      </p:sp>
      <p:sp>
        <p:nvSpPr>
          <p:cNvPr id="98" name="CasellaDiTesto 97"/>
          <p:cNvSpPr txBox="1"/>
          <p:nvPr/>
        </p:nvSpPr>
        <p:spPr>
          <a:xfrm>
            <a:off x="296863" y="1084263"/>
            <a:ext cx="845185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7800" indent="-177800" algn="just" eaLnBrk="0" fontAlgn="auto" hangingPunct="0">
              <a:spcBef>
                <a:spcPts val="0"/>
              </a:spcBef>
              <a:spcAft>
                <a:spcPts val="0"/>
              </a:spcAft>
              <a:buClr>
                <a:srgbClr val="F7770D"/>
              </a:buClr>
              <a:buSzPct val="90000"/>
              <a:buFont typeface="Calibri" pitchFamily="34" charset="0"/>
              <a:buChar char="»"/>
              <a:defRPr/>
            </a:pPr>
            <a:r>
              <a:rPr lang="it-IT" sz="2200" kern="0" dirty="0">
                <a:latin typeface="+mn-lt"/>
              </a:rPr>
              <a:t>L’inserimento di informazioni necessarie per la qualifica e l’aggiornamento delle stesse sono a cura dei Fornitori tramite il sistema telematico.</a:t>
            </a:r>
          </a:p>
        </p:txBody>
      </p:sp>
      <p:sp>
        <p:nvSpPr>
          <p:cNvPr id="106" name="Ovale 105"/>
          <p:cNvSpPr/>
          <p:nvPr/>
        </p:nvSpPr>
        <p:spPr>
          <a:xfrm>
            <a:off x="285750" y="2428875"/>
            <a:ext cx="2009775" cy="1193800"/>
          </a:xfrm>
          <a:prstGeom prst="ellipse">
            <a:avLst/>
          </a:prstGeom>
          <a:solidFill>
            <a:schemeClr val="accent2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/>
              <a:t>Questionario generale</a:t>
            </a:r>
          </a:p>
        </p:txBody>
      </p:sp>
      <p:sp>
        <p:nvSpPr>
          <p:cNvPr id="22534" name="CasellaDiTesto 6"/>
          <p:cNvSpPr txBox="1">
            <a:spLocks noChangeArrowheads="1"/>
          </p:cNvSpPr>
          <p:nvPr/>
        </p:nvSpPr>
        <p:spPr bwMode="auto">
          <a:xfrm>
            <a:off x="3586163" y="2214563"/>
            <a:ext cx="5343525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2000">
                <a:latin typeface="Calibri" pitchFamily="34" charset="0"/>
              </a:rPr>
              <a:t>Il questionario generale è articolato in numerosi quesiti e diversi allegati da inserire (ad esempio: fatturato dell’ultimo triennio, Certificazioni di Qualità, certificato di iscrizione CCIAA, Durc, autodichiarazione adempimento obblighi di sicurezza)</a:t>
            </a:r>
          </a:p>
        </p:txBody>
      </p:sp>
      <p:grpSp>
        <p:nvGrpSpPr>
          <p:cNvPr id="22535" name="Group 29"/>
          <p:cNvGrpSpPr>
            <a:grpSpLocks/>
          </p:cNvGrpSpPr>
          <p:nvPr/>
        </p:nvGrpSpPr>
        <p:grpSpPr bwMode="auto">
          <a:xfrm>
            <a:off x="2428875" y="2500313"/>
            <a:ext cx="857250" cy="1357312"/>
            <a:chOff x="2882" y="2837"/>
            <a:chExt cx="590" cy="719"/>
          </a:xfrm>
        </p:grpSpPr>
        <p:sp>
          <p:nvSpPr>
            <p:cNvPr id="22602" name="AutoShape 30"/>
            <p:cNvSpPr>
              <a:spLocks noChangeArrowheads="1"/>
            </p:cNvSpPr>
            <p:nvPr/>
          </p:nvSpPr>
          <p:spPr bwMode="auto">
            <a:xfrm>
              <a:off x="2882" y="2837"/>
              <a:ext cx="494" cy="640"/>
            </a:xfrm>
            <a:prstGeom prst="foldedCorner">
              <a:avLst>
                <a:gd name="adj" fmla="val 2012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it-IT">
                <a:latin typeface="Calibri" pitchFamily="34" charset="0"/>
              </a:endParaRPr>
            </a:p>
          </p:txBody>
        </p:sp>
        <p:sp>
          <p:nvSpPr>
            <p:cNvPr id="22603" name="AutoShape 31"/>
            <p:cNvSpPr>
              <a:spLocks noChangeArrowheads="1"/>
            </p:cNvSpPr>
            <p:nvPr/>
          </p:nvSpPr>
          <p:spPr bwMode="auto">
            <a:xfrm>
              <a:off x="2931" y="2880"/>
              <a:ext cx="490" cy="636"/>
            </a:xfrm>
            <a:prstGeom prst="foldedCorner">
              <a:avLst>
                <a:gd name="adj" fmla="val 2012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it-IT">
                <a:latin typeface="Calibri" pitchFamily="34" charset="0"/>
              </a:endParaRPr>
            </a:p>
          </p:txBody>
        </p:sp>
        <p:sp>
          <p:nvSpPr>
            <p:cNvPr id="22604" name="AutoShape 32"/>
            <p:cNvSpPr>
              <a:spLocks noChangeArrowheads="1"/>
            </p:cNvSpPr>
            <p:nvPr/>
          </p:nvSpPr>
          <p:spPr bwMode="auto">
            <a:xfrm>
              <a:off x="2978" y="2916"/>
              <a:ext cx="494" cy="640"/>
            </a:xfrm>
            <a:prstGeom prst="foldedCorner">
              <a:avLst>
                <a:gd name="adj" fmla="val 2012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it-IT">
                <a:latin typeface="Calibri" pitchFamily="34" charset="0"/>
              </a:endParaRPr>
            </a:p>
          </p:txBody>
        </p:sp>
        <p:sp>
          <p:nvSpPr>
            <p:cNvPr id="22605" name="Line 33"/>
            <p:cNvSpPr>
              <a:spLocks noChangeShapeType="1"/>
            </p:cNvSpPr>
            <p:nvPr/>
          </p:nvSpPr>
          <p:spPr bwMode="auto">
            <a:xfrm>
              <a:off x="3018" y="3004"/>
              <a:ext cx="4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606" name="Line 34"/>
            <p:cNvSpPr>
              <a:spLocks noChangeShapeType="1"/>
            </p:cNvSpPr>
            <p:nvPr/>
          </p:nvSpPr>
          <p:spPr bwMode="auto">
            <a:xfrm>
              <a:off x="3018" y="3051"/>
              <a:ext cx="4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607" name="Line 35"/>
            <p:cNvSpPr>
              <a:spLocks noChangeShapeType="1"/>
            </p:cNvSpPr>
            <p:nvPr/>
          </p:nvSpPr>
          <p:spPr bwMode="auto">
            <a:xfrm>
              <a:off x="3018" y="3101"/>
              <a:ext cx="4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608" name="Line 36"/>
            <p:cNvSpPr>
              <a:spLocks noChangeShapeType="1"/>
            </p:cNvSpPr>
            <p:nvPr/>
          </p:nvSpPr>
          <p:spPr bwMode="auto">
            <a:xfrm>
              <a:off x="3018" y="3153"/>
              <a:ext cx="4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609" name="Line 37"/>
            <p:cNvSpPr>
              <a:spLocks noChangeShapeType="1"/>
            </p:cNvSpPr>
            <p:nvPr/>
          </p:nvSpPr>
          <p:spPr bwMode="auto">
            <a:xfrm>
              <a:off x="3018" y="3200"/>
              <a:ext cx="4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610" name="Line 38"/>
            <p:cNvSpPr>
              <a:spLocks noChangeShapeType="1"/>
            </p:cNvSpPr>
            <p:nvPr/>
          </p:nvSpPr>
          <p:spPr bwMode="auto">
            <a:xfrm>
              <a:off x="3018" y="3252"/>
              <a:ext cx="4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611" name="Line 39"/>
            <p:cNvSpPr>
              <a:spLocks noChangeShapeType="1"/>
            </p:cNvSpPr>
            <p:nvPr/>
          </p:nvSpPr>
          <p:spPr bwMode="auto">
            <a:xfrm>
              <a:off x="3018" y="3299"/>
              <a:ext cx="4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612" name="Line 40"/>
            <p:cNvSpPr>
              <a:spLocks noChangeShapeType="1"/>
            </p:cNvSpPr>
            <p:nvPr/>
          </p:nvSpPr>
          <p:spPr bwMode="auto">
            <a:xfrm>
              <a:off x="3018" y="3349"/>
              <a:ext cx="4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120" name="Ovale 119"/>
          <p:cNvSpPr/>
          <p:nvPr/>
        </p:nvSpPr>
        <p:spPr>
          <a:xfrm>
            <a:off x="357188" y="4643438"/>
            <a:ext cx="1938337" cy="1274762"/>
          </a:xfrm>
          <a:prstGeom prst="ellipse">
            <a:avLst/>
          </a:prstGeom>
          <a:solidFill>
            <a:schemeClr val="accent2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/>
              <a:t>Questionari specifici di categoria</a:t>
            </a:r>
          </a:p>
        </p:txBody>
      </p:sp>
      <p:sp>
        <p:nvSpPr>
          <p:cNvPr id="22537" name="CasellaDiTesto 8"/>
          <p:cNvSpPr txBox="1">
            <a:spLocks noChangeArrowheads="1"/>
          </p:cNvSpPr>
          <p:nvPr/>
        </p:nvSpPr>
        <p:spPr bwMode="auto">
          <a:xfrm>
            <a:off x="3625850" y="4714875"/>
            <a:ext cx="5303838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4000"/>
              </a:lnSpc>
              <a:spcAft>
                <a:spcPts val="600"/>
              </a:spcAft>
            </a:pPr>
            <a:r>
              <a:rPr lang="it-IT" sz="2000">
                <a:latin typeface="Calibri" pitchFamily="34" charset="0"/>
              </a:rPr>
              <a:t>Associati alle categorie merceologiche sono presenti questionari e allegati specifici per ciascuna categoria e gruppi di categorie</a:t>
            </a:r>
          </a:p>
        </p:txBody>
      </p:sp>
      <p:grpSp>
        <p:nvGrpSpPr>
          <p:cNvPr id="22538" name="Gruppo 99"/>
          <p:cNvGrpSpPr>
            <a:grpSpLocks/>
          </p:cNvGrpSpPr>
          <p:nvPr/>
        </p:nvGrpSpPr>
        <p:grpSpPr bwMode="auto">
          <a:xfrm>
            <a:off x="2335213" y="4714875"/>
            <a:ext cx="1022350" cy="1214438"/>
            <a:chOff x="546100" y="5384800"/>
            <a:chExt cx="1574800" cy="1308100"/>
          </a:xfrm>
        </p:grpSpPr>
        <p:grpSp>
          <p:nvGrpSpPr>
            <p:cNvPr id="22540" name="Gruppo 23"/>
            <p:cNvGrpSpPr>
              <a:grpSpLocks/>
            </p:cNvGrpSpPr>
            <p:nvPr/>
          </p:nvGrpSpPr>
          <p:grpSpPr bwMode="auto">
            <a:xfrm>
              <a:off x="546106" y="5384793"/>
              <a:ext cx="1041404" cy="1231899"/>
              <a:chOff x="3019425" y="3368675"/>
              <a:chExt cx="1919288" cy="2274888"/>
            </a:xfrm>
          </p:grpSpPr>
          <p:sp>
            <p:nvSpPr>
              <p:cNvPr id="22577" name="Oval 4"/>
              <p:cNvSpPr>
                <a:spLocks noChangeArrowheads="1"/>
              </p:cNvSpPr>
              <p:nvPr/>
            </p:nvSpPr>
            <p:spPr bwMode="auto">
              <a:xfrm>
                <a:off x="3019425" y="3368675"/>
                <a:ext cx="146287" cy="14657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Calibri" pitchFamily="34" charset="0"/>
                </a:endParaRPr>
              </a:p>
            </p:txBody>
          </p:sp>
          <p:sp>
            <p:nvSpPr>
              <p:cNvPr id="22578" name="Oval 5"/>
              <p:cNvSpPr>
                <a:spLocks noChangeArrowheads="1"/>
              </p:cNvSpPr>
              <p:nvPr/>
            </p:nvSpPr>
            <p:spPr bwMode="auto">
              <a:xfrm>
                <a:off x="3019425" y="4632177"/>
                <a:ext cx="146287" cy="14657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Calibri" pitchFamily="34" charset="0"/>
                </a:endParaRPr>
              </a:p>
            </p:txBody>
          </p:sp>
          <p:sp>
            <p:nvSpPr>
              <p:cNvPr id="22579" name="Oval 6"/>
              <p:cNvSpPr>
                <a:spLocks noChangeArrowheads="1"/>
              </p:cNvSpPr>
              <p:nvPr/>
            </p:nvSpPr>
            <p:spPr bwMode="auto">
              <a:xfrm>
                <a:off x="3490471" y="3685283"/>
                <a:ext cx="146287" cy="14657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Calibri" pitchFamily="34" charset="0"/>
                </a:endParaRPr>
              </a:p>
            </p:txBody>
          </p:sp>
          <p:sp>
            <p:nvSpPr>
              <p:cNvPr id="22580" name="Oval 7"/>
              <p:cNvSpPr>
                <a:spLocks noChangeArrowheads="1"/>
              </p:cNvSpPr>
              <p:nvPr/>
            </p:nvSpPr>
            <p:spPr bwMode="auto">
              <a:xfrm>
                <a:off x="3490471" y="3881698"/>
                <a:ext cx="146287" cy="14657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Calibri" pitchFamily="34" charset="0"/>
                </a:endParaRPr>
              </a:p>
            </p:txBody>
          </p:sp>
          <p:sp>
            <p:nvSpPr>
              <p:cNvPr id="22581" name="Oval 8"/>
              <p:cNvSpPr>
                <a:spLocks noChangeArrowheads="1"/>
              </p:cNvSpPr>
              <p:nvPr/>
            </p:nvSpPr>
            <p:spPr bwMode="auto">
              <a:xfrm>
                <a:off x="3490471" y="4081044"/>
                <a:ext cx="146287" cy="14657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Calibri" pitchFamily="34" charset="0"/>
                </a:endParaRPr>
              </a:p>
            </p:txBody>
          </p:sp>
          <p:sp>
            <p:nvSpPr>
              <p:cNvPr id="22582" name="Oval 9"/>
              <p:cNvSpPr>
                <a:spLocks noChangeArrowheads="1"/>
              </p:cNvSpPr>
              <p:nvPr/>
            </p:nvSpPr>
            <p:spPr bwMode="auto">
              <a:xfrm>
                <a:off x="3903000" y="4397652"/>
                <a:ext cx="146287" cy="14657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Calibri" pitchFamily="34" charset="0"/>
                </a:endParaRPr>
              </a:p>
            </p:txBody>
          </p:sp>
          <p:sp>
            <p:nvSpPr>
              <p:cNvPr id="22583" name="Oval 10"/>
              <p:cNvSpPr>
                <a:spLocks noChangeArrowheads="1"/>
              </p:cNvSpPr>
              <p:nvPr/>
            </p:nvSpPr>
            <p:spPr bwMode="auto">
              <a:xfrm>
                <a:off x="4344788" y="4690808"/>
                <a:ext cx="143361" cy="14657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Calibri" pitchFamily="34" charset="0"/>
                </a:endParaRPr>
              </a:p>
            </p:txBody>
          </p:sp>
          <p:sp>
            <p:nvSpPr>
              <p:cNvPr id="22584" name="Oval 11"/>
              <p:cNvSpPr>
                <a:spLocks noChangeArrowheads="1"/>
              </p:cNvSpPr>
              <p:nvPr/>
            </p:nvSpPr>
            <p:spPr bwMode="auto">
              <a:xfrm>
                <a:off x="4344788" y="4881358"/>
                <a:ext cx="143361" cy="14657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Calibri" pitchFamily="34" charset="0"/>
                </a:endParaRPr>
              </a:p>
            </p:txBody>
          </p:sp>
          <p:cxnSp>
            <p:nvCxnSpPr>
              <p:cNvPr id="22585" name="AutoShape 12"/>
              <p:cNvCxnSpPr>
                <a:cxnSpLocks noChangeShapeType="1"/>
                <a:stCxn id="22577" idx="4"/>
                <a:endCxn id="22579" idx="2"/>
              </p:cNvCxnSpPr>
              <p:nvPr/>
            </p:nvCxnSpPr>
            <p:spPr bwMode="auto">
              <a:xfrm rot="16200000" flipH="1">
                <a:off x="3168650" y="3438525"/>
                <a:ext cx="244475" cy="396875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cxnSp>
          <p:cxnSp>
            <p:nvCxnSpPr>
              <p:cNvPr id="22586" name="AutoShape 13"/>
              <p:cNvCxnSpPr>
                <a:cxnSpLocks noChangeShapeType="1"/>
                <a:stCxn id="22577" idx="4"/>
                <a:endCxn id="22580" idx="2"/>
              </p:cNvCxnSpPr>
              <p:nvPr/>
            </p:nvCxnSpPr>
            <p:spPr bwMode="auto">
              <a:xfrm rot="16200000" flipH="1">
                <a:off x="3071019" y="3536156"/>
                <a:ext cx="441325" cy="398463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cxnSp>
          <p:cxnSp>
            <p:nvCxnSpPr>
              <p:cNvPr id="22587" name="AutoShape 14"/>
              <p:cNvCxnSpPr>
                <a:cxnSpLocks noChangeShapeType="1"/>
                <a:stCxn id="22578" idx="4"/>
                <a:endCxn id="22592" idx="2"/>
              </p:cNvCxnSpPr>
              <p:nvPr/>
            </p:nvCxnSpPr>
            <p:spPr bwMode="auto">
              <a:xfrm rot="16200000" flipH="1">
                <a:off x="3190875" y="4679950"/>
                <a:ext cx="200025" cy="396875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cxnSp>
          <p:cxnSp>
            <p:nvCxnSpPr>
              <p:cNvPr id="22588" name="AutoShape 15"/>
              <p:cNvCxnSpPr>
                <a:cxnSpLocks noChangeShapeType="1"/>
                <a:stCxn id="22581" idx="4"/>
                <a:endCxn id="22582" idx="2"/>
              </p:cNvCxnSpPr>
              <p:nvPr/>
            </p:nvCxnSpPr>
            <p:spPr bwMode="auto">
              <a:xfrm rot="16200000" flipH="1">
                <a:off x="3610769" y="4179094"/>
                <a:ext cx="244475" cy="341313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cxnSp>
          <p:cxnSp>
            <p:nvCxnSpPr>
              <p:cNvPr id="22589" name="AutoShape 16"/>
              <p:cNvCxnSpPr>
                <a:cxnSpLocks noChangeShapeType="1"/>
                <a:stCxn id="22582" idx="4"/>
                <a:endCxn id="22583" idx="2"/>
              </p:cNvCxnSpPr>
              <p:nvPr/>
            </p:nvCxnSpPr>
            <p:spPr bwMode="auto">
              <a:xfrm rot="16200000" flipH="1">
                <a:off x="4050506" y="4471195"/>
                <a:ext cx="219075" cy="366712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cxnSp>
          <p:cxnSp>
            <p:nvCxnSpPr>
              <p:cNvPr id="22590" name="AutoShape 17"/>
              <p:cNvCxnSpPr>
                <a:cxnSpLocks noChangeShapeType="1"/>
                <a:stCxn id="22582" idx="4"/>
                <a:endCxn id="22584" idx="2"/>
              </p:cNvCxnSpPr>
              <p:nvPr/>
            </p:nvCxnSpPr>
            <p:spPr bwMode="auto">
              <a:xfrm rot="16200000" flipH="1">
                <a:off x="3955256" y="4566445"/>
                <a:ext cx="409575" cy="366712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cxnSp>
          <p:cxnSp>
            <p:nvCxnSpPr>
              <p:cNvPr id="22591" name="AutoShape 18"/>
              <p:cNvCxnSpPr>
                <a:cxnSpLocks noChangeShapeType="1"/>
                <a:stCxn id="22577" idx="4"/>
                <a:endCxn id="22578" idx="0"/>
              </p:cNvCxnSpPr>
              <p:nvPr/>
            </p:nvCxnSpPr>
            <p:spPr bwMode="auto">
              <a:xfrm>
                <a:off x="3092450" y="3514725"/>
                <a:ext cx="0" cy="111760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22592" name="Oval 19"/>
              <p:cNvSpPr>
                <a:spLocks noChangeArrowheads="1"/>
              </p:cNvSpPr>
              <p:nvPr/>
            </p:nvSpPr>
            <p:spPr bwMode="auto">
              <a:xfrm>
                <a:off x="3490471" y="4904811"/>
                <a:ext cx="146287" cy="14657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Calibri" pitchFamily="34" charset="0"/>
                </a:endParaRPr>
              </a:p>
            </p:txBody>
          </p:sp>
          <p:sp>
            <p:nvSpPr>
              <p:cNvPr id="22593" name="Oval 20"/>
              <p:cNvSpPr>
                <a:spLocks noChangeArrowheads="1"/>
              </p:cNvSpPr>
              <p:nvPr/>
            </p:nvSpPr>
            <p:spPr bwMode="auto">
              <a:xfrm>
                <a:off x="3490471" y="5095363"/>
                <a:ext cx="146287" cy="14657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Calibri" pitchFamily="34" charset="0"/>
                </a:endParaRPr>
              </a:p>
            </p:txBody>
          </p:sp>
          <p:cxnSp>
            <p:nvCxnSpPr>
              <p:cNvPr id="22594" name="AutoShape 21"/>
              <p:cNvCxnSpPr>
                <a:cxnSpLocks noChangeShapeType="1"/>
                <a:stCxn id="22578" idx="4"/>
                <a:endCxn id="22593" idx="2"/>
              </p:cNvCxnSpPr>
              <p:nvPr/>
            </p:nvCxnSpPr>
            <p:spPr bwMode="auto">
              <a:xfrm rot="16200000" flipH="1">
                <a:off x="3096419" y="4774406"/>
                <a:ext cx="390525" cy="398463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cxnSp>
          <p:sp>
            <p:nvSpPr>
              <p:cNvPr id="22595" name="Oval 22"/>
              <p:cNvSpPr>
                <a:spLocks noChangeArrowheads="1"/>
              </p:cNvSpPr>
              <p:nvPr/>
            </p:nvSpPr>
            <p:spPr bwMode="auto">
              <a:xfrm>
                <a:off x="3019425" y="5496985"/>
                <a:ext cx="146287" cy="14657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Calibri" pitchFamily="34" charset="0"/>
                </a:endParaRPr>
              </a:p>
            </p:txBody>
          </p:sp>
          <p:cxnSp>
            <p:nvCxnSpPr>
              <p:cNvPr id="22596" name="AutoShape 23"/>
              <p:cNvCxnSpPr>
                <a:cxnSpLocks noChangeShapeType="1"/>
                <a:stCxn id="22578" idx="4"/>
                <a:endCxn id="22595" idx="0"/>
              </p:cNvCxnSpPr>
              <p:nvPr/>
            </p:nvCxnSpPr>
            <p:spPr bwMode="auto">
              <a:xfrm>
                <a:off x="3092450" y="4778375"/>
                <a:ext cx="0" cy="71913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22597" name="AutoShape 24"/>
              <p:cNvCxnSpPr>
                <a:cxnSpLocks noChangeShapeType="1"/>
                <a:stCxn id="22577" idx="4"/>
                <a:endCxn id="22581" idx="2"/>
              </p:cNvCxnSpPr>
              <p:nvPr/>
            </p:nvCxnSpPr>
            <p:spPr bwMode="auto">
              <a:xfrm rot="16200000" flipH="1">
                <a:off x="2971006" y="3636169"/>
                <a:ext cx="639763" cy="396875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cxnSp>
          <p:sp>
            <p:nvSpPr>
              <p:cNvPr id="22598" name="Oval 10"/>
              <p:cNvSpPr>
                <a:spLocks noChangeArrowheads="1"/>
              </p:cNvSpPr>
              <p:nvPr/>
            </p:nvSpPr>
            <p:spPr bwMode="auto">
              <a:xfrm>
                <a:off x="4792426" y="5171583"/>
                <a:ext cx="146287" cy="14657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Calibri" pitchFamily="34" charset="0"/>
                </a:endParaRPr>
              </a:p>
            </p:txBody>
          </p:sp>
          <p:sp>
            <p:nvSpPr>
              <p:cNvPr id="22599" name="Oval 11"/>
              <p:cNvSpPr>
                <a:spLocks noChangeArrowheads="1"/>
              </p:cNvSpPr>
              <p:nvPr/>
            </p:nvSpPr>
            <p:spPr bwMode="auto">
              <a:xfrm>
                <a:off x="4792426" y="5362134"/>
                <a:ext cx="146287" cy="14657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Calibri" pitchFamily="34" charset="0"/>
                </a:endParaRPr>
              </a:p>
            </p:txBody>
          </p:sp>
          <p:cxnSp>
            <p:nvCxnSpPr>
              <p:cNvPr id="22600" name="AutoShape 16"/>
              <p:cNvCxnSpPr>
                <a:cxnSpLocks noChangeShapeType="1"/>
                <a:endCxn id="22598" idx="2"/>
              </p:cNvCxnSpPr>
              <p:nvPr/>
            </p:nvCxnSpPr>
            <p:spPr bwMode="auto">
              <a:xfrm rot="16200000" flipH="1">
                <a:off x="4499769" y="4952206"/>
                <a:ext cx="219075" cy="366713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cxnSp>
          <p:cxnSp>
            <p:nvCxnSpPr>
              <p:cNvPr id="22601" name="AutoShape 17"/>
              <p:cNvCxnSpPr>
                <a:cxnSpLocks noChangeShapeType="1"/>
                <a:endCxn id="22599" idx="2"/>
              </p:cNvCxnSpPr>
              <p:nvPr/>
            </p:nvCxnSpPr>
            <p:spPr bwMode="auto">
              <a:xfrm rot="16200000" flipH="1">
                <a:off x="4404519" y="5047456"/>
                <a:ext cx="409575" cy="366713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cxnSp>
        </p:grpSp>
        <p:grpSp>
          <p:nvGrpSpPr>
            <p:cNvPr id="22541" name="Group 29"/>
            <p:cNvGrpSpPr>
              <a:grpSpLocks/>
            </p:cNvGrpSpPr>
            <p:nvPr/>
          </p:nvGrpSpPr>
          <p:grpSpPr bwMode="auto">
            <a:xfrm>
              <a:off x="925503" y="5386389"/>
              <a:ext cx="420685" cy="404811"/>
              <a:chOff x="2882" y="2837"/>
              <a:chExt cx="590" cy="719"/>
            </a:xfrm>
          </p:grpSpPr>
          <p:sp>
            <p:nvSpPr>
              <p:cNvPr id="22566" name="AutoShape 30"/>
              <p:cNvSpPr>
                <a:spLocks noChangeArrowheads="1"/>
              </p:cNvSpPr>
              <p:nvPr/>
            </p:nvSpPr>
            <p:spPr bwMode="auto">
              <a:xfrm>
                <a:off x="2882" y="2837"/>
                <a:ext cx="492" cy="640"/>
              </a:xfrm>
              <a:prstGeom prst="foldedCorner">
                <a:avLst>
                  <a:gd name="adj" fmla="val 2012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it-IT">
                  <a:latin typeface="Calibri" pitchFamily="34" charset="0"/>
                </a:endParaRPr>
              </a:p>
            </p:txBody>
          </p:sp>
          <p:sp>
            <p:nvSpPr>
              <p:cNvPr id="22567" name="AutoShape 31"/>
              <p:cNvSpPr>
                <a:spLocks noChangeArrowheads="1"/>
              </p:cNvSpPr>
              <p:nvPr/>
            </p:nvSpPr>
            <p:spPr bwMode="auto">
              <a:xfrm>
                <a:off x="2931" y="2879"/>
                <a:ext cx="492" cy="637"/>
              </a:xfrm>
              <a:prstGeom prst="foldedCorner">
                <a:avLst>
                  <a:gd name="adj" fmla="val 2012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it-IT">
                  <a:latin typeface="Calibri" pitchFamily="34" charset="0"/>
                </a:endParaRPr>
              </a:p>
            </p:txBody>
          </p:sp>
          <p:sp>
            <p:nvSpPr>
              <p:cNvPr id="22568" name="AutoShape 32"/>
              <p:cNvSpPr>
                <a:spLocks noChangeArrowheads="1"/>
              </p:cNvSpPr>
              <p:nvPr/>
            </p:nvSpPr>
            <p:spPr bwMode="auto">
              <a:xfrm>
                <a:off x="2980" y="2916"/>
                <a:ext cx="492" cy="640"/>
              </a:xfrm>
              <a:prstGeom prst="foldedCorner">
                <a:avLst>
                  <a:gd name="adj" fmla="val 2012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it-IT">
                  <a:latin typeface="Calibri" pitchFamily="34" charset="0"/>
                </a:endParaRPr>
              </a:p>
            </p:txBody>
          </p:sp>
          <p:sp>
            <p:nvSpPr>
              <p:cNvPr id="22569" name="Line 33"/>
              <p:cNvSpPr>
                <a:spLocks noChangeShapeType="1"/>
              </p:cNvSpPr>
              <p:nvPr/>
            </p:nvSpPr>
            <p:spPr bwMode="auto">
              <a:xfrm>
                <a:off x="3018" y="3003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2570" name="Line 34"/>
              <p:cNvSpPr>
                <a:spLocks noChangeShapeType="1"/>
              </p:cNvSpPr>
              <p:nvPr/>
            </p:nvSpPr>
            <p:spPr bwMode="auto">
              <a:xfrm>
                <a:off x="3018" y="3051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2571" name="Line 35"/>
              <p:cNvSpPr>
                <a:spLocks noChangeShapeType="1"/>
              </p:cNvSpPr>
              <p:nvPr/>
            </p:nvSpPr>
            <p:spPr bwMode="auto">
              <a:xfrm>
                <a:off x="3018" y="3102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2572" name="Line 36"/>
              <p:cNvSpPr>
                <a:spLocks noChangeShapeType="1"/>
              </p:cNvSpPr>
              <p:nvPr/>
            </p:nvSpPr>
            <p:spPr bwMode="auto">
              <a:xfrm>
                <a:off x="3018" y="3153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2573" name="Line 37"/>
              <p:cNvSpPr>
                <a:spLocks noChangeShapeType="1"/>
              </p:cNvSpPr>
              <p:nvPr/>
            </p:nvSpPr>
            <p:spPr bwMode="auto">
              <a:xfrm>
                <a:off x="3018" y="3201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2574" name="Line 38"/>
              <p:cNvSpPr>
                <a:spLocks noChangeShapeType="1"/>
              </p:cNvSpPr>
              <p:nvPr/>
            </p:nvSpPr>
            <p:spPr bwMode="auto">
              <a:xfrm>
                <a:off x="3018" y="3251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2575" name="Line 39"/>
              <p:cNvSpPr>
                <a:spLocks noChangeShapeType="1"/>
              </p:cNvSpPr>
              <p:nvPr/>
            </p:nvSpPr>
            <p:spPr bwMode="auto">
              <a:xfrm>
                <a:off x="3018" y="3297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2576" name="Line 40"/>
              <p:cNvSpPr>
                <a:spLocks noChangeShapeType="1"/>
              </p:cNvSpPr>
              <p:nvPr/>
            </p:nvSpPr>
            <p:spPr bwMode="auto">
              <a:xfrm>
                <a:off x="3018" y="3350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2542" name="Group 29"/>
            <p:cNvGrpSpPr>
              <a:grpSpLocks/>
            </p:cNvGrpSpPr>
            <p:nvPr/>
          </p:nvGrpSpPr>
          <p:grpSpPr bwMode="auto">
            <a:xfrm>
              <a:off x="1408103" y="5830889"/>
              <a:ext cx="420685" cy="404811"/>
              <a:chOff x="2882" y="2837"/>
              <a:chExt cx="590" cy="719"/>
            </a:xfrm>
          </p:grpSpPr>
          <p:sp>
            <p:nvSpPr>
              <p:cNvPr id="22555" name="AutoShape 30"/>
              <p:cNvSpPr>
                <a:spLocks noChangeArrowheads="1"/>
              </p:cNvSpPr>
              <p:nvPr/>
            </p:nvSpPr>
            <p:spPr bwMode="auto">
              <a:xfrm>
                <a:off x="2882" y="2837"/>
                <a:ext cx="492" cy="640"/>
              </a:xfrm>
              <a:prstGeom prst="foldedCorner">
                <a:avLst>
                  <a:gd name="adj" fmla="val 2012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it-IT">
                  <a:latin typeface="Calibri" pitchFamily="34" charset="0"/>
                </a:endParaRPr>
              </a:p>
            </p:txBody>
          </p:sp>
          <p:sp>
            <p:nvSpPr>
              <p:cNvPr id="22556" name="AutoShape 31"/>
              <p:cNvSpPr>
                <a:spLocks noChangeArrowheads="1"/>
              </p:cNvSpPr>
              <p:nvPr/>
            </p:nvSpPr>
            <p:spPr bwMode="auto">
              <a:xfrm>
                <a:off x="2931" y="2879"/>
                <a:ext cx="492" cy="637"/>
              </a:xfrm>
              <a:prstGeom prst="foldedCorner">
                <a:avLst>
                  <a:gd name="adj" fmla="val 2012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it-IT">
                  <a:latin typeface="Calibri" pitchFamily="34" charset="0"/>
                </a:endParaRPr>
              </a:p>
            </p:txBody>
          </p:sp>
          <p:sp>
            <p:nvSpPr>
              <p:cNvPr id="22557" name="AutoShape 32"/>
              <p:cNvSpPr>
                <a:spLocks noChangeArrowheads="1"/>
              </p:cNvSpPr>
              <p:nvPr/>
            </p:nvSpPr>
            <p:spPr bwMode="auto">
              <a:xfrm>
                <a:off x="2980" y="2916"/>
                <a:ext cx="492" cy="640"/>
              </a:xfrm>
              <a:prstGeom prst="foldedCorner">
                <a:avLst>
                  <a:gd name="adj" fmla="val 2012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it-IT">
                  <a:latin typeface="Calibri" pitchFamily="34" charset="0"/>
                </a:endParaRPr>
              </a:p>
            </p:txBody>
          </p:sp>
          <p:sp>
            <p:nvSpPr>
              <p:cNvPr id="22558" name="Line 33"/>
              <p:cNvSpPr>
                <a:spLocks noChangeShapeType="1"/>
              </p:cNvSpPr>
              <p:nvPr/>
            </p:nvSpPr>
            <p:spPr bwMode="auto">
              <a:xfrm>
                <a:off x="3018" y="3003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2559" name="Line 34"/>
              <p:cNvSpPr>
                <a:spLocks noChangeShapeType="1"/>
              </p:cNvSpPr>
              <p:nvPr/>
            </p:nvSpPr>
            <p:spPr bwMode="auto">
              <a:xfrm>
                <a:off x="3018" y="3051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2560" name="Line 35"/>
              <p:cNvSpPr>
                <a:spLocks noChangeShapeType="1"/>
              </p:cNvSpPr>
              <p:nvPr/>
            </p:nvSpPr>
            <p:spPr bwMode="auto">
              <a:xfrm>
                <a:off x="3018" y="3102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2561" name="Line 36"/>
              <p:cNvSpPr>
                <a:spLocks noChangeShapeType="1"/>
              </p:cNvSpPr>
              <p:nvPr/>
            </p:nvSpPr>
            <p:spPr bwMode="auto">
              <a:xfrm>
                <a:off x="3018" y="3153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2562" name="Line 37"/>
              <p:cNvSpPr>
                <a:spLocks noChangeShapeType="1"/>
              </p:cNvSpPr>
              <p:nvPr/>
            </p:nvSpPr>
            <p:spPr bwMode="auto">
              <a:xfrm>
                <a:off x="3018" y="3201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2563" name="Line 38"/>
              <p:cNvSpPr>
                <a:spLocks noChangeShapeType="1"/>
              </p:cNvSpPr>
              <p:nvPr/>
            </p:nvSpPr>
            <p:spPr bwMode="auto">
              <a:xfrm>
                <a:off x="3018" y="3251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2564" name="Line 39"/>
              <p:cNvSpPr>
                <a:spLocks noChangeShapeType="1"/>
              </p:cNvSpPr>
              <p:nvPr/>
            </p:nvSpPr>
            <p:spPr bwMode="auto">
              <a:xfrm>
                <a:off x="3018" y="3297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2565" name="Line 40"/>
              <p:cNvSpPr>
                <a:spLocks noChangeShapeType="1"/>
              </p:cNvSpPr>
              <p:nvPr/>
            </p:nvSpPr>
            <p:spPr bwMode="auto">
              <a:xfrm>
                <a:off x="3018" y="3350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2543" name="Group 29"/>
            <p:cNvGrpSpPr>
              <a:grpSpLocks/>
            </p:cNvGrpSpPr>
            <p:nvPr/>
          </p:nvGrpSpPr>
          <p:grpSpPr bwMode="auto">
            <a:xfrm>
              <a:off x="1700203" y="6288089"/>
              <a:ext cx="420685" cy="404811"/>
              <a:chOff x="2882" y="2837"/>
              <a:chExt cx="590" cy="719"/>
            </a:xfrm>
          </p:grpSpPr>
          <p:sp>
            <p:nvSpPr>
              <p:cNvPr id="22544" name="AutoShape 30"/>
              <p:cNvSpPr>
                <a:spLocks noChangeArrowheads="1"/>
              </p:cNvSpPr>
              <p:nvPr/>
            </p:nvSpPr>
            <p:spPr bwMode="auto">
              <a:xfrm>
                <a:off x="2882" y="2837"/>
                <a:ext cx="492" cy="640"/>
              </a:xfrm>
              <a:prstGeom prst="foldedCorner">
                <a:avLst>
                  <a:gd name="adj" fmla="val 2012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it-IT">
                  <a:latin typeface="Calibri" pitchFamily="34" charset="0"/>
                </a:endParaRPr>
              </a:p>
            </p:txBody>
          </p:sp>
          <p:sp>
            <p:nvSpPr>
              <p:cNvPr id="22545" name="AutoShape 31"/>
              <p:cNvSpPr>
                <a:spLocks noChangeArrowheads="1"/>
              </p:cNvSpPr>
              <p:nvPr/>
            </p:nvSpPr>
            <p:spPr bwMode="auto">
              <a:xfrm>
                <a:off x="2931" y="2879"/>
                <a:ext cx="492" cy="637"/>
              </a:xfrm>
              <a:prstGeom prst="foldedCorner">
                <a:avLst>
                  <a:gd name="adj" fmla="val 2012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it-IT">
                  <a:latin typeface="Calibri" pitchFamily="34" charset="0"/>
                </a:endParaRPr>
              </a:p>
            </p:txBody>
          </p:sp>
          <p:sp>
            <p:nvSpPr>
              <p:cNvPr id="22546" name="AutoShape 32"/>
              <p:cNvSpPr>
                <a:spLocks noChangeArrowheads="1"/>
              </p:cNvSpPr>
              <p:nvPr/>
            </p:nvSpPr>
            <p:spPr bwMode="auto">
              <a:xfrm>
                <a:off x="2980" y="2916"/>
                <a:ext cx="492" cy="640"/>
              </a:xfrm>
              <a:prstGeom prst="foldedCorner">
                <a:avLst>
                  <a:gd name="adj" fmla="val 2012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it-IT">
                  <a:latin typeface="Calibri" pitchFamily="34" charset="0"/>
                </a:endParaRPr>
              </a:p>
            </p:txBody>
          </p:sp>
          <p:sp>
            <p:nvSpPr>
              <p:cNvPr id="22547" name="Line 33"/>
              <p:cNvSpPr>
                <a:spLocks noChangeShapeType="1"/>
              </p:cNvSpPr>
              <p:nvPr/>
            </p:nvSpPr>
            <p:spPr bwMode="auto">
              <a:xfrm>
                <a:off x="3018" y="3003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2548" name="Line 34"/>
              <p:cNvSpPr>
                <a:spLocks noChangeShapeType="1"/>
              </p:cNvSpPr>
              <p:nvPr/>
            </p:nvSpPr>
            <p:spPr bwMode="auto">
              <a:xfrm>
                <a:off x="3018" y="3051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2549" name="Line 35"/>
              <p:cNvSpPr>
                <a:spLocks noChangeShapeType="1"/>
              </p:cNvSpPr>
              <p:nvPr/>
            </p:nvSpPr>
            <p:spPr bwMode="auto">
              <a:xfrm>
                <a:off x="3018" y="3102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2550" name="Line 36"/>
              <p:cNvSpPr>
                <a:spLocks noChangeShapeType="1"/>
              </p:cNvSpPr>
              <p:nvPr/>
            </p:nvSpPr>
            <p:spPr bwMode="auto">
              <a:xfrm>
                <a:off x="3018" y="3153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2551" name="Line 37"/>
              <p:cNvSpPr>
                <a:spLocks noChangeShapeType="1"/>
              </p:cNvSpPr>
              <p:nvPr/>
            </p:nvSpPr>
            <p:spPr bwMode="auto">
              <a:xfrm>
                <a:off x="3018" y="3201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2552" name="Line 38"/>
              <p:cNvSpPr>
                <a:spLocks noChangeShapeType="1"/>
              </p:cNvSpPr>
              <p:nvPr/>
            </p:nvSpPr>
            <p:spPr bwMode="auto">
              <a:xfrm>
                <a:off x="3018" y="3251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2553" name="Line 39"/>
              <p:cNvSpPr>
                <a:spLocks noChangeShapeType="1"/>
              </p:cNvSpPr>
              <p:nvPr/>
            </p:nvSpPr>
            <p:spPr bwMode="auto">
              <a:xfrm>
                <a:off x="3018" y="3297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2554" name="Line 40"/>
              <p:cNvSpPr>
                <a:spLocks noChangeShapeType="1"/>
              </p:cNvSpPr>
              <p:nvPr/>
            </p:nvSpPr>
            <p:spPr bwMode="auto">
              <a:xfrm>
                <a:off x="3018" y="3350"/>
                <a:ext cx="4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</p:grpSp>
      </p:grpSp>
      <p:sp>
        <p:nvSpPr>
          <p:cNvPr id="92" name="Rettangolo arrotondato 91"/>
          <p:cNvSpPr/>
          <p:nvPr/>
        </p:nvSpPr>
        <p:spPr>
          <a:xfrm>
            <a:off x="3429000" y="4643438"/>
            <a:ext cx="5643563" cy="135731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2565</TotalTime>
  <Words>1729</Words>
  <Application>Microsoft Office PowerPoint</Application>
  <PresentationFormat>Presentazione su schermo (4:3)</PresentationFormat>
  <Paragraphs>207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3" baseType="lpstr">
      <vt:lpstr>Tema di Office</vt:lpstr>
      <vt:lpstr>ATAC e-Procurement e Albo Fornitori</vt:lpstr>
      <vt:lpstr>Le tappe dell’ e-procurement nel TPL romano</vt:lpstr>
      <vt:lpstr>Introduzione</vt:lpstr>
      <vt:lpstr>      Albo Fornitori</vt:lpstr>
      <vt:lpstr>      Albo Fornitori: risultati a Novembre 2011</vt:lpstr>
      <vt:lpstr>Gare on line</vt:lpstr>
      <vt:lpstr>      Gare on line: risultati a Novembre 2011 </vt:lpstr>
      <vt:lpstr>Albo Fornitori</vt:lpstr>
      <vt:lpstr>Albo Fornitori: il processo di qualifica</vt:lpstr>
      <vt:lpstr>Diapositiva 10</vt:lpstr>
      <vt:lpstr>Albo Fornitori: il processo di qualifica</vt:lpstr>
      <vt:lpstr>Diapositiva 12</vt:lpstr>
      <vt:lpstr>Vendor Rating - Obiettivi</vt:lpstr>
      <vt:lpstr>Perimetro analisi e modello di valutazione</vt:lpstr>
      <vt:lpstr>Vendor Rating - Indici complessivi</vt:lpstr>
      <vt:lpstr>Gare on line</vt:lpstr>
      <vt:lpstr>Tipologia di Gara on line</vt:lpstr>
      <vt:lpstr>Gare on line – Albo Fornitori</vt:lpstr>
      <vt:lpstr>Gare on line vs processo tradizionale</vt:lpstr>
      <vt:lpstr>Un caso di successo</vt:lpstr>
      <vt:lpstr>Un esempio “quotidiano”</vt:lpstr>
      <vt:lpstr>Grazie per l’attenzione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Vendor ratig x riina</dc:title>
  <dc:creator>u958sellitto</dc:creator>
  <cp:lastModifiedBy> </cp:lastModifiedBy>
  <cp:revision>364</cp:revision>
  <dcterms:created xsi:type="dcterms:W3CDTF">2010-11-25T14:59:02Z</dcterms:created>
  <dcterms:modified xsi:type="dcterms:W3CDTF">2011-12-16T08:48:27Z</dcterms:modified>
</cp:coreProperties>
</file>