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4"/>
    <p:sldMasterId id="2147483896" r:id="rId5"/>
  </p:sldMasterIdLst>
  <p:notesMasterIdLst>
    <p:notesMasterId r:id="rId66"/>
  </p:notesMasterIdLst>
  <p:handoutMasterIdLst>
    <p:handoutMasterId r:id="rId67"/>
  </p:handoutMasterIdLst>
  <p:sldIdLst>
    <p:sldId id="320" r:id="rId6"/>
    <p:sldId id="466" r:id="rId7"/>
    <p:sldId id="480" r:id="rId8"/>
    <p:sldId id="482" r:id="rId9"/>
    <p:sldId id="483" r:id="rId10"/>
    <p:sldId id="517" r:id="rId11"/>
    <p:sldId id="529" r:id="rId12"/>
    <p:sldId id="530" r:id="rId13"/>
    <p:sldId id="579" r:id="rId14"/>
    <p:sldId id="581" r:id="rId15"/>
    <p:sldId id="582" r:id="rId16"/>
    <p:sldId id="583" r:id="rId17"/>
    <p:sldId id="584" r:id="rId18"/>
    <p:sldId id="585" r:id="rId19"/>
    <p:sldId id="591" r:id="rId20"/>
    <p:sldId id="587" r:id="rId21"/>
    <p:sldId id="588" r:id="rId22"/>
    <p:sldId id="592" r:id="rId23"/>
    <p:sldId id="590" r:id="rId24"/>
    <p:sldId id="593" r:id="rId25"/>
    <p:sldId id="594" r:id="rId26"/>
    <p:sldId id="595" r:id="rId27"/>
    <p:sldId id="596" r:id="rId28"/>
    <p:sldId id="597" r:id="rId29"/>
    <p:sldId id="570" r:id="rId30"/>
    <p:sldId id="484" r:id="rId31"/>
    <p:sldId id="533" r:id="rId32"/>
    <p:sldId id="534" r:id="rId33"/>
    <p:sldId id="535" r:id="rId34"/>
    <p:sldId id="536" r:id="rId35"/>
    <p:sldId id="537" r:id="rId36"/>
    <p:sldId id="538" r:id="rId37"/>
    <p:sldId id="539" r:id="rId38"/>
    <p:sldId id="540" r:id="rId39"/>
    <p:sldId id="543" r:id="rId40"/>
    <p:sldId id="541" r:id="rId41"/>
    <p:sldId id="544" r:id="rId42"/>
    <p:sldId id="542" r:id="rId43"/>
    <p:sldId id="545" r:id="rId44"/>
    <p:sldId id="546" r:id="rId45"/>
    <p:sldId id="547" r:id="rId46"/>
    <p:sldId id="548" r:id="rId47"/>
    <p:sldId id="600" r:id="rId48"/>
    <p:sldId id="553" r:id="rId49"/>
    <p:sldId id="554" r:id="rId50"/>
    <p:sldId id="555" r:id="rId51"/>
    <p:sldId id="556" r:id="rId52"/>
    <p:sldId id="557" r:id="rId53"/>
    <p:sldId id="558" r:id="rId54"/>
    <p:sldId id="599" r:id="rId55"/>
    <p:sldId id="559" r:id="rId56"/>
    <p:sldId id="560" r:id="rId57"/>
    <p:sldId id="561" r:id="rId58"/>
    <p:sldId id="573" r:id="rId59"/>
    <p:sldId id="574" r:id="rId60"/>
    <p:sldId id="575" r:id="rId61"/>
    <p:sldId id="577" r:id="rId62"/>
    <p:sldId id="576" r:id="rId63"/>
    <p:sldId id="578" r:id="rId64"/>
    <p:sldId id="318" r:id="rId65"/>
  </p:sldIdLst>
  <p:sldSz cx="10059988" cy="7773988"/>
  <p:notesSz cx="6896100" cy="10033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  <a:srgbClr val="92D400"/>
    <a:srgbClr val="A4D400"/>
    <a:srgbClr val="3C8A2E"/>
    <a:srgbClr val="7BCE6C"/>
    <a:srgbClr val="00A1DE"/>
    <a:srgbClr val="72C7E7"/>
    <a:srgbClr val="C9D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425" autoAdjust="0"/>
    <p:restoredTop sz="98319" autoAdjust="0"/>
  </p:normalViewPr>
  <p:slideViewPr>
    <p:cSldViewPr snapToGrid="0" showGuides="1">
      <p:cViewPr>
        <p:scale>
          <a:sx n="70" d="100"/>
          <a:sy n="70" d="100"/>
        </p:scale>
        <p:origin x="-2460" y="-828"/>
      </p:cViewPr>
      <p:guideLst>
        <p:guide orient="horz" pos="452"/>
        <p:guide orient="horz" pos="4751"/>
        <p:guide orient="horz" pos="997"/>
        <p:guide pos="6080"/>
        <p:guide pos="2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3" d="100"/>
          <a:sy n="73" d="100"/>
        </p:scale>
        <p:origin x="-2124" y="-84"/>
      </p:cViewPr>
      <p:guideLst>
        <p:guide orient="horz" pos="3160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9F5F8-6133-40B6-BC8C-DD11FDBAA43C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267C142-5352-4B4C-97D5-798340F988B3}">
      <dgm:prSet phldrT="[Text]"/>
      <dgm:spPr>
        <a:solidFill>
          <a:schemeClr val="accent2"/>
        </a:solidFill>
      </dgm:spPr>
      <dgm:t>
        <a:bodyPr/>
        <a:lstStyle/>
        <a:p>
          <a:r>
            <a:rPr lang="it-IT" b="1" dirty="0" smtClean="0"/>
            <a:t>Conguaglio a debito o a credito</a:t>
          </a:r>
          <a:endParaRPr lang="it-IT" b="1" dirty="0"/>
        </a:p>
      </dgm:t>
    </dgm:pt>
    <dgm:pt modelId="{447269DC-867A-43D4-8A7B-AD85037E2E39}" type="parTrans" cxnId="{CF970E34-9357-4C65-8B0E-899FD765C3FA}">
      <dgm:prSet/>
      <dgm:spPr/>
      <dgm:t>
        <a:bodyPr/>
        <a:lstStyle/>
        <a:p>
          <a:endParaRPr lang="it-IT"/>
        </a:p>
      </dgm:t>
    </dgm:pt>
    <dgm:pt modelId="{CDC8718C-7EFA-4FE4-BEF6-0762DE4D80D3}" type="sibTrans" cxnId="{CF970E34-9357-4C65-8B0E-899FD765C3FA}">
      <dgm:prSet/>
      <dgm:spPr/>
      <dgm:t>
        <a:bodyPr/>
        <a:lstStyle/>
        <a:p>
          <a:endParaRPr lang="it-IT"/>
        </a:p>
      </dgm:t>
    </dgm:pt>
    <dgm:pt modelId="{271F0D0D-B84D-400F-988C-0B3335A28C38}">
      <dgm:prSet phldrT="[Text]"/>
      <dgm:spPr/>
      <dgm:t>
        <a:bodyPr/>
        <a:lstStyle/>
        <a:p>
          <a:r>
            <a:rPr lang="it-IT" b="1" dirty="0" smtClean="0"/>
            <a:t>Oneri deducibili    (-)</a:t>
          </a:r>
          <a:endParaRPr lang="it-IT" b="1" dirty="0"/>
        </a:p>
      </dgm:t>
    </dgm:pt>
    <dgm:pt modelId="{AB142926-C364-4966-86B9-D68EC3738449}" type="parTrans" cxnId="{32C1BBAC-0030-4CBA-8E2D-89CC95FF0148}">
      <dgm:prSet/>
      <dgm:spPr/>
      <dgm:t>
        <a:bodyPr/>
        <a:lstStyle/>
        <a:p>
          <a:endParaRPr lang="it-IT"/>
        </a:p>
      </dgm:t>
    </dgm:pt>
    <dgm:pt modelId="{EEF8AFBB-0D06-48EA-B67F-95BE46A3CF9D}" type="sibTrans" cxnId="{32C1BBAC-0030-4CBA-8E2D-89CC95FF0148}">
      <dgm:prSet/>
      <dgm:spPr/>
      <dgm:t>
        <a:bodyPr/>
        <a:lstStyle/>
        <a:p>
          <a:endParaRPr lang="it-IT"/>
        </a:p>
      </dgm:t>
    </dgm:pt>
    <dgm:pt modelId="{5811C01C-208C-4CCA-A3B5-A872647121AC}">
      <dgm:prSet phldrT="[Text]"/>
      <dgm:spPr/>
      <dgm:t>
        <a:bodyPr/>
        <a:lstStyle/>
        <a:p>
          <a:r>
            <a:rPr lang="it-IT" b="1" dirty="0" smtClean="0"/>
            <a:t>Reddito imponibile netto</a:t>
          </a:r>
          <a:endParaRPr lang="it-IT" b="1" dirty="0"/>
        </a:p>
      </dgm:t>
    </dgm:pt>
    <dgm:pt modelId="{0FF53CF3-FD7F-42E2-9A0B-7DCBC346C0F2}" type="parTrans" cxnId="{ABEF85A4-C870-43C1-87B3-0F5509FB6D6D}">
      <dgm:prSet/>
      <dgm:spPr/>
      <dgm:t>
        <a:bodyPr/>
        <a:lstStyle/>
        <a:p>
          <a:endParaRPr lang="it-IT"/>
        </a:p>
      </dgm:t>
    </dgm:pt>
    <dgm:pt modelId="{0400FAB0-43AF-4C19-A086-5D7396CAA2AD}" type="sibTrans" cxnId="{ABEF85A4-C870-43C1-87B3-0F5509FB6D6D}">
      <dgm:prSet/>
      <dgm:spPr/>
      <dgm:t>
        <a:bodyPr/>
        <a:lstStyle/>
        <a:p>
          <a:endParaRPr lang="it-IT"/>
        </a:p>
      </dgm:t>
    </dgm:pt>
    <dgm:pt modelId="{B05F901B-4FD8-4FA6-9D4F-AAD9AB340092}">
      <dgm:prSet phldrT="[Text]"/>
      <dgm:spPr/>
      <dgm:t>
        <a:bodyPr/>
        <a:lstStyle/>
        <a:p>
          <a:r>
            <a:rPr lang="it-IT" b="1" dirty="0" smtClean="0"/>
            <a:t>Imposta lorda</a:t>
          </a:r>
          <a:endParaRPr lang="it-IT" b="1" dirty="0"/>
        </a:p>
      </dgm:t>
    </dgm:pt>
    <dgm:pt modelId="{366A495D-4E40-415E-A2A5-0773C53FA9A2}" type="parTrans" cxnId="{7E2BD928-9DD6-46BC-8F39-8DFD238828CE}">
      <dgm:prSet/>
      <dgm:spPr/>
      <dgm:t>
        <a:bodyPr/>
        <a:lstStyle/>
        <a:p>
          <a:endParaRPr lang="it-IT"/>
        </a:p>
      </dgm:t>
    </dgm:pt>
    <dgm:pt modelId="{C65027C9-5131-4A8C-A793-3A4C42DA829A}" type="sibTrans" cxnId="{7E2BD928-9DD6-46BC-8F39-8DFD238828CE}">
      <dgm:prSet/>
      <dgm:spPr/>
      <dgm:t>
        <a:bodyPr/>
        <a:lstStyle/>
        <a:p>
          <a:endParaRPr lang="it-IT"/>
        </a:p>
      </dgm:t>
    </dgm:pt>
    <dgm:pt modelId="{F46B8C90-CC99-49D7-BDFA-CCDA5A9099D8}">
      <dgm:prSet phldrT="[Text]"/>
      <dgm:spPr/>
      <dgm:t>
        <a:bodyPr/>
        <a:lstStyle/>
        <a:p>
          <a:r>
            <a:rPr lang="it-IT" b="1" dirty="0" smtClean="0"/>
            <a:t>Oneri detraibili    (-)</a:t>
          </a:r>
          <a:endParaRPr lang="it-IT" b="1" dirty="0"/>
        </a:p>
      </dgm:t>
    </dgm:pt>
    <dgm:pt modelId="{D0068F60-E582-4C58-9B46-9AFA4AAD40B7}" type="parTrans" cxnId="{79A30694-BE2F-4DFC-B877-A036A4682AAF}">
      <dgm:prSet/>
      <dgm:spPr/>
      <dgm:t>
        <a:bodyPr/>
        <a:lstStyle/>
        <a:p>
          <a:endParaRPr lang="it-IT"/>
        </a:p>
      </dgm:t>
    </dgm:pt>
    <dgm:pt modelId="{4DD05255-F34D-46A2-A9E2-8925FB18AA18}" type="sibTrans" cxnId="{79A30694-BE2F-4DFC-B877-A036A4682AAF}">
      <dgm:prSet/>
      <dgm:spPr/>
      <dgm:t>
        <a:bodyPr/>
        <a:lstStyle/>
        <a:p>
          <a:endParaRPr lang="it-IT"/>
        </a:p>
      </dgm:t>
    </dgm:pt>
    <dgm:pt modelId="{905C831C-9B98-44E6-9565-96D98A6C2709}">
      <dgm:prSet phldrT="[Text]"/>
      <dgm:spPr/>
      <dgm:t>
        <a:bodyPr/>
        <a:lstStyle/>
        <a:p>
          <a:r>
            <a:rPr lang="it-IT" b="1" dirty="0" smtClean="0"/>
            <a:t>Imposta netta</a:t>
          </a:r>
          <a:endParaRPr lang="it-IT" b="1" dirty="0"/>
        </a:p>
      </dgm:t>
    </dgm:pt>
    <dgm:pt modelId="{B0342798-578E-4204-B7AC-CBB01E15976B}" type="parTrans" cxnId="{E0612952-2499-4557-816A-AE133B4CE5D6}">
      <dgm:prSet/>
      <dgm:spPr/>
      <dgm:t>
        <a:bodyPr/>
        <a:lstStyle/>
        <a:p>
          <a:endParaRPr lang="it-IT"/>
        </a:p>
      </dgm:t>
    </dgm:pt>
    <dgm:pt modelId="{C0C8E633-15EB-4CE6-821F-C94301F3B0D9}" type="sibTrans" cxnId="{E0612952-2499-4557-816A-AE133B4CE5D6}">
      <dgm:prSet/>
      <dgm:spPr/>
      <dgm:t>
        <a:bodyPr/>
        <a:lstStyle/>
        <a:p>
          <a:endParaRPr lang="it-IT"/>
        </a:p>
      </dgm:t>
    </dgm:pt>
    <dgm:pt modelId="{4E358774-2DEC-49DF-96E4-EB20C73471E9}">
      <dgm:prSet phldrT="[Text]"/>
      <dgm:spPr/>
      <dgm:t>
        <a:bodyPr/>
        <a:lstStyle/>
        <a:p>
          <a:r>
            <a:rPr lang="it-IT" b="1" dirty="0" smtClean="0"/>
            <a:t>Ritenute applicate (-)</a:t>
          </a:r>
          <a:endParaRPr lang="it-IT" b="1" dirty="0"/>
        </a:p>
      </dgm:t>
    </dgm:pt>
    <dgm:pt modelId="{DB4F3F5C-0D37-40E5-A4FC-65B717B4FFE0}" type="parTrans" cxnId="{F67D412F-B918-483A-BBF1-E434668F8F6F}">
      <dgm:prSet/>
      <dgm:spPr/>
      <dgm:t>
        <a:bodyPr/>
        <a:lstStyle/>
        <a:p>
          <a:endParaRPr lang="it-IT"/>
        </a:p>
      </dgm:t>
    </dgm:pt>
    <dgm:pt modelId="{0A9F9C59-FAC9-4280-9C4A-22F39DDB0D95}" type="sibTrans" cxnId="{F67D412F-B918-483A-BBF1-E434668F8F6F}">
      <dgm:prSet/>
      <dgm:spPr/>
      <dgm:t>
        <a:bodyPr/>
        <a:lstStyle/>
        <a:p>
          <a:endParaRPr lang="it-IT"/>
        </a:p>
      </dgm:t>
    </dgm:pt>
    <dgm:pt modelId="{56B35E48-46C1-4C4C-BC82-9A251DF60D38}">
      <dgm:prSet phldrT="[Text]"/>
      <dgm:spPr/>
      <dgm:t>
        <a:bodyPr/>
        <a:lstStyle/>
        <a:p>
          <a:r>
            <a:rPr lang="it-IT" b="1" dirty="0" smtClean="0"/>
            <a:t>Determinazione  reddito imponibile</a:t>
          </a:r>
          <a:endParaRPr lang="it-IT" b="1" dirty="0"/>
        </a:p>
      </dgm:t>
    </dgm:pt>
    <dgm:pt modelId="{80C5586A-47A9-4F28-963B-1D9BF72CBBF9}" type="parTrans" cxnId="{A4A77AAE-3926-4374-B493-6A3AD19B7954}">
      <dgm:prSet/>
      <dgm:spPr/>
      <dgm:t>
        <a:bodyPr/>
        <a:lstStyle/>
        <a:p>
          <a:endParaRPr lang="it-IT"/>
        </a:p>
      </dgm:t>
    </dgm:pt>
    <dgm:pt modelId="{37166F12-D47D-4894-8732-34069D882AD6}" type="sibTrans" cxnId="{A4A77AAE-3926-4374-B493-6A3AD19B7954}">
      <dgm:prSet/>
      <dgm:spPr/>
      <dgm:t>
        <a:bodyPr/>
        <a:lstStyle/>
        <a:p>
          <a:endParaRPr lang="it-IT"/>
        </a:p>
      </dgm:t>
    </dgm:pt>
    <dgm:pt modelId="{986DFCA6-C69D-457F-B745-BA9FA22D84C0}" type="pres">
      <dgm:prSet presAssocID="{6469F5F8-6133-40B6-BC8C-DD11FDBAA43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EED9310-B532-4EA7-86D2-B4E417905BF9}" type="pres">
      <dgm:prSet presAssocID="{B267C142-5352-4B4C-97D5-798340F988B3}" presName="node" presStyleLbl="node1" presStyleIdx="0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BDB73B-16F9-4EFD-9693-BACA7D779936}" type="pres">
      <dgm:prSet presAssocID="{B267C142-5352-4B4C-97D5-798340F988B3}" presName="spNode" presStyleCnt="0"/>
      <dgm:spPr/>
    </dgm:pt>
    <dgm:pt modelId="{0A462D1C-E387-4BFA-9446-2E1E366F5291}" type="pres">
      <dgm:prSet presAssocID="{CDC8718C-7EFA-4FE4-BEF6-0762DE4D80D3}" presName="sibTrans" presStyleLbl="sibTrans1D1" presStyleIdx="0" presStyleCnt="8"/>
      <dgm:spPr/>
      <dgm:t>
        <a:bodyPr/>
        <a:lstStyle/>
        <a:p>
          <a:endParaRPr lang="it-IT"/>
        </a:p>
      </dgm:t>
    </dgm:pt>
    <dgm:pt modelId="{65267DEF-A053-423C-BA49-ACB13A92BF7F}" type="pres">
      <dgm:prSet presAssocID="{56B35E48-46C1-4C4C-BC82-9A251DF60D38}" presName="node" presStyleLbl="node1" presStyleIdx="1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5FC54EE-02F7-4027-AB3B-050796294B86}" type="pres">
      <dgm:prSet presAssocID="{56B35E48-46C1-4C4C-BC82-9A251DF60D38}" presName="spNode" presStyleCnt="0"/>
      <dgm:spPr/>
    </dgm:pt>
    <dgm:pt modelId="{3BA08DD1-644A-4139-AA87-1BDC237F6E0F}" type="pres">
      <dgm:prSet presAssocID="{37166F12-D47D-4894-8732-34069D882AD6}" presName="sibTrans" presStyleLbl="sibTrans1D1" presStyleIdx="1" presStyleCnt="8"/>
      <dgm:spPr/>
      <dgm:t>
        <a:bodyPr/>
        <a:lstStyle/>
        <a:p>
          <a:endParaRPr lang="it-IT"/>
        </a:p>
      </dgm:t>
    </dgm:pt>
    <dgm:pt modelId="{DAA97CB0-302B-4A46-A1D6-1C2128E1F8AF}" type="pres">
      <dgm:prSet presAssocID="{271F0D0D-B84D-400F-988C-0B3335A28C38}" presName="node" presStyleLbl="node1" presStyleIdx="2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3D67626-EF33-4833-846C-2AE586BF30C0}" type="pres">
      <dgm:prSet presAssocID="{271F0D0D-B84D-400F-988C-0B3335A28C38}" presName="spNode" presStyleCnt="0"/>
      <dgm:spPr/>
    </dgm:pt>
    <dgm:pt modelId="{9F3D6598-2A10-4A60-AB97-EECE33CD998A}" type="pres">
      <dgm:prSet presAssocID="{EEF8AFBB-0D06-48EA-B67F-95BE46A3CF9D}" presName="sibTrans" presStyleLbl="sibTrans1D1" presStyleIdx="2" presStyleCnt="8"/>
      <dgm:spPr/>
      <dgm:t>
        <a:bodyPr/>
        <a:lstStyle/>
        <a:p>
          <a:endParaRPr lang="it-IT"/>
        </a:p>
      </dgm:t>
    </dgm:pt>
    <dgm:pt modelId="{69361432-7FB6-4965-9106-C65F2103EF3E}" type="pres">
      <dgm:prSet presAssocID="{5811C01C-208C-4CCA-A3B5-A872647121AC}" presName="node" presStyleLbl="node1" presStyleIdx="3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644AEA8-F75C-4853-9422-C92CB06DE41F}" type="pres">
      <dgm:prSet presAssocID="{5811C01C-208C-4CCA-A3B5-A872647121AC}" presName="spNode" presStyleCnt="0"/>
      <dgm:spPr/>
    </dgm:pt>
    <dgm:pt modelId="{156F6046-2DD6-4C35-B07C-42DF094737B2}" type="pres">
      <dgm:prSet presAssocID="{0400FAB0-43AF-4C19-A086-5D7396CAA2AD}" presName="sibTrans" presStyleLbl="sibTrans1D1" presStyleIdx="3" presStyleCnt="8"/>
      <dgm:spPr/>
      <dgm:t>
        <a:bodyPr/>
        <a:lstStyle/>
        <a:p>
          <a:endParaRPr lang="it-IT"/>
        </a:p>
      </dgm:t>
    </dgm:pt>
    <dgm:pt modelId="{B3DA15F3-9560-4E83-A3F4-23488160B42F}" type="pres">
      <dgm:prSet presAssocID="{B05F901B-4FD8-4FA6-9D4F-AAD9AB340092}" presName="node" presStyleLbl="node1" presStyleIdx="4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410792-76C8-4FDE-9769-30D58D4972AE}" type="pres">
      <dgm:prSet presAssocID="{B05F901B-4FD8-4FA6-9D4F-AAD9AB340092}" presName="spNode" presStyleCnt="0"/>
      <dgm:spPr/>
    </dgm:pt>
    <dgm:pt modelId="{6AA314D7-BD1F-4D24-87BA-24E651E971FE}" type="pres">
      <dgm:prSet presAssocID="{C65027C9-5131-4A8C-A793-3A4C42DA829A}" presName="sibTrans" presStyleLbl="sibTrans1D1" presStyleIdx="4" presStyleCnt="8"/>
      <dgm:spPr/>
      <dgm:t>
        <a:bodyPr/>
        <a:lstStyle/>
        <a:p>
          <a:endParaRPr lang="it-IT"/>
        </a:p>
      </dgm:t>
    </dgm:pt>
    <dgm:pt modelId="{CCAE8553-B97C-4DD0-884A-0D5407025668}" type="pres">
      <dgm:prSet presAssocID="{F46B8C90-CC99-49D7-BDFA-CCDA5A9099D8}" presName="node" presStyleLbl="node1" presStyleIdx="5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E904B5-1456-474B-B916-9EB45EBC6F0E}" type="pres">
      <dgm:prSet presAssocID="{F46B8C90-CC99-49D7-BDFA-CCDA5A9099D8}" presName="spNode" presStyleCnt="0"/>
      <dgm:spPr/>
    </dgm:pt>
    <dgm:pt modelId="{5A7CEA33-8145-452E-B171-582D1E0915E4}" type="pres">
      <dgm:prSet presAssocID="{4DD05255-F34D-46A2-A9E2-8925FB18AA18}" presName="sibTrans" presStyleLbl="sibTrans1D1" presStyleIdx="5" presStyleCnt="8"/>
      <dgm:spPr/>
      <dgm:t>
        <a:bodyPr/>
        <a:lstStyle/>
        <a:p>
          <a:endParaRPr lang="it-IT"/>
        </a:p>
      </dgm:t>
    </dgm:pt>
    <dgm:pt modelId="{A690B671-460B-47B9-BFEA-CA1B611F05C1}" type="pres">
      <dgm:prSet presAssocID="{905C831C-9B98-44E6-9565-96D98A6C2709}" presName="node" presStyleLbl="node1" presStyleIdx="6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5BA367-507B-4903-848C-700AA25637D7}" type="pres">
      <dgm:prSet presAssocID="{905C831C-9B98-44E6-9565-96D98A6C2709}" presName="spNode" presStyleCnt="0"/>
      <dgm:spPr/>
    </dgm:pt>
    <dgm:pt modelId="{6822D6CA-D97F-41FD-AA13-114A7006CBE6}" type="pres">
      <dgm:prSet presAssocID="{C0C8E633-15EB-4CE6-821F-C94301F3B0D9}" presName="sibTrans" presStyleLbl="sibTrans1D1" presStyleIdx="6" presStyleCnt="8"/>
      <dgm:spPr/>
      <dgm:t>
        <a:bodyPr/>
        <a:lstStyle/>
        <a:p>
          <a:endParaRPr lang="it-IT"/>
        </a:p>
      </dgm:t>
    </dgm:pt>
    <dgm:pt modelId="{B465939E-BC57-45F9-A984-A7EFF61B8B9F}" type="pres">
      <dgm:prSet presAssocID="{4E358774-2DEC-49DF-96E4-EB20C73471E9}" presName="node" presStyleLbl="node1" presStyleIdx="7" presStyleCnt="8" custScaleX="145467" custScaleY="999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6CD9AB-C29A-4705-8A17-608A852695FE}" type="pres">
      <dgm:prSet presAssocID="{4E358774-2DEC-49DF-96E4-EB20C73471E9}" presName="spNode" presStyleCnt="0"/>
      <dgm:spPr/>
    </dgm:pt>
    <dgm:pt modelId="{5383E545-1A0E-4494-A095-236148F8A2CF}" type="pres">
      <dgm:prSet presAssocID="{0A9F9C59-FAC9-4280-9C4A-22F39DDB0D95}" presName="sibTrans" presStyleLbl="sibTrans1D1" presStyleIdx="7" presStyleCnt="8"/>
      <dgm:spPr/>
      <dgm:t>
        <a:bodyPr/>
        <a:lstStyle/>
        <a:p>
          <a:endParaRPr lang="it-IT"/>
        </a:p>
      </dgm:t>
    </dgm:pt>
  </dgm:ptLst>
  <dgm:cxnLst>
    <dgm:cxn modelId="{E0612952-2499-4557-816A-AE133B4CE5D6}" srcId="{6469F5F8-6133-40B6-BC8C-DD11FDBAA43C}" destId="{905C831C-9B98-44E6-9565-96D98A6C2709}" srcOrd="6" destOrd="0" parTransId="{B0342798-578E-4204-B7AC-CBB01E15976B}" sibTransId="{C0C8E633-15EB-4CE6-821F-C94301F3B0D9}"/>
    <dgm:cxn modelId="{77E638F3-0054-4873-AD08-3FB7FA440FDA}" type="presOf" srcId="{37166F12-D47D-4894-8732-34069D882AD6}" destId="{3BA08DD1-644A-4139-AA87-1BDC237F6E0F}" srcOrd="0" destOrd="0" presId="urn:microsoft.com/office/officeart/2005/8/layout/cycle5"/>
    <dgm:cxn modelId="{F67D412F-B918-483A-BBF1-E434668F8F6F}" srcId="{6469F5F8-6133-40B6-BC8C-DD11FDBAA43C}" destId="{4E358774-2DEC-49DF-96E4-EB20C73471E9}" srcOrd="7" destOrd="0" parTransId="{DB4F3F5C-0D37-40E5-A4FC-65B717B4FFE0}" sibTransId="{0A9F9C59-FAC9-4280-9C4A-22F39DDB0D95}"/>
    <dgm:cxn modelId="{7E4CE992-F984-4936-AD1F-9F462DD4CA8E}" type="presOf" srcId="{B05F901B-4FD8-4FA6-9D4F-AAD9AB340092}" destId="{B3DA15F3-9560-4E83-A3F4-23488160B42F}" srcOrd="0" destOrd="0" presId="urn:microsoft.com/office/officeart/2005/8/layout/cycle5"/>
    <dgm:cxn modelId="{EFAD555C-AC48-4B46-95C6-4D4367263A7A}" type="presOf" srcId="{56B35E48-46C1-4C4C-BC82-9A251DF60D38}" destId="{65267DEF-A053-423C-BA49-ACB13A92BF7F}" srcOrd="0" destOrd="0" presId="urn:microsoft.com/office/officeart/2005/8/layout/cycle5"/>
    <dgm:cxn modelId="{A4A77AAE-3926-4374-B493-6A3AD19B7954}" srcId="{6469F5F8-6133-40B6-BC8C-DD11FDBAA43C}" destId="{56B35E48-46C1-4C4C-BC82-9A251DF60D38}" srcOrd="1" destOrd="0" parTransId="{80C5586A-47A9-4F28-963B-1D9BF72CBBF9}" sibTransId="{37166F12-D47D-4894-8732-34069D882AD6}"/>
    <dgm:cxn modelId="{B0D7830D-D46C-4589-A7DF-5D725F8E2B85}" type="presOf" srcId="{0400FAB0-43AF-4C19-A086-5D7396CAA2AD}" destId="{156F6046-2DD6-4C35-B07C-42DF094737B2}" srcOrd="0" destOrd="0" presId="urn:microsoft.com/office/officeart/2005/8/layout/cycle5"/>
    <dgm:cxn modelId="{4FE4F5CC-DFDC-401C-89B5-CD0701FE3E55}" type="presOf" srcId="{271F0D0D-B84D-400F-988C-0B3335A28C38}" destId="{DAA97CB0-302B-4A46-A1D6-1C2128E1F8AF}" srcOrd="0" destOrd="0" presId="urn:microsoft.com/office/officeart/2005/8/layout/cycle5"/>
    <dgm:cxn modelId="{79A30694-BE2F-4DFC-B877-A036A4682AAF}" srcId="{6469F5F8-6133-40B6-BC8C-DD11FDBAA43C}" destId="{F46B8C90-CC99-49D7-BDFA-CCDA5A9099D8}" srcOrd="5" destOrd="0" parTransId="{D0068F60-E582-4C58-9B46-9AFA4AAD40B7}" sibTransId="{4DD05255-F34D-46A2-A9E2-8925FB18AA18}"/>
    <dgm:cxn modelId="{95EFE238-D59D-485A-B212-578E704AF8D1}" type="presOf" srcId="{C65027C9-5131-4A8C-A793-3A4C42DA829A}" destId="{6AA314D7-BD1F-4D24-87BA-24E651E971FE}" srcOrd="0" destOrd="0" presId="urn:microsoft.com/office/officeart/2005/8/layout/cycle5"/>
    <dgm:cxn modelId="{7DB6B0DC-DB61-4527-ABBD-E4432500EF70}" type="presOf" srcId="{4DD05255-F34D-46A2-A9E2-8925FB18AA18}" destId="{5A7CEA33-8145-452E-B171-582D1E0915E4}" srcOrd="0" destOrd="0" presId="urn:microsoft.com/office/officeart/2005/8/layout/cycle5"/>
    <dgm:cxn modelId="{2F6034B9-9689-41C0-9525-6578E7D6E718}" type="presOf" srcId="{CDC8718C-7EFA-4FE4-BEF6-0762DE4D80D3}" destId="{0A462D1C-E387-4BFA-9446-2E1E366F5291}" srcOrd="0" destOrd="0" presId="urn:microsoft.com/office/officeart/2005/8/layout/cycle5"/>
    <dgm:cxn modelId="{029CA067-B2E9-43BE-AA04-BF223A7A9168}" type="presOf" srcId="{4E358774-2DEC-49DF-96E4-EB20C73471E9}" destId="{B465939E-BC57-45F9-A984-A7EFF61B8B9F}" srcOrd="0" destOrd="0" presId="urn:microsoft.com/office/officeart/2005/8/layout/cycle5"/>
    <dgm:cxn modelId="{4CE1F5BC-E112-4561-B1D5-84ACE7674961}" type="presOf" srcId="{EEF8AFBB-0D06-48EA-B67F-95BE46A3CF9D}" destId="{9F3D6598-2A10-4A60-AB97-EECE33CD998A}" srcOrd="0" destOrd="0" presId="urn:microsoft.com/office/officeart/2005/8/layout/cycle5"/>
    <dgm:cxn modelId="{ABEF85A4-C870-43C1-87B3-0F5509FB6D6D}" srcId="{6469F5F8-6133-40B6-BC8C-DD11FDBAA43C}" destId="{5811C01C-208C-4CCA-A3B5-A872647121AC}" srcOrd="3" destOrd="0" parTransId="{0FF53CF3-FD7F-42E2-9A0B-7DCBC346C0F2}" sibTransId="{0400FAB0-43AF-4C19-A086-5D7396CAA2AD}"/>
    <dgm:cxn modelId="{32C1BBAC-0030-4CBA-8E2D-89CC95FF0148}" srcId="{6469F5F8-6133-40B6-BC8C-DD11FDBAA43C}" destId="{271F0D0D-B84D-400F-988C-0B3335A28C38}" srcOrd="2" destOrd="0" parTransId="{AB142926-C364-4966-86B9-D68EC3738449}" sibTransId="{EEF8AFBB-0D06-48EA-B67F-95BE46A3CF9D}"/>
    <dgm:cxn modelId="{CF970E34-9357-4C65-8B0E-899FD765C3FA}" srcId="{6469F5F8-6133-40B6-BC8C-DD11FDBAA43C}" destId="{B267C142-5352-4B4C-97D5-798340F988B3}" srcOrd="0" destOrd="0" parTransId="{447269DC-867A-43D4-8A7B-AD85037E2E39}" sibTransId="{CDC8718C-7EFA-4FE4-BEF6-0762DE4D80D3}"/>
    <dgm:cxn modelId="{ADF003AB-848E-43E8-8A73-50F08EA65F59}" type="presOf" srcId="{B267C142-5352-4B4C-97D5-798340F988B3}" destId="{5EED9310-B532-4EA7-86D2-B4E417905BF9}" srcOrd="0" destOrd="0" presId="urn:microsoft.com/office/officeart/2005/8/layout/cycle5"/>
    <dgm:cxn modelId="{D7B8A3FE-C070-47BC-9309-02700517D0B4}" type="presOf" srcId="{5811C01C-208C-4CCA-A3B5-A872647121AC}" destId="{69361432-7FB6-4965-9106-C65F2103EF3E}" srcOrd="0" destOrd="0" presId="urn:microsoft.com/office/officeart/2005/8/layout/cycle5"/>
    <dgm:cxn modelId="{7E2BD928-9DD6-46BC-8F39-8DFD238828CE}" srcId="{6469F5F8-6133-40B6-BC8C-DD11FDBAA43C}" destId="{B05F901B-4FD8-4FA6-9D4F-AAD9AB340092}" srcOrd="4" destOrd="0" parTransId="{366A495D-4E40-415E-A2A5-0773C53FA9A2}" sibTransId="{C65027C9-5131-4A8C-A793-3A4C42DA829A}"/>
    <dgm:cxn modelId="{3AF7F7F0-A7C5-4823-8CDD-C0F3C6A97352}" type="presOf" srcId="{C0C8E633-15EB-4CE6-821F-C94301F3B0D9}" destId="{6822D6CA-D97F-41FD-AA13-114A7006CBE6}" srcOrd="0" destOrd="0" presId="urn:microsoft.com/office/officeart/2005/8/layout/cycle5"/>
    <dgm:cxn modelId="{5D95188D-9F3C-4A33-AF57-696D1AA72681}" type="presOf" srcId="{905C831C-9B98-44E6-9565-96D98A6C2709}" destId="{A690B671-460B-47B9-BFEA-CA1B611F05C1}" srcOrd="0" destOrd="0" presId="urn:microsoft.com/office/officeart/2005/8/layout/cycle5"/>
    <dgm:cxn modelId="{5F0FEDD8-34EB-48F8-A6CA-EDA4F8C1592C}" type="presOf" srcId="{F46B8C90-CC99-49D7-BDFA-CCDA5A9099D8}" destId="{CCAE8553-B97C-4DD0-884A-0D5407025668}" srcOrd="0" destOrd="0" presId="urn:microsoft.com/office/officeart/2005/8/layout/cycle5"/>
    <dgm:cxn modelId="{7A6FF3A7-5778-4CB0-8936-359C19DFB5DF}" type="presOf" srcId="{0A9F9C59-FAC9-4280-9C4A-22F39DDB0D95}" destId="{5383E545-1A0E-4494-A095-236148F8A2CF}" srcOrd="0" destOrd="0" presId="urn:microsoft.com/office/officeart/2005/8/layout/cycle5"/>
    <dgm:cxn modelId="{357E1CA5-B2E5-48BE-8E3B-626453F54DBB}" type="presOf" srcId="{6469F5F8-6133-40B6-BC8C-DD11FDBAA43C}" destId="{986DFCA6-C69D-457F-B745-BA9FA22D84C0}" srcOrd="0" destOrd="0" presId="urn:microsoft.com/office/officeart/2005/8/layout/cycle5"/>
    <dgm:cxn modelId="{4A4939F3-DE26-432E-883F-E76530E3734F}" type="presParOf" srcId="{986DFCA6-C69D-457F-B745-BA9FA22D84C0}" destId="{5EED9310-B532-4EA7-86D2-B4E417905BF9}" srcOrd="0" destOrd="0" presId="urn:microsoft.com/office/officeart/2005/8/layout/cycle5"/>
    <dgm:cxn modelId="{051FACBB-DF89-4FAD-B60B-78221A60083D}" type="presParOf" srcId="{986DFCA6-C69D-457F-B745-BA9FA22D84C0}" destId="{EABDB73B-16F9-4EFD-9693-BACA7D779936}" srcOrd="1" destOrd="0" presId="urn:microsoft.com/office/officeart/2005/8/layout/cycle5"/>
    <dgm:cxn modelId="{B56F119D-3FDD-4557-A11D-6DB213FFC286}" type="presParOf" srcId="{986DFCA6-C69D-457F-B745-BA9FA22D84C0}" destId="{0A462D1C-E387-4BFA-9446-2E1E366F5291}" srcOrd="2" destOrd="0" presId="urn:microsoft.com/office/officeart/2005/8/layout/cycle5"/>
    <dgm:cxn modelId="{3AD92EF8-8951-42F8-A6A5-A6DEE67C9FFF}" type="presParOf" srcId="{986DFCA6-C69D-457F-B745-BA9FA22D84C0}" destId="{65267DEF-A053-423C-BA49-ACB13A92BF7F}" srcOrd="3" destOrd="0" presId="urn:microsoft.com/office/officeart/2005/8/layout/cycle5"/>
    <dgm:cxn modelId="{A84BBB8E-F4C4-4AD2-A7E6-FE3AD594B2B9}" type="presParOf" srcId="{986DFCA6-C69D-457F-B745-BA9FA22D84C0}" destId="{E5FC54EE-02F7-4027-AB3B-050796294B86}" srcOrd="4" destOrd="0" presId="urn:microsoft.com/office/officeart/2005/8/layout/cycle5"/>
    <dgm:cxn modelId="{A845D8CE-6298-4623-A2DE-ABAF14158356}" type="presParOf" srcId="{986DFCA6-C69D-457F-B745-BA9FA22D84C0}" destId="{3BA08DD1-644A-4139-AA87-1BDC237F6E0F}" srcOrd="5" destOrd="0" presId="urn:microsoft.com/office/officeart/2005/8/layout/cycle5"/>
    <dgm:cxn modelId="{4911E7EC-F84C-438C-AE35-561AE89EF97F}" type="presParOf" srcId="{986DFCA6-C69D-457F-B745-BA9FA22D84C0}" destId="{DAA97CB0-302B-4A46-A1D6-1C2128E1F8AF}" srcOrd="6" destOrd="0" presId="urn:microsoft.com/office/officeart/2005/8/layout/cycle5"/>
    <dgm:cxn modelId="{067BA391-6B73-439A-A400-01F06CA94F9D}" type="presParOf" srcId="{986DFCA6-C69D-457F-B745-BA9FA22D84C0}" destId="{E3D67626-EF33-4833-846C-2AE586BF30C0}" srcOrd="7" destOrd="0" presId="urn:microsoft.com/office/officeart/2005/8/layout/cycle5"/>
    <dgm:cxn modelId="{36DE3BF7-BA48-4536-B0E0-368B849187DA}" type="presParOf" srcId="{986DFCA6-C69D-457F-B745-BA9FA22D84C0}" destId="{9F3D6598-2A10-4A60-AB97-EECE33CD998A}" srcOrd="8" destOrd="0" presId="urn:microsoft.com/office/officeart/2005/8/layout/cycle5"/>
    <dgm:cxn modelId="{9D60C116-FD6D-41A9-A4BE-563583E51027}" type="presParOf" srcId="{986DFCA6-C69D-457F-B745-BA9FA22D84C0}" destId="{69361432-7FB6-4965-9106-C65F2103EF3E}" srcOrd="9" destOrd="0" presId="urn:microsoft.com/office/officeart/2005/8/layout/cycle5"/>
    <dgm:cxn modelId="{BFD79396-F856-43B0-B109-22C1C459EBF3}" type="presParOf" srcId="{986DFCA6-C69D-457F-B745-BA9FA22D84C0}" destId="{3644AEA8-F75C-4853-9422-C92CB06DE41F}" srcOrd="10" destOrd="0" presId="urn:microsoft.com/office/officeart/2005/8/layout/cycle5"/>
    <dgm:cxn modelId="{E50EC357-7EA3-42D1-8FFF-37FB5635AFE8}" type="presParOf" srcId="{986DFCA6-C69D-457F-B745-BA9FA22D84C0}" destId="{156F6046-2DD6-4C35-B07C-42DF094737B2}" srcOrd="11" destOrd="0" presId="urn:microsoft.com/office/officeart/2005/8/layout/cycle5"/>
    <dgm:cxn modelId="{04789750-6A22-41F2-BF74-3EBBFD2118E2}" type="presParOf" srcId="{986DFCA6-C69D-457F-B745-BA9FA22D84C0}" destId="{B3DA15F3-9560-4E83-A3F4-23488160B42F}" srcOrd="12" destOrd="0" presId="urn:microsoft.com/office/officeart/2005/8/layout/cycle5"/>
    <dgm:cxn modelId="{E064BCB0-77F7-46CF-9076-60FCFB8924C4}" type="presParOf" srcId="{986DFCA6-C69D-457F-B745-BA9FA22D84C0}" destId="{D2410792-76C8-4FDE-9769-30D58D4972AE}" srcOrd="13" destOrd="0" presId="urn:microsoft.com/office/officeart/2005/8/layout/cycle5"/>
    <dgm:cxn modelId="{D4D9ECC3-0EE2-4C97-A8E2-C25D970E77A5}" type="presParOf" srcId="{986DFCA6-C69D-457F-B745-BA9FA22D84C0}" destId="{6AA314D7-BD1F-4D24-87BA-24E651E971FE}" srcOrd="14" destOrd="0" presId="urn:microsoft.com/office/officeart/2005/8/layout/cycle5"/>
    <dgm:cxn modelId="{1715A807-51A2-4E88-8214-EB630282187A}" type="presParOf" srcId="{986DFCA6-C69D-457F-B745-BA9FA22D84C0}" destId="{CCAE8553-B97C-4DD0-884A-0D5407025668}" srcOrd="15" destOrd="0" presId="urn:microsoft.com/office/officeart/2005/8/layout/cycle5"/>
    <dgm:cxn modelId="{6FA31AFC-25E7-44B9-9F94-21EA34DD6995}" type="presParOf" srcId="{986DFCA6-C69D-457F-B745-BA9FA22D84C0}" destId="{21E904B5-1456-474B-B916-9EB45EBC6F0E}" srcOrd="16" destOrd="0" presId="urn:microsoft.com/office/officeart/2005/8/layout/cycle5"/>
    <dgm:cxn modelId="{AA499D3E-7953-40EC-B07E-991EBBFDFD52}" type="presParOf" srcId="{986DFCA6-C69D-457F-B745-BA9FA22D84C0}" destId="{5A7CEA33-8145-452E-B171-582D1E0915E4}" srcOrd="17" destOrd="0" presId="urn:microsoft.com/office/officeart/2005/8/layout/cycle5"/>
    <dgm:cxn modelId="{C9E4BEFE-74A6-4E8F-8F2C-468A6076439E}" type="presParOf" srcId="{986DFCA6-C69D-457F-B745-BA9FA22D84C0}" destId="{A690B671-460B-47B9-BFEA-CA1B611F05C1}" srcOrd="18" destOrd="0" presId="urn:microsoft.com/office/officeart/2005/8/layout/cycle5"/>
    <dgm:cxn modelId="{DA265501-41F7-4800-9CD7-5BC799389681}" type="presParOf" srcId="{986DFCA6-C69D-457F-B745-BA9FA22D84C0}" destId="{C85BA367-507B-4903-848C-700AA25637D7}" srcOrd="19" destOrd="0" presId="urn:microsoft.com/office/officeart/2005/8/layout/cycle5"/>
    <dgm:cxn modelId="{0BC20A05-5265-4912-B517-7379C63761EF}" type="presParOf" srcId="{986DFCA6-C69D-457F-B745-BA9FA22D84C0}" destId="{6822D6CA-D97F-41FD-AA13-114A7006CBE6}" srcOrd="20" destOrd="0" presId="urn:microsoft.com/office/officeart/2005/8/layout/cycle5"/>
    <dgm:cxn modelId="{E293E07D-C5F3-44D7-8079-2E4975211F37}" type="presParOf" srcId="{986DFCA6-C69D-457F-B745-BA9FA22D84C0}" destId="{B465939E-BC57-45F9-A984-A7EFF61B8B9F}" srcOrd="21" destOrd="0" presId="urn:microsoft.com/office/officeart/2005/8/layout/cycle5"/>
    <dgm:cxn modelId="{782EB3F7-F123-42B8-A0E1-C80B3628C04E}" type="presParOf" srcId="{986DFCA6-C69D-457F-B745-BA9FA22D84C0}" destId="{CF6CD9AB-C29A-4705-8A17-608A852695FE}" srcOrd="22" destOrd="0" presId="urn:microsoft.com/office/officeart/2005/8/layout/cycle5"/>
    <dgm:cxn modelId="{524BB5FD-5706-41BF-A7A3-3CA611A5F48F}" type="presParOf" srcId="{986DFCA6-C69D-457F-B745-BA9FA22D84C0}" destId="{5383E545-1A0E-4494-A095-236148F8A2CF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92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442" tIns="31721" rIns="63442" bIns="31721" numCol="1" anchor="t" anchorCtr="0" compatLnSpc="1">
            <a:prstTxWarp prst="textNoShape">
              <a:avLst/>
            </a:prstTxWarp>
          </a:bodyPr>
          <a:lstStyle>
            <a:lvl1pPr defTabSz="635000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06838" y="0"/>
            <a:ext cx="2987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442" tIns="31721" rIns="63442" bIns="31721" numCol="1" anchor="t" anchorCtr="0" compatLnSpc="1">
            <a:prstTxWarp prst="textNoShape">
              <a:avLst/>
            </a:prstTxWarp>
          </a:bodyPr>
          <a:lstStyle>
            <a:lvl1pPr algn="r" defTabSz="635000">
              <a:defRPr sz="800"/>
            </a:lvl1pPr>
          </a:lstStyle>
          <a:p>
            <a:fld id="{881FED58-90E2-475F-A916-696B8358D80D}" type="datetimeFigureOut">
              <a:rPr lang="en-US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529763"/>
            <a:ext cx="29892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442" tIns="31721" rIns="63442" bIns="31721" numCol="1" anchor="b" anchorCtr="0" compatLnSpc="1">
            <a:prstTxWarp prst="textNoShape">
              <a:avLst/>
            </a:prstTxWarp>
          </a:bodyPr>
          <a:lstStyle>
            <a:lvl1pPr defTabSz="635000">
              <a:defRPr sz="8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06838" y="9529763"/>
            <a:ext cx="2987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442" tIns="31721" rIns="63442" bIns="31721" numCol="1" anchor="b" anchorCtr="0" compatLnSpc="1">
            <a:prstTxWarp prst="textNoShape">
              <a:avLst/>
            </a:prstTxWarp>
          </a:bodyPr>
          <a:lstStyle>
            <a:lvl1pPr algn="r" defTabSz="635000">
              <a:defRPr sz="800"/>
            </a:lvl1pPr>
          </a:lstStyle>
          <a:p>
            <a:fld id="{33D4CFF1-DA8A-4DDA-9AC2-91167C88B30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933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92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3" tIns="48362" rIns="96723" bIns="48362" numCol="1" anchor="t" anchorCtr="0" compatLnSpc="1">
            <a:prstTxWarp prst="textNoShape">
              <a:avLst/>
            </a:prstTxWarp>
          </a:bodyPr>
          <a:lstStyle>
            <a:lvl1pPr defTabSz="635000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06838" y="0"/>
            <a:ext cx="2987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3" tIns="48362" rIns="96723" bIns="48362" numCol="1" anchor="t" anchorCtr="0" compatLnSpc="1">
            <a:prstTxWarp prst="textNoShape">
              <a:avLst/>
            </a:prstTxWarp>
          </a:bodyPr>
          <a:lstStyle>
            <a:lvl1pPr algn="r" defTabSz="635000">
              <a:defRPr sz="1200">
                <a:latin typeface="Calibri" pitchFamily="34" charset="0"/>
              </a:defRPr>
            </a:lvl1pPr>
          </a:lstStyle>
          <a:p>
            <a:fld id="{926792DD-4E30-43FF-AE64-C7B14182D0A7}" type="datetimeFigureOut">
              <a:rPr lang="en-US"/>
              <a:pPr/>
              <a:t>12/21/2012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52475"/>
            <a:ext cx="4868862" cy="3762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9391" tIns="69696" rIns="139391" bIns="69696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8975" y="4765675"/>
            <a:ext cx="55181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3" tIns="48362" rIns="96723" bIns="483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529763"/>
            <a:ext cx="29892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3" tIns="48362" rIns="96723" bIns="48362" numCol="1" anchor="b" anchorCtr="0" compatLnSpc="1">
            <a:prstTxWarp prst="textNoShape">
              <a:avLst/>
            </a:prstTxWarp>
          </a:bodyPr>
          <a:lstStyle>
            <a:lvl1pPr defTabSz="635000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06838" y="9529763"/>
            <a:ext cx="2987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23" tIns="48362" rIns="96723" bIns="48362" numCol="1" anchor="b" anchorCtr="0" compatLnSpc="1">
            <a:prstTxWarp prst="textNoShape">
              <a:avLst/>
            </a:prstTxWarp>
          </a:bodyPr>
          <a:lstStyle>
            <a:lvl1pPr algn="r" defTabSz="635000">
              <a:defRPr sz="1200">
                <a:latin typeface="Calibri" pitchFamily="34" charset="0"/>
              </a:defRPr>
            </a:lvl1pPr>
          </a:lstStyle>
          <a:p>
            <a:fld id="{47D2F241-0E93-4882-A868-EF6BDC7D2C10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802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1940" indent="-289208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6830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9562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2295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5027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7759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0491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3223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D9F1B18-2BF6-45E8-860B-4A7672887C6A}" type="slidenum">
              <a:rPr lang="en-GB" sz="1200">
                <a:latin typeface="Calibri" pitchFamily="34" charset="0"/>
              </a:rPr>
              <a:pPr eaLnBrk="1" hangingPunct="1"/>
              <a:t>19</a:t>
            </a:fld>
            <a:endParaRPr lang="en-GB" sz="1200">
              <a:latin typeface="Calibri" pitchFamily="34" charset="0"/>
            </a:endParaRPr>
          </a:p>
        </p:txBody>
      </p:sp>
      <p:sp>
        <p:nvSpPr>
          <p:cNvPr id="62469" name="Footer Placeholder 1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1940" indent="-289208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6830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9562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2295" indent="-231366" defTabSz="6346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5027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7759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0491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3223" indent="-231366" defTabSz="634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26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27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29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30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31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32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33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34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36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37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39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40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41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42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43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44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46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47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49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50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51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52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53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54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56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57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59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61950" y="9578975"/>
            <a:ext cx="111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635000"/>
            <a:fld id="{68D32DF8-0748-4CBF-86A1-E41B310D1035}" type="slidenum">
              <a:rPr lang="en-GB" sz="1200">
                <a:latin typeface="Calibri" pitchFamily="34" charset="0"/>
              </a:rPr>
              <a:pPr defTabSz="635000"/>
              <a:t>60</a:t>
            </a:fld>
            <a:endParaRPr lang="en-GB" sz="1200">
              <a:latin typeface="Calibri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66738" y="396875"/>
            <a:ext cx="5746750" cy="4441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0" y="4938713"/>
            <a:ext cx="6154738" cy="4541837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8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6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7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15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14413" y="752475"/>
            <a:ext cx="4867275" cy="3762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  <a:ea typeface="MS PGothic" pitchFamily="34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30238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302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1C6979-AC29-45D1-8BFA-064ECB1B43E8}" type="slidenum">
              <a:rPr lang="en-GB" sz="1200" smtClean="0">
                <a:solidFill>
                  <a:srgbClr val="000000"/>
                </a:solidFill>
                <a:ea typeface="MS PGothic" pitchFamily="34" charset="-128"/>
              </a:rPr>
              <a:pPr eaLnBrk="1" hangingPunct="1"/>
              <a:t>18</a:t>
            </a:fld>
            <a:endParaRPr lang="en-GB" sz="120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itle Placeholder 1"/>
          <p:cNvSpPr>
            <a:spLocks noGrp="1"/>
          </p:cNvSpPr>
          <p:nvPr>
            <p:ph type="ctrTitle"/>
          </p:nvPr>
        </p:nvSpPr>
        <p:spPr>
          <a:xfrm>
            <a:off x="1257300" y="3027363"/>
            <a:ext cx="6724650" cy="1279525"/>
          </a:xfrm>
        </p:spPr>
        <p:txBody>
          <a:bodyPr/>
          <a:lstStyle>
            <a:lvl1pPr>
              <a:lnSpc>
                <a:spcPts val="5200"/>
              </a:lnSpc>
              <a:defRPr sz="5600" b="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457200" y="7405688"/>
            <a:ext cx="311150" cy="179387"/>
          </a:xfrm>
        </p:spPr>
        <p:txBody>
          <a:bodyPr/>
          <a:lstStyle>
            <a:lvl1pPr>
              <a:lnSpc>
                <a:spcPts val="1338"/>
              </a:lnSpc>
              <a:defRPr>
                <a:solidFill>
                  <a:schemeClr val="bg2"/>
                </a:solidFill>
              </a:defRPr>
            </a:lvl1pPr>
          </a:lstStyle>
          <a:p>
            <a:fld id="{7ACB2A8E-F4CA-482B-AE02-265F0DCA2220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847725" y="7405688"/>
            <a:ext cx="4749800" cy="179387"/>
          </a:xfrm>
        </p:spPr>
        <p:txBody>
          <a:bodyPr/>
          <a:lstStyle>
            <a:lvl1pPr>
              <a:lnSpc>
                <a:spcPts val="1338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38975" y="7418388"/>
            <a:ext cx="2544763" cy="17938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1019175">
              <a:lnSpc>
                <a:spcPts val="1200"/>
              </a:lnSpc>
            </a:pPr>
            <a:r>
              <a:rPr lang="it-IT" sz="800" dirty="0" smtClean="0">
                <a:solidFill>
                  <a:schemeClr val="bg2"/>
                </a:solidFill>
              </a:rPr>
              <a:t>© 2012 Studio Tributario e Societario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9338" y="396875"/>
            <a:ext cx="2316162" cy="6821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6088" y="396875"/>
            <a:ext cx="6800850" cy="6821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85C611-EBEF-4FFE-A2D7-7DC11ECEAFF6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 txBox="1">
            <a:spLocks noChangeArrowheads="1"/>
          </p:cNvSpPr>
          <p:nvPr userDrawn="1"/>
        </p:nvSpPr>
        <p:spPr bwMode="auto">
          <a:xfrm>
            <a:off x="457200" y="314325"/>
            <a:ext cx="49307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r>
              <a:rPr lang="it-IT" sz="2800" kern="0" dirty="0">
                <a:solidFill>
                  <a:srgbClr val="0C2678"/>
                </a:solidFill>
                <a:latin typeface="Verdana"/>
              </a:rPr>
              <a:t>Studio Tributario </a:t>
            </a:r>
            <a:r>
              <a:rPr lang="en-US" sz="2800" kern="0" dirty="0">
                <a:solidFill>
                  <a:srgbClr val="0C2678"/>
                </a:solidFill>
                <a:latin typeface="Verdana"/>
              </a:rPr>
              <a:t/>
            </a:r>
            <a:br>
              <a:rPr lang="en-US" sz="2800" kern="0" dirty="0">
                <a:solidFill>
                  <a:srgbClr val="0C2678"/>
                </a:solidFill>
                <a:latin typeface="Verdana"/>
              </a:rPr>
            </a:br>
            <a:r>
              <a:rPr lang="it-IT" sz="2800" kern="0" dirty="0">
                <a:solidFill>
                  <a:srgbClr val="0C2678"/>
                </a:solidFill>
                <a:latin typeface="Verdana"/>
              </a:rPr>
              <a:t>e Societario</a:t>
            </a:r>
          </a:p>
        </p:txBody>
      </p:sp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>
          <a:xfrm>
            <a:off x="1257300" y="3271838"/>
            <a:ext cx="4397375" cy="1335087"/>
          </a:xfrm>
        </p:spPr>
        <p:txBody>
          <a:bodyPr/>
          <a:lstStyle>
            <a:lvl1pPr>
              <a:lnSpc>
                <a:spcPts val="3600"/>
              </a:lnSpc>
              <a:defRPr sz="3900" b="0" smtClean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</a:t>
            </a:r>
            <a:br>
              <a:rPr lang="en-US" smtClean="0"/>
            </a:br>
            <a:r>
              <a:rPr lang="en-US" smtClean="0"/>
              <a:t>Master title style</a:t>
            </a:r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>
          <a:xfrm>
            <a:off x="447675" y="6834188"/>
            <a:ext cx="5214938" cy="344487"/>
          </a:xfrm>
        </p:spPr>
        <p:txBody>
          <a:bodyPr/>
          <a:lstStyle>
            <a:lvl1pPr marL="0" indent="0">
              <a:lnSpc>
                <a:spcPts val="2225"/>
              </a:lnSpc>
              <a:defRPr sz="1800" b="1" smtClean="0"/>
            </a:lvl1pPr>
          </a:lstStyle>
          <a:p>
            <a:r>
              <a:rPr smtClean="0"/>
              <a:t>Click to edit Master subtitle style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457200" y="7427913"/>
            <a:ext cx="311150" cy="163512"/>
          </a:xfrm>
        </p:spPr>
        <p:txBody>
          <a:bodyPr/>
          <a:lstStyle>
            <a:lvl1pPr>
              <a:lnSpc>
                <a:spcPts val="1338"/>
              </a:lnSpc>
              <a:defRPr/>
            </a:lvl1pPr>
          </a:lstStyle>
          <a:p>
            <a:fld id="{5D35C53F-C4F0-4A49-AF50-098A3A0E4C0B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847725" y="7427913"/>
            <a:ext cx="4749800" cy="139700"/>
          </a:xfrm>
        </p:spPr>
        <p:txBody>
          <a:bodyPr/>
          <a:lstStyle>
            <a:lvl1pPr>
              <a:lnSpc>
                <a:spcPts val="1338"/>
              </a:lnSpc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  <p:pic>
        <p:nvPicPr>
          <p:cNvPr id="11" name="Picture 10" descr="4038_fondoCarta.jpg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24645" t="18913" b="32602"/>
          <a:stretch/>
        </p:blipFill>
        <p:spPr bwMode="auto">
          <a:xfrm>
            <a:off x="2072640" y="406271"/>
            <a:ext cx="7987348" cy="3976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60" y="390480"/>
            <a:ext cx="9126000" cy="630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A98605-E75F-4086-B082-BA65EEEADF29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0850" y="1295718"/>
            <a:ext cx="9186863" cy="58975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00" y="360000"/>
            <a:ext cx="9126000" cy="63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0000" y="1170000"/>
            <a:ext cx="4485000" cy="5220000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GB" sz="1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5pPr>
            <a:lvl6pPr>
              <a:defRPr sz="16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1000" y="1170000"/>
            <a:ext cx="4485000" cy="5220000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2pPr>
            <a:lvl3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100" kern="12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3pPr>
            <a:lvl4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US" sz="1000" kern="12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4pPr>
            <a:lvl5pPr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defRPr lang="en-GB" sz="1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5pPr>
            <a:lvl6pPr>
              <a:defRPr sz="16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ED2D-E09F-43C2-9A79-A1350C6BC6B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72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599648-4C85-4DD8-AA53-4F5D3F9B2D3B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5863"/>
            <a:ext cx="8550275" cy="15430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5650"/>
            <a:ext cx="8550275" cy="17002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F2463F-9937-400C-A511-70167069E1BC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6088" y="1277302"/>
            <a:ext cx="4556125" cy="59166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1277302"/>
            <a:ext cx="4557712" cy="59166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B6BAFB-F08E-4F53-8DFC-E87FB6804081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78" y="402590"/>
            <a:ext cx="9053512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278" y="91694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278" y="167290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49203" y="916940"/>
            <a:ext cx="4446587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9203" y="1672908"/>
            <a:ext cx="4446587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1D83B7-3042-47A8-AD37-C7660136DCF6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4766CF-B7CA-4A1E-B29B-6BBE3E36E570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309563"/>
            <a:ext cx="3309937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825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" y="1627188"/>
            <a:ext cx="3309937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4BBFA4-FDDA-4E67-9613-BCFECEBC8744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1950"/>
            <a:ext cx="6035675" cy="6429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5325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4888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501817-90D7-4BBE-8851-F12642CDC14E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DFDABE-2D9B-471B-86A9-D01E66290FB2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38975" y="7382000"/>
            <a:ext cx="2544763" cy="1635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1019175">
              <a:lnSpc>
                <a:spcPts val="1200"/>
              </a:lnSpc>
            </a:pPr>
            <a:r>
              <a:rPr lang="en-US" sz="800" dirty="0" smtClean="0">
                <a:solidFill>
                  <a:schemeClr val="tx2"/>
                </a:solidFill>
              </a:rPr>
              <a:t>© 2012 Studio </a:t>
            </a:r>
            <a:r>
              <a:rPr lang="en-US" sz="800" dirty="0" err="1" smtClean="0">
                <a:solidFill>
                  <a:schemeClr val="tx2"/>
                </a:solidFill>
              </a:rPr>
              <a:t>Tributario</a:t>
            </a:r>
            <a:r>
              <a:rPr lang="en-US" sz="800" dirty="0" smtClean="0">
                <a:solidFill>
                  <a:schemeClr val="tx2"/>
                </a:solidFill>
              </a:rPr>
              <a:t> e </a:t>
            </a:r>
            <a:r>
              <a:rPr lang="en-US" sz="800" dirty="0" err="1" smtClean="0">
                <a:solidFill>
                  <a:schemeClr val="tx2"/>
                </a:solidFill>
              </a:rPr>
              <a:t>Societario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147459" name="Title Placeholder 1"/>
          <p:cNvSpPr>
            <a:spLocks noGrp="1"/>
          </p:cNvSpPr>
          <p:nvPr>
            <p:ph type="title"/>
          </p:nvPr>
        </p:nvSpPr>
        <p:spPr bwMode="auto">
          <a:xfrm>
            <a:off x="449263" y="396875"/>
            <a:ext cx="9266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74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46088" y="1301750"/>
            <a:ext cx="9266237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457200" y="7382000"/>
            <a:ext cx="311150" cy="163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1019175">
              <a:lnSpc>
                <a:spcPts val="1200"/>
              </a:lnSpc>
              <a:defRPr sz="1000" b="1">
                <a:solidFill>
                  <a:schemeClr val="tx2"/>
                </a:solidFill>
              </a:defRPr>
            </a:lvl1pPr>
          </a:lstStyle>
          <a:p>
            <a:fld id="{E0C21180-9BF0-461B-AE7B-43F99E0A59E4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849313" y="7382000"/>
            <a:ext cx="4749800" cy="163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1019175">
              <a:lnSpc>
                <a:spcPts val="1200"/>
              </a:lnSpc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1" r:id="rId6"/>
    <p:sldLayoutId id="2147483892" r:id="rId7"/>
    <p:sldLayoutId id="2147483893" r:id="rId8"/>
    <p:sldLayoutId id="2147483894" r:id="rId9"/>
    <p:sldLayoutId id="2147483895" r:id="rId10"/>
  </p:sldLayoutIdLst>
  <p:hf hdr="0" dt="0"/>
  <p:txStyles>
    <p:titleStyle>
      <a:lvl1pPr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defTabSz="1019175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382588" indent="-382588" algn="l" defTabSz="1019175" rtl="0" eaLnBrk="1" fontAlgn="base" hangingPunct="1">
        <a:spcBef>
          <a:spcPct val="0"/>
        </a:spcBef>
        <a:spcAft>
          <a:spcPts val="300"/>
        </a:spcAft>
        <a:buFont typeface="Arial" charset="0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203200" indent="-203200" algn="l" defTabSz="1019175" rtl="0" eaLnBrk="1" fontAlgn="base" hangingPunct="1">
        <a:spcBef>
          <a:spcPct val="0"/>
        </a:spcBef>
        <a:spcAft>
          <a:spcPts val="300"/>
        </a:spcAft>
        <a:buFont typeface="Arial" charset="0"/>
        <a:buChar char="•"/>
        <a:defRPr sz="2400">
          <a:solidFill>
            <a:schemeClr val="tx2"/>
          </a:solidFill>
          <a:latin typeface="+mn-lt"/>
        </a:defRPr>
      </a:lvl2pPr>
      <a:lvl3pPr marL="398463" indent="-195263" algn="l" defTabSz="1019175" rtl="0" eaLnBrk="1" fontAlgn="base" hangingPunct="1">
        <a:spcBef>
          <a:spcPct val="0"/>
        </a:spcBef>
        <a:spcAft>
          <a:spcPts val="300"/>
        </a:spcAft>
        <a:buFont typeface="Arial" charset="0"/>
        <a:buChar char="‒"/>
        <a:defRPr sz="2400">
          <a:solidFill>
            <a:schemeClr val="tx2"/>
          </a:solidFill>
          <a:latin typeface="+mn-lt"/>
        </a:defRPr>
      </a:lvl3pPr>
      <a:lvl4pPr marL="601663" indent="-203200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000">
          <a:solidFill>
            <a:schemeClr val="tx2"/>
          </a:solidFill>
          <a:latin typeface="+mn-lt"/>
        </a:defRPr>
      </a:lvl4pPr>
      <a:lvl5pPr marL="793750" indent="-192088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‒"/>
        <a:defRPr sz="2000">
          <a:solidFill>
            <a:schemeClr val="tx2"/>
          </a:solidFill>
          <a:latin typeface="+mn-lt"/>
        </a:defRPr>
      </a:lvl5pPr>
      <a:lvl6pPr marL="1250950" indent="-192088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‒"/>
        <a:defRPr sz="2000">
          <a:solidFill>
            <a:schemeClr val="tx2"/>
          </a:solidFill>
          <a:latin typeface="+mn-lt"/>
        </a:defRPr>
      </a:lvl6pPr>
      <a:lvl7pPr marL="1708150" indent="-192088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‒"/>
        <a:defRPr sz="2000">
          <a:solidFill>
            <a:schemeClr val="tx2"/>
          </a:solidFill>
          <a:latin typeface="+mn-lt"/>
        </a:defRPr>
      </a:lvl7pPr>
      <a:lvl8pPr marL="2165350" indent="-192088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‒"/>
        <a:defRPr sz="2000">
          <a:solidFill>
            <a:schemeClr val="tx2"/>
          </a:solidFill>
          <a:latin typeface="+mn-lt"/>
        </a:defRPr>
      </a:lvl8pPr>
      <a:lvl9pPr marL="2622550" indent="-192088" algn="l" defTabSz="1019175" rtl="0" eaLnBrk="1" fontAlgn="base" hangingPunct="1">
        <a:spcBef>
          <a:spcPct val="0"/>
        </a:spcBef>
        <a:spcAft>
          <a:spcPts val="600"/>
        </a:spcAft>
        <a:buFont typeface="Arial" charset="0"/>
        <a:buChar char="‒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Placeholder 1"/>
          <p:cNvSpPr>
            <a:spLocks noGrp="1"/>
          </p:cNvSpPr>
          <p:nvPr>
            <p:ph type="title"/>
          </p:nvPr>
        </p:nvSpPr>
        <p:spPr bwMode="auto">
          <a:xfrm>
            <a:off x="449263" y="396875"/>
            <a:ext cx="9266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46088" y="1301750"/>
            <a:ext cx="9266237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457200" y="7429500"/>
            <a:ext cx="311150" cy="163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1019175">
              <a:lnSpc>
                <a:spcPts val="1200"/>
              </a:lnSpc>
              <a:defRPr sz="1000" b="1">
                <a:solidFill>
                  <a:schemeClr val="tx2"/>
                </a:solidFill>
              </a:defRPr>
            </a:lvl1pPr>
          </a:lstStyle>
          <a:p>
            <a:fld id="{886168B5-F3C7-4564-90C1-D6926DD1A228}" type="slidenum">
              <a:rPr lang="en-US"/>
              <a:pPr/>
              <a:t>‹N›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849313" y="7429500"/>
            <a:ext cx="4749800" cy="163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1019175">
              <a:lnSpc>
                <a:spcPts val="1200"/>
              </a:lnSpc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La previdenza internazionale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7038975" y="7382000"/>
            <a:ext cx="2544763" cy="1635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1019175">
              <a:lnSpc>
                <a:spcPts val="1200"/>
              </a:lnSpc>
            </a:pPr>
            <a:r>
              <a:rPr lang="en-US" sz="800" dirty="0" smtClean="0">
                <a:solidFill>
                  <a:schemeClr val="tx2"/>
                </a:solidFill>
              </a:rPr>
              <a:t>© 2012 Studio </a:t>
            </a:r>
            <a:r>
              <a:rPr lang="en-US" sz="800" dirty="0" err="1" smtClean="0">
                <a:solidFill>
                  <a:schemeClr val="tx2"/>
                </a:solidFill>
              </a:rPr>
              <a:t>Tributario</a:t>
            </a:r>
            <a:r>
              <a:rPr lang="en-US" sz="800" dirty="0" smtClean="0">
                <a:solidFill>
                  <a:schemeClr val="tx2"/>
                </a:solidFill>
              </a:rPr>
              <a:t> e </a:t>
            </a:r>
            <a:r>
              <a:rPr lang="en-US" sz="800" dirty="0" err="1" smtClean="0">
                <a:solidFill>
                  <a:schemeClr val="tx2"/>
                </a:solidFill>
              </a:rPr>
              <a:t>Societario</a:t>
            </a:r>
            <a:endParaRPr lang="en-US" sz="8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97" r:id="rId2"/>
    <p:sldLayoutId id="2147483898" r:id="rId3"/>
  </p:sldLayoutIdLst>
  <p:hf hdr="0" dt="0"/>
  <p:txStyles>
    <p:titleStyle>
      <a:lvl1pPr algn="l" defTabSz="1019175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9175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defTabSz="1019175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defTabSz="1019175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defTabSz="1019175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9pPr>
    </p:titleStyle>
    <p:bodyStyle>
      <a:lvl1pPr marL="382588" indent="-382588" algn="l" defTabSz="1019175" rtl="0" eaLnBrk="0" fontAlgn="base" hangingPunct="0">
        <a:spcBef>
          <a:spcPct val="0"/>
        </a:spcBef>
        <a:spcAft>
          <a:spcPts val="300"/>
        </a:spcAft>
        <a:buFont typeface="Arial" charset="0"/>
        <a:defRPr lang="en-US" sz="2400" kern="1200" dirty="0">
          <a:solidFill>
            <a:schemeClr val="tx2"/>
          </a:solidFill>
          <a:latin typeface="+mn-lt"/>
          <a:ea typeface="+mn-ea"/>
          <a:cs typeface="+mn-cs"/>
        </a:defRPr>
      </a:lvl1pPr>
      <a:lvl2pPr marL="203200" indent="-203200" algn="l" defTabSz="1019175" rtl="0" eaLnBrk="0" fontAlgn="base" hangingPunct="0">
        <a:spcBef>
          <a:spcPct val="0"/>
        </a:spcBef>
        <a:spcAft>
          <a:spcPts val="300"/>
        </a:spcAft>
        <a:buFont typeface="Arial" charset="0"/>
        <a:buChar char="•"/>
        <a:defRPr lang="en-US" sz="2400" kern="1200" dirty="0">
          <a:solidFill>
            <a:schemeClr val="tx2"/>
          </a:solidFill>
          <a:latin typeface="+mn-lt"/>
          <a:ea typeface="+mj-ea"/>
          <a:cs typeface="+mj-cs"/>
        </a:defRPr>
      </a:lvl2pPr>
      <a:lvl3pPr marL="398463" indent="-195263" algn="l" defTabSz="1019175" rtl="0" eaLnBrk="0" fontAlgn="base" hangingPunct="0">
        <a:spcBef>
          <a:spcPct val="0"/>
        </a:spcBef>
        <a:spcAft>
          <a:spcPts val="300"/>
        </a:spcAft>
        <a:buFont typeface="Arial" charset="0"/>
        <a:buChar char="‒"/>
        <a:defRPr lang="en-US" sz="2400" kern="1200" dirty="0">
          <a:solidFill>
            <a:schemeClr val="tx2"/>
          </a:solidFill>
          <a:latin typeface="+mn-lt"/>
          <a:ea typeface="+mj-ea"/>
          <a:cs typeface="+mj-cs"/>
        </a:defRPr>
      </a:lvl3pPr>
      <a:lvl4pPr marL="601663" indent="-203200" algn="l" defTabSz="1019175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lang="en-US" sz="2000" kern="1200" dirty="0">
          <a:solidFill>
            <a:schemeClr val="tx2"/>
          </a:solidFill>
          <a:latin typeface="+mn-lt"/>
          <a:ea typeface="+mj-ea"/>
          <a:cs typeface="+mj-cs"/>
        </a:defRPr>
      </a:lvl4pPr>
      <a:lvl5pPr marL="793750" indent="-192088" algn="l" defTabSz="1019175" rtl="0" eaLnBrk="0" fontAlgn="base" hangingPunct="0">
        <a:spcBef>
          <a:spcPct val="0"/>
        </a:spcBef>
        <a:spcAft>
          <a:spcPts val="600"/>
        </a:spcAft>
        <a:buFont typeface="Arial" charset="0"/>
        <a:buChar char="‒"/>
        <a:defRPr lang="en-GB" sz="2000" kern="1200" dirty="0">
          <a:solidFill>
            <a:schemeClr val="tx2"/>
          </a:solidFill>
          <a:latin typeface="+mn-lt"/>
          <a:ea typeface="+mj-ea"/>
          <a:cs typeface="+mj-cs"/>
        </a:defRPr>
      </a:lvl5pPr>
      <a:lvl6pPr marL="895350" indent="-182563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•"/>
        <a:defRPr sz="16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1079500" indent="-184150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‒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252538" indent="-173038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435100" indent="-182563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‒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nanze.gov.it/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9" name="Rectangle 17"/>
          <p:cNvSpPr txBox="1">
            <a:spLocks/>
          </p:cNvSpPr>
          <p:nvPr/>
        </p:nvSpPr>
        <p:spPr bwMode="auto">
          <a:xfrm>
            <a:off x="2223834" y="4519943"/>
            <a:ext cx="6320133" cy="52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191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900" b="0" kern="1200" smtClean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defTabSz="1019175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defTabSz="1019175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defTabSz="1019175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defTabSz="1019175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sz="4000" dirty="0" smtClean="0">
                <a:solidFill>
                  <a:schemeClr val="accent2"/>
                </a:solidFill>
              </a:rPr>
              <a:t>Il </a:t>
            </a:r>
            <a:r>
              <a:rPr lang="en-US" sz="4000" dirty="0" err="1" smtClean="0">
                <a:solidFill>
                  <a:schemeClr val="accent2"/>
                </a:solidFill>
              </a:rPr>
              <a:t>conguaglio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err="1" smtClean="0">
                <a:solidFill>
                  <a:schemeClr val="accent2"/>
                </a:solidFill>
              </a:rPr>
              <a:t>fiscale</a:t>
            </a:r>
            <a:r>
              <a:rPr lang="en-US" sz="4000" dirty="0" smtClean="0">
                <a:solidFill>
                  <a:schemeClr val="accent2"/>
                </a:solidFill>
              </a:rPr>
              <a:t> di fine anno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317625"/>
            <a:ext cx="9186863" cy="6097588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defRPr/>
            </a:pPr>
            <a:r>
              <a:rPr lang="it-IT" sz="2000" b="1" dirty="0">
                <a:solidFill>
                  <a:srgbClr val="002776"/>
                </a:solidFill>
              </a:rPr>
              <a:t>Non concorrono a formare reddito:</a:t>
            </a:r>
          </a:p>
          <a:p>
            <a:pPr marL="0" indent="0" algn="just">
              <a:spcAft>
                <a:spcPts val="600"/>
              </a:spcAft>
              <a:defRPr/>
            </a:pPr>
            <a:endParaRPr lang="it-IT" sz="2000" b="1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a) </a:t>
            </a:r>
            <a:r>
              <a:rPr lang="it-IT" sz="2000" b="1" u="sng" dirty="0">
                <a:solidFill>
                  <a:srgbClr val="002776"/>
                </a:solidFill>
              </a:rPr>
              <a:t>i contributi previdenziali e assistenziali obbligatori per legge, ed i contributi di assistenza sanitaria </a:t>
            </a:r>
            <a:r>
              <a:rPr lang="it-IT" sz="2000" dirty="0">
                <a:solidFill>
                  <a:srgbClr val="002776"/>
                </a:solidFill>
              </a:rPr>
              <a:t>per un importo non superiore complessivamente ad euro 3.615,20;</a:t>
            </a: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c) le </a:t>
            </a:r>
            <a:r>
              <a:rPr lang="it-IT" sz="2000" b="1" u="sng" dirty="0">
                <a:solidFill>
                  <a:srgbClr val="002776"/>
                </a:solidFill>
              </a:rPr>
              <a:t>somministrazioni di vitto</a:t>
            </a:r>
            <a:r>
              <a:rPr lang="it-IT" sz="2000" dirty="0">
                <a:solidFill>
                  <a:srgbClr val="002776"/>
                </a:solidFill>
              </a:rPr>
              <a:t> da parte del datore di lavoro, o fino all'importo complessivo giornaliero di euro 5,29 le prestazioni e le indennità sostitutive;</a:t>
            </a: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d) le </a:t>
            </a:r>
            <a:r>
              <a:rPr lang="it-IT" sz="2000" b="1" u="sng" dirty="0">
                <a:solidFill>
                  <a:srgbClr val="002776"/>
                </a:solidFill>
              </a:rPr>
              <a:t>prestazioni di servizi di trasporto collettivo</a:t>
            </a:r>
            <a:r>
              <a:rPr lang="it-IT" sz="2000" b="1" dirty="0">
                <a:solidFill>
                  <a:srgbClr val="002776"/>
                </a:solidFill>
              </a:rPr>
              <a:t> </a:t>
            </a:r>
            <a:r>
              <a:rPr lang="it-IT" sz="2000" dirty="0">
                <a:solidFill>
                  <a:srgbClr val="002776"/>
                </a:solidFill>
              </a:rPr>
              <a:t>alla generalità o a categorie di dipendenti;</a:t>
            </a: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e) I </a:t>
            </a:r>
            <a:r>
              <a:rPr lang="it-IT" sz="2000" b="1" u="sng" dirty="0">
                <a:solidFill>
                  <a:srgbClr val="002776"/>
                </a:solidFill>
              </a:rPr>
              <a:t>compensi reversibili </a:t>
            </a:r>
            <a:r>
              <a:rPr lang="it-IT" sz="2000" dirty="0">
                <a:solidFill>
                  <a:srgbClr val="002776"/>
                </a:solidFill>
              </a:rPr>
              <a:t>di cui all’art. 50 comma 1, lettere b e f;</a:t>
            </a: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f) </a:t>
            </a:r>
            <a:r>
              <a:rPr lang="it-IT" sz="2000" b="1" u="sng" dirty="0">
                <a:solidFill>
                  <a:srgbClr val="002776"/>
                </a:solidFill>
              </a:rPr>
              <a:t>l’utilizzazione delle opere e dei servizi </a:t>
            </a:r>
            <a:r>
              <a:rPr lang="it-IT" sz="2000" dirty="0">
                <a:solidFill>
                  <a:srgbClr val="002776"/>
                </a:solidFill>
              </a:rPr>
              <a:t>di cui al comma 1 dell’art. 100 del </a:t>
            </a:r>
            <a:r>
              <a:rPr lang="it-IT" sz="2000" dirty="0" err="1">
                <a:solidFill>
                  <a:srgbClr val="002776"/>
                </a:solidFill>
              </a:rPr>
              <a:t>Tuir</a:t>
            </a:r>
            <a:r>
              <a:rPr lang="it-IT" sz="2000" dirty="0">
                <a:solidFill>
                  <a:srgbClr val="002776"/>
                </a:solidFill>
              </a:rPr>
              <a:t> da parte dei </a:t>
            </a:r>
            <a:r>
              <a:rPr lang="it-IT" sz="2000" dirty="0" smtClean="0">
                <a:solidFill>
                  <a:srgbClr val="002776"/>
                </a:solidFill>
              </a:rPr>
              <a:t>dipendenti e dei soggetti di cui all’art. 12;</a:t>
            </a:r>
            <a:endParaRPr lang="it-IT" sz="20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endParaRPr lang="it-IT" sz="24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endParaRPr lang="it-IT" sz="24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endParaRPr lang="it-IT" sz="2400" dirty="0">
              <a:solidFill>
                <a:srgbClr val="002776"/>
              </a:solidFill>
            </a:endParaRPr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A85FB17-1B12-4E0A-9046-01E697568E72}" type="slidenum">
              <a:rPr lang="en-US" sz="1000" smtClean="0">
                <a:solidFill>
                  <a:schemeClr val="tx2"/>
                </a:solidFill>
              </a:rPr>
              <a:pPr eaLnBrk="1" hangingPunct="1"/>
              <a:t>10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7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 (segue)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462088"/>
            <a:ext cx="9186863" cy="6097587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defRPr/>
            </a:pPr>
            <a:r>
              <a:rPr lang="it-IT" sz="2000" b="1" dirty="0">
                <a:solidFill>
                  <a:srgbClr val="002776"/>
                </a:solidFill>
              </a:rPr>
              <a:t>Non concorrono a formare reddito:</a:t>
            </a:r>
          </a:p>
          <a:p>
            <a:pPr marL="0" indent="0" algn="just">
              <a:spcAft>
                <a:spcPts val="600"/>
              </a:spcAft>
              <a:defRPr/>
            </a:pPr>
            <a:endParaRPr lang="it-IT" sz="2000" b="1" dirty="0" smtClean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endParaRPr lang="it-IT" sz="2000" b="1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f bis) le </a:t>
            </a:r>
            <a:r>
              <a:rPr lang="it-IT" sz="2000" b="1" u="sng" dirty="0" smtClean="0">
                <a:solidFill>
                  <a:srgbClr val="002776"/>
                </a:solidFill>
              </a:rPr>
              <a:t>somme, i servizi e le prestazioni erogati</a:t>
            </a:r>
            <a:r>
              <a:rPr lang="it-IT" sz="2000" dirty="0" smtClean="0">
                <a:solidFill>
                  <a:srgbClr val="002776"/>
                </a:solidFill>
              </a:rPr>
              <a:t> </a:t>
            </a:r>
            <a:r>
              <a:rPr lang="it-IT" sz="2000" dirty="0">
                <a:solidFill>
                  <a:srgbClr val="002776"/>
                </a:solidFill>
              </a:rPr>
              <a:t>dal datore alla generalità dei dipendenti o a categorie di dipendenti per frequenza di asili nido, colonie climatiche e per borse di studio da parte dei </a:t>
            </a:r>
            <a:r>
              <a:rPr lang="it-IT" sz="2000" dirty="0" smtClean="0">
                <a:solidFill>
                  <a:srgbClr val="002776"/>
                </a:solidFill>
              </a:rPr>
              <a:t>familiari </a:t>
            </a:r>
            <a:r>
              <a:rPr lang="it-IT" sz="2000" dirty="0">
                <a:solidFill>
                  <a:srgbClr val="002776"/>
                </a:solidFill>
              </a:rPr>
              <a:t>indicati nell’art 12 del </a:t>
            </a:r>
            <a:r>
              <a:rPr lang="it-IT" sz="2000" dirty="0" err="1">
                <a:solidFill>
                  <a:srgbClr val="002776"/>
                </a:solidFill>
              </a:rPr>
              <a:t>Tuir</a:t>
            </a:r>
            <a:r>
              <a:rPr lang="it-IT" sz="2000" dirty="0" smtClean="0">
                <a:solidFill>
                  <a:srgbClr val="002776"/>
                </a:solidFill>
              </a:rPr>
              <a:t>;</a:t>
            </a:r>
          </a:p>
          <a:p>
            <a:pPr marL="0" indent="0" algn="just">
              <a:spcAft>
                <a:spcPts val="600"/>
              </a:spcAft>
              <a:defRPr/>
            </a:pPr>
            <a:endParaRPr lang="it-IT" sz="20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g) il </a:t>
            </a:r>
            <a:r>
              <a:rPr lang="it-IT" sz="2000" b="1" u="sng" dirty="0">
                <a:solidFill>
                  <a:srgbClr val="002776"/>
                </a:solidFill>
              </a:rPr>
              <a:t>valore delle azioni</a:t>
            </a:r>
            <a:r>
              <a:rPr lang="it-IT" sz="2000" b="1" dirty="0">
                <a:solidFill>
                  <a:srgbClr val="002776"/>
                </a:solidFill>
              </a:rPr>
              <a:t> </a:t>
            </a:r>
            <a:r>
              <a:rPr lang="it-IT" sz="2000" dirty="0">
                <a:solidFill>
                  <a:srgbClr val="002776"/>
                </a:solidFill>
              </a:rPr>
              <a:t>offerte alla generalità dei dipendenti per un importo non superiore complessivamente nel periodo d'imposta a euro 2.065,83</a:t>
            </a:r>
            <a:r>
              <a:rPr lang="it-IT" sz="2000" dirty="0" smtClean="0">
                <a:solidFill>
                  <a:srgbClr val="002776"/>
                </a:solidFill>
              </a:rPr>
              <a:t>;</a:t>
            </a:r>
          </a:p>
          <a:p>
            <a:pPr marL="0" indent="0" algn="just">
              <a:spcAft>
                <a:spcPts val="600"/>
              </a:spcAft>
              <a:defRPr/>
            </a:pPr>
            <a:endParaRPr lang="it-IT" sz="20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h) le </a:t>
            </a:r>
            <a:r>
              <a:rPr lang="it-IT" sz="2000" b="1" u="sng" dirty="0">
                <a:solidFill>
                  <a:srgbClr val="002776"/>
                </a:solidFill>
              </a:rPr>
              <a:t>somme trattenute al dipendent</a:t>
            </a:r>
            <a:r>
              <a:rPr lang="it-IT" sz="2000" b="1" dirty="0">
                <a:solidFill>
                  <a:srgbClr val="002776"/>
                </a:solidFill>
              </a:rPr>
              <a:t>e</a:t>
            </a:r>
            <a:r>
              <a:rPr lang="it-IT" sz="2000" dirty="0">
                <a:solidFill>
                  <a:srgbClr val="002776"/>
                </a:solidFill>
              </a:rPr>
              <a:t> per oneri di cui all'articolo 10</a:t>
            </a:r>
            <a:r>
              <a:rPr lang="it-IT" sz="2000" dirty="0" smtClean="0">
                <a:solidFill>
                  <a:srgbClr val="002776"/>
                </a:solidFill>
              </a:rPr>
              <a:t>;</a:t>
            </a:r>
          </a:p>
          <a:p>
            <a:pPr marL="0" indent="0" algn="just">
              <a:spcAft>
                <a:spcPts val="600"/>
              </a:spcAft>
              <a:defRPr/>
            </a:pPr>
            <a:endParaRPr lang="it-IT" sz="2000" dirty="0">
              <a:solidFill>
                <a:srgbClr val="002776"/>
              </a:solidFill>
            </a:endParaRPr>
          </a:p>
          <a:p>
            <a:pPr marL="0" indent="0" algn="just">
              <a:spcAft>
                <a:spcPts val="600"/>
              </a:spcAft>
              <a:defRPr/>
            </a:pPr>
            <a:r>
              <a:rPr lang="it-IT" sz="2000" dirty="0">
                <a:solidFill>
                  <a:srgbClr val="002776"/>
                </a:solidFill>
              </a:rPr>
              <a:t>i) </a:t>
            </a:r>
            <a:r>
              <a:rPr lang="it-IT" sz="2000" b="1" u="sng" dirty="0">
                <a:solidFill>
                  <a:srgbClr val="002776"/>
                </a:solidFill>
              </a:rPr>
              <a:t>le mance</a:t>
            </a:r>
            <a:r>
              <a:rPr lang="it-IT" sz="2000" b="1" dirty="0">
                <a:solidFill>
                  <a:srgbClr val="002776"/>
                </a:solidFill>
              </a:rPr>
              <a:t> </a:t>
            </a:r>
            <a:r>
              <a:rPr lang="it-IT" sz="2000" dirty="0">
                <a:solidFill>
                  <a:srgbClr val="002776"/>
                </a:solidFill>
              </a:rPr>
              <a:t>percepite dagli impiegati tecnici delle case da gioco (</a:t>
            </a:r>
            <a:r>
              <a:rPr lang="it-IT" sz="2000" dirty="0" err="1">
                <a:solidFill>
                  <a:srgbClr val="002776"/>
                </a:solidFill>
              </a:rPr>
              <a:t>croupiers</a:t>
            </a:r>
            <a:r>
              <a:rPr lang="it-IT" sz="2000" dirty="0">
                <a:solidFill>
                  <a:srgbClr val="002776"/>
                </a:solidFill>
              </a:rPr>
              <a:t>);</a:t>
            </a:r>
          </a:p>
        </p:txBody>
      </p:sp>
      <p:sp>
        <p:nvSpPr>
          <p:cNvPr id="1741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17F550A-D875-49F0-A4E3-8084C2E1B77B}" type="slidenum">
              <a:rPr lang="en-US" sz="1000" smtClean="0">
                <a:solidFill>
                  <a:schemeClr val="tx2"/>
                </a:solidFill>
              </a:rPr>
              <a:pPr eaLnBrk="1" hangingPunct="1"/>
              <a:t>11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 smtClean="0"/>
              <a:t> </a:t>
            </a: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</a:t>
            </a:r>
          </a:p>
        </p:txBody>
      </p:sp>
      <p:sp>
        <p:nvSpPr>
          <p:cNvPr id="21508" name="Content Placeholder 2"/>
          <p:cNvSpPr>
            <a:spLocks noGrp="1"/>
          </p:cNvSpPr>
          <p:nvPr>
            <p:ph sz="half" idx="1"/>
          </p:nvPr>
        </p:nvSpPr>
        <p:spPr>
          <a:xfrm>
            <a:off x="528638" y="1385888"/>
            <a:ext cx="9109075" cy="6097587"/>
          </a:xfrm>
        </p:spPr>
        <p:txBody>
          <a:bodyPr/>
          <a:lstStyle/>
          <a:p>
            <a:pPr marL="0" indent="0" algn="just">
              <a:defRPr/>
            </a:pPr>
            <a:r>
              <a:rPr lang="it-IT" sz="2000" b="1" u="sng" dirty="0">
                <a:solidFill>
                  <a:schemeClr val="tx2"/>
                </a:solidFill>
              </a:rPr>
              <a:t>Comma 3: Valore dei compensi in natura</a:t>
            </a: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Per la determinazione del valore imponibile dei beni in natura si applicano, in via generale  le disposizioni dell’art. 9 del </a:t>
            </a:r>
            <a:r>
              <a:rPr lang="it-IT" sz="2000" dirty="0" err="1">
                <a:solidFill>
                  <a:schemeClr val="tx2"/>
                </a:solidFill>
              </a:rPr>
              <a:t>Tuir</a:t>
            </a:r>
            <a:r>
              <a:rPr lang="it-IT" sz="2000" dirty="0">
                <a:solidFill>
                  <a:schemeClr val="tx2"/>
                </a:solidFill>
              </a:rPr>
              <a:t> (valore normale</a:t>
            </a:r>
            <a:r>
              <a:rPr lang="it-IT" sz="2000" dirty="0" smtClean="0">
                <a:solidFill>
                  <a:schemeClr val="tx2"/>
                </a:solidFill>
              </a:rPr>
              <a:t>).</a:t>
            </a: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Eccezioni a tale principio si hanno nel caso </a:t>
            </a:r>
            <a:r>
              <a:rPr lang="it-IT" sz="2000" dirty="0" smtClean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r>
              <a:rPr lang="it-IT" sz="2000" dirty="0">
                <a:solidFill>
                  <a:schemeClr val="tx2"/>
                </a:solidFill>
              </a:rPr>
              <a:t>di beni prodotti dal datore di lavoro e ceduti ai dipendenti il cui valore fiscale è pari al prezzo mediamente praticato dalla stessa azienda nelle cessioni al grossista</a:t>
            </a:r>
            <a:r>
              <a:rPr lang="it-IT" sz="2000" dirty="0" smtClean="0">
                <a:solidFill>
                  <a:schemeClr val="tx2"/>
                </a:solidFill>
              </a:rPr>
              <a:t>;</a:t>
            </a: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r>
              <a:rPr lang="it-IT" sz="2000" dirty="0">
                <a:solidFill>
                  <a:schemeClr val="tx2"/>
                </a:solidFill>
              </a:rPr>
              <a:t>di beni ceduti e servizi prestati a dipendenti che non sono imponibili fino all’importo di Euro 258,23. In caso di superamento di tale valore soglia l’intero valore concorre a formare il reddito.</a:t>
            </a:r>
          </a:p>
          <a:p>
            <a:pPr marL="0" indent="0" algn="just">
              <a:defRPr/>
            </a:pPr>
            <a:endParaRPr lang="it-IT" sz="25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endParaRPr lang="it-IT" sz="25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endParaRPr lang="it-IT" sz="25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endParaRPr lang="it-IT" sz="2500" dirty="0">
              <a:solidFill>
                <a:schemeClr val="tx2"/>
              </a:solidFill>
            </a:endParaRPr>
          </a:p>
          <a:p>
            <a:pPr marL="0" indent="0">
              <a:defRPr/>
            </a:pPr>
            <a:endParaRPr lang="it-IT" sz="2200" dirty="0"/>
          </a:p>
        </p:txBody>
      </p:sp>
      <p:sp>
        <p:nvSpPr>
          <p:cNvPr id="1843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E2A2839-DCFB-4B70-A270-E7C2BB061FC5}" type="slidenum">
              <a:rPr lang="en-US" sz="1000" smtClean="0">
                <a:solidFill>
                  <a:schemeClr val="tx2"/>
                </a:solidFill>
              </a:rPr>
              <a:pPr eaLnBrk="1" hangingPunct="1"/>
              <a:t>12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1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 Reddito di lavoro dipendente</a:t>
            </a:r>
          </a:p>
        </p:txBody>
      </p:sp>
      <p:sp>
        <p:nvSpPr>
          <p:cNvPr id="21508" name="Content Placeholder 2"/>
          <p:cNvSpPr>
            <a:spLocks noGrp="1"/>
          </p:cNvSpPr>
          <p:nvPr>
            <p:ph sz="half" idx="1"/>
          </p:nvPr>
        </p:nvSpPr>
        <p:spPr>
          <a:xfrm>
            <a:off x="528638" y="1385888"/>
            <a:ext cx="9109075" cy="6097587"/>
          </a:xfrm>
        </p:spPr>
        <p:txBody>
          <a:bodyPr/>
          <a:lstStyle/>
          <a:p>
            <a:pPr marL="0" indent="0" algn="just">
              <a:defRPr/>
            </a:pPr>
            <a:r>
              <a:rPr lang="it-IT" sz="2000" b="1" u="sng" dirty="0">
                <a:solidFill>
                  <a:schemeClr val="tx2"/>
                </a:solidFill>
              </a:rPr>
              <a:t>Comma 4: Ulteriori eccezioni al principio del valore normale</a:t>
            </a:r>
          </a:p>
          <a:p>
            <a:pPr marL="0" indent="0" algn="just">
              <a:defRPr/>
            </a:pPr>
            <a:endParaRPr lang="it-IT" sz="2000" b="1" u="sng" dirty="0">
              <a:solidFill>
                <a:schemeClr val="tx2"/>
              </a:solidFill>
            </a:endParaRP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r>
              <a:rPr lang="it-IT" sz="2000" dirty="0">
                <a:solidFill>
                  <a:schemeClr val="tx2"/>
                </a:solidFill>
              </a:rPr>
              <a:t>Per gli autoveicoli, i motocicli e i ciclomotori concessi in uso promiscuo si assume il 30% dell’importo corrispondente ad una percorrenza convenzionale di 15.000 chilometri annui (tabelle ACI</a:t>
            </a:r>
            <a:r>
              <a:rPr lang="it-IT" sz="2000" dirty="0" smtClean="0">
                <a:solidFill>
                  <a:schemeClr val="tx2"/>
                </a:solidFill>
              </a:rPr>
              <a:t>);</a:t>
            </a: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457200" indent="-457200" algn="just">
              <a:buFont typeface="Arial" pitchFamily="34" charset="0"/>
              <a:buAutoNum type="alphaLcParenR"/>
              <a:defRPr/>
            </a:pPr>
            <a:r>
              <a:rPr lang="it-IT" sz="2000" dirty="0">
                <a:solidFill>
                  <a:schemeClr val="tx2"/>
                </a:solidFill>
              </a:rPr>
              <a:t>In caso di concessione di prestiti si assume il 50% della differenza fra l’importo degli interessi calcolato al tasso ufficiale di sconto vigente al termine di ciascun anno e l’importo degli interessi calcolato al tasso applicato sugli stessi;</a:t>
            </a:r>
          </a:p>
          <a:p>
            <a:pPr marL="0" indent="0" algn="just">
              <a:defRPr/>
            </a:pPr>
            <a:endParaRPr lang="it-IT" sz="2500" dirty="0">
              <a:solidFill>
                <a:schemeClr val="tx2"/>
              </a:solidFill>
            </a:endParaRPr>
          </a:p>
          <a:p>
            <a:pPr marL="0" indent="0">
              <a:defRPr/>
            </a:pPr>
            <a:endParaRPr lang="it-IT" sz="2200" dirty="0"/>
          </a:p>
        </p:txBody>
      </p:sp>
      <p:sp>
        <p:nvSpPr>
          <p:cNvPr id="1946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16D713-F6D6-4524-AE5C-F8D287ED3887}" type="slidenum">
              <a:rPr lang="en-US" sz="1000" smtClean="0">
                <a:solidFill>
                  <a:schemeClr val="tx2"/>
                </a:solidFill>
              </a:rPr>
              <a:pPr eaLnBrk="1" hangingPunct="1"/>
              <a:t>13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6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 smtClean="0"/>
              <a:t> </a:t>
            </a: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</a:t>
            </a:r>
          </a:p>
        </p:txBody>
      </p:sp>
      <p:sp>
        <p:nvSpPr>
          <p:cNvPr id="21508" name="Content Placeholder 2"/>
          <p:cNvSpPr>
            <a:spLocks noGrp="1"/>
          </p:cNvSpPr>
          <p:nvPr>
            <p:ph sz="half" idx="1"/>
          </p:nvPr>
        </p:nvSpPr>
        <p:spPr>
          <a:xfrm>
            <a:off x="528638" y="1385888"/>
            <a:ext cx="9109075" cy="6097587"/>
          </a:xfrm>
        </p:spPr>
        <p:txBody>
          <a:bodyPr/>
          <a:lstStyle/>
          <a:p>
            <a:pPr marL="0" indent="0" algn="just">
              <a:defRPr/>
            </a:pPr>
            <a:r>
              <a:rPr lang="it-IT" sz="2000" b="1" u="sng" dirty="0">
                <a:solidFill>
                  <a:schemeClr val="tx2"/>
                </a:solidFill>
              </a:rPr>
              <a:t>Comma 4: Ulteriori eccezioni al principio del valore normale</a:t>
            </a:r>
          </a:p>
          <a:p>
            <a:pPr marL="0" indent="0" algn="just">
              <a:defRPr/>
            </a:pPr>
            <a:endParaRPr lang="it-IT" sz="2000" b="1" u="sng" dirty="0">
              <a:solidFill>
                <a:schemeClr val="tx2"/>
              </a:solidFill>
            </a:endParaRPr>
          </a:p>
          <a:p>
            <a:pPr marL="457200" indent="-457200" algn="just">
              <a:buFont typeface="+mj-lt"/>
              <a:buAutoNum type="alphaLcParenR" startAt="3"/>
              <a:defRPr/>
            </a:pPr>
            <a:endParaRPr lang="it-IT" sz="2000" dirty="0" smtClean="0">
              <a:solidFill>
                <a:schemeClr val="tx2"/>
              </a:solidFill>
            </a:endParaRPr>
          </a:p>
          <a:p>
            <a:pPr marL="457200" indent="-457200" algn="just">
              <a:buFont typeface="+mj-lt"/>
              <a:buAutoNum type="alphaLcParenR" startAt="3"/>
              <a:defRPr/>
            </a:pPr>
            <a:r>
              <a:rPr lang="it-IT" sz="2000" dirty="0" smtClean="0">
                <a:solidFill>
                  <a:schemeClr val="tx2"/>
                </a:solidFill>
              </a:rPr>
              <a:t>Per </a:t>
            </a:r>
            <a:r>
              <a:rPr lang="it-IT" sz="2000" dirty="0">
                <a:solidFill>
                  <a:schemeClr val="tx2"/>
                </a:solidFill>
              </a:rPr>
              <a:t>i fabbricati concessi in locazione, uso o comodato, si assume la differenza fra la rendita catastale aumentata delle spese inerenti al fabbricato stesso e quanto corrisposto per il godimento del fabbricato stesso.</a:t>
            </a:r>
          </a:p>
          <a:p>
            <a:pPr marL="457200" indent="-457200" algn="just">
              <a:buFont typeface="+mj-lt"/>
              <a:buAutoNum type="alphaLcParenR" startAt="3"/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457200" indent="-457200" algn="just">
              <a:buFont typeface="+mj-lt"/>
              <a:buAutoNum type="alphaLcParenR" startAt="3"/>
              <a:defRPr/>
            </a:pPr>
            <a:r>
              <a:rPr lang="it-IT" sz="2000" dirty="0">
                <a:solidFill>
                  <a:schemeClr val="tx2"/>
                </a:solidFill>
              </a:rPr>
              <a:t>Per i servizi di trasporto ferroviario di persone prestato gratuitamente, si assume, al netto di quanto trattenuto al dipendente, un valore convenzionale medio stabilito con decreto del Ministro delle infrastrutture e dei trasporti.</a:t>
            </a: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>
              <a:defRPr/>
            </a:pPr>
            <a:endParaRPr lang="it-IT" sz="2200" dirty="0"/>
          </a:p>
        </p:txBody>
      </p:sp>
      <p:sp>
        <p:nvSpPr>
          <p:cNvPr id="20484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A588E50-DCA7-43F0-A100-B17A72850A6E}" type="slidenum">
              <a:rPr lang="en-US" sz="1000" smtClean="0">
                <a:solidFill>
                  <a:schemeClr val="tx2"/>
                </a:solidFill>
              </a:rPr>
              <a:pPr eaLnBrk="1" hangingPunct="1"/>
              <a:t>14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6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Somme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escluse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: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trasferta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algn="just"/>
            <a:r>
              <a:rPr lang="it-IT" sz="2000" b="1" dirty="0" smtClean="0"/>
              <a:t>Trasferta </a:t>
            </a:r>
            <a:r>
              <a:rPr lang="it-IT" sz="2000" dirty="0"/>
              <a:t>– spostamento provvisorio e temporaneo del lavoratore in una sede </a:t>
            </a:r>
            <a:r>
              <a:rPr lang="it-IT" sz="2000" dirty="0" smtClean="0"/>
              <a:t>di</a:t>
            </a:r>
          </a:p>
          <a:p>
            <a:pPr algn="just"/>
            <a:r>
              <a:rPr lang="it-IT" sz="2000" dirty="0" smtClean="0"/>
              <a:t>versa </a:t>
            </a:r>
            <a:r>
              <a:rPr lang="it-IT" sz="2000" dirty="0"/>
              <a:t>da quella ove viene svolta abitualmente l’attività </a:t>
            </a:r>
            <a:r>
              <a:rPr lang="it-IT" sz="2000" dirty="0" smtClean="0"/>
              <a:t>lavorativa. </a:t>
            </a:r>
          </a:p>
          <a:p>
            <a:pPr algn="just"/>
            <a:endParaRPr lang="it-IT" sz="2000" dirty="0" smtClean="0">
              <a:ea typeface="MS PGothic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668509"/>
              </p:ext>
            </p:extLst>
          </p:nvPr>
        </p:nvGraphicFramePr>
        <p:xfrm>
          <a:off x="423080" y="1567502"/>
          <a:ext cx="916065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0329"/>
                <a:gridCol w="4580329"/>
              </a:tblGrid>
              <a:tr h="1097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Trasferta nel territorio comunale ove si trova la sede abituale di lavoro (TUIR, art. 51, comma 5)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Trasferta fuori dal territorio comunale ove si trova la sede abituale di lavoro (TUIR, art. 51, comma 5)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</a:tr>
              <a:tr h="3967826">
                <a:tc>
                  <a:txBody>
                    <a:bodyPr/>
                    <a:lstStyle/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Tassato l’intero importo di: </a:t>
                      </a:r>
                    </a:p>
                    <a:p>
                      <a:endParaRPr lang="it-IT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indennità di trasferta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rimborso spese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indennità chilometriche per l’utilizzo del automezzo proprio del dipendente </a:t>
                      </a:r>
                    </a:p>
                    <a:p>
                      <a:endParaRPr lang="it-IT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Esclusi da tassazione: </a:t>
                      </a:r>
                    </a:p>
                    <a:p>
                      <a:endParaRPr lang="it-IT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rimborsi delle spese di trasporto sostenute e documentate (es. ricevute taxi)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possibilità: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 Al dipendente è corrisposta sola indennità forfetaria di trasferta: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imponibile la parte eccedente € 46,48/g (nazionale)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imponibile la parte eccedente € 77,47/g (estero) </a:t>
                      </a:r>
                    </a:p>
                    <a:p>
                      <a:endParaRPr lang="it-IT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Al dipendente è corrisposto un rimborso a piè di lista: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-non è imponibile il rimborso delle spese di viaggio, trasporto, vitto e alloggio purché vi sia idonea documentazione </a:t>
                      </a:r>
                    </a:p>
                    <a:p>
                      <a:endParaRPr lang="it-IT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 Indennità forfetaria e rimborso a piè di lista: </a:t>
                      </a:r>
                    </a:p>
                    <a:p>
                      <a:r>
                        <a:rPr lang="it-IT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vitto e/o alloggio gratuiti: riduzione del limite di esenzione dell’indennità di trasferta di 1/3 o di 2/3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7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 smtClean="0"/>
              <a:t>  </a:t>
            </a: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</a:t>
            </a:r>
          </a:p>
        </p:txBody>
      </p:sp>
      <p:sp>
        <p:nvSpPr>
          <p:cNvPr id="21508" name="Content Placeholder 2"/>
          <p:cNvSpPr>
            <a:spLocks noGrp="1"/>
          </p:cNvSpPr>
          <p:nvPr>
            <p:ph sz="half" idx="1"/>
          </p:nvPr>
        </p:nvSpPr>
        <p:spPr>
          <a:xfrm>
            <a:off x="528638" y="1385888"/>
            <a:ext cx="9109075" cy="6097587"/>
          </a:xfrm>
        </p:spPr>
        <p:txBody>
          <a:bodyPr/>
          <a:lstStyle/>
          <a:p>
            <a:pPr marL="0" indent="0" algn="just">
              <a:defRPr/>
            </a:pPr>
            <a:endParaRPr lang="it-IT" sz="2000" b="1" u="sng" dirty="0" smtClean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b="1" u="sng" dirty="0" smtClean="0">
                <a:solidFill>
                  <a:schemeClr val="tx2"/>
                </a:solidFill>
              </a:rPr>
              <a:t>Attività </a:t>
            </a:r>
            <a:r>
              <a:rPr lang="it-IT" sz="2000" b="1" u="sng" dirty="0">
                <a:solidFill>
                  <a:schemeClr val="tx2"/>
                </a:solidFill>
              </a:rPr>
              <a:t>lavorativa in luoghi sempre diversi o variabili: Comma </a:t>
            </a:r>
            <a:r>
              <a:rPr lang="it-IT" sz="2000" b="1" u="sng" dirty="0" smtClean="0">
                <a:solidFill>
                  <a:schemeClr val="tx2"/>
                </a:solidFill>
              </a:rPr>
              <a:t>6</a:t>
            </a: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endParaRPr lang="it-IT" sz="2000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Le indennità e le maggiorazioni di retribuzione spettanti ai lavoratori tenuti per contratto all’espletamento dell’attività lavorativa in luoghi sempre diversi concorrono a formare il reddito nella misura del 50% del loro ammontare.</a:t>
            </a:r>
          </a:p>
          <a:p>
            <a:pPr marL="0" indent="0">
              <a:defRPr/>
            </a:pPr>
            <a:endParaRPr lang="it-IT" sz="2000" dirty="0"/>
          </a:p>
        </p:txBody>
      </p:sp>
      <p:sp>
        <p:nvSpPr>
          <p:cNvPr id="2253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AD496-BE36-48F0-9107-D973F299E504}" type="slidenum">
              <a:rPr lang="en-US" sz="1000" smtClean="0">
                <a:solidFill>
                  <a:schemeClr val="tx2"/>
                </a:solidFill>
              </a:rPr>
              <a:pPr eaLnBrk="1" hangingPunct="1"/>
              <a:t>16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31788" y="258763"/>
            <a:ext cx="9390062" cy="860425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 Reddito di lavoro dipendente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</p:txBody>
      </p:sp>
      <p:sp>
        <p:nvSpPr>
          <p:cNvPr id="22532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101725"/>
            <a:ext cx="9109075" cy="6097588"/>
          </a:xfrm>
        </p:spPr>
        <p:txBody>
          <a:bodyPr/>
          <a:lstStyle/>
          <a:p>
            <a:pPr marL="0" indent="0" algn="just">
              <a:defRPr/>
            </a:pPr>
            <a:r>
              <a:rPr lang="it-IT" sz="2000" b="1" u="sng" dirty="0">
                <a:solidFill>
                  <a:schemeClr val="tx2"/>
                </a:solidFill>
              </a:rPr>
              <a:t>Indennità di trasferimento: Comma 7</a:t>
            </a:r>
          </a:p>
          <a:p>
            <a:pPr marL="0" indent="0" algn="just">
              <a:defRPr/>
            </a:pPr>
            <a:endParaRPr lang="it-IT" sz="2000" b="1" u="sng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Le indennità di trasferimento, quelle di prima sistemazione e quelle equipollenti, non concorrono a formare il reddito nella misura del 50% del loro ammontare per un importo complessivo annuo non superiore ad euro 1.549,37per i trasferimenti all'interno del territorio nazionale ed euro 4.648,11 per quelli fuori dal territorio nazionale o a destinazione in quest'ultimo.</a:t>
            </a: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Le spese di viaggio e di trasporto di cose, nonché le spese sostenute dal dipendente in qualità di conduttore per recesso dal contratto dovuto a trasferimento, se rimborsate dal datore di lavoro e analiticamente documentate, non concorrono a formare reddito.</a:t>
            </a:r>
          </a:p>
          <a:p>
            <a:pPr marL="0" indent="0" algn="just">
              <a:defRPr/>
            </a:pPr>
            <a:endParaRPr lang="it-IT" sz="2000" b="1" u="sng" dirty="0">
              <a:solidFill>
                <a:schemeClr val="tx2"/>
              </a:solidFill>
            </a:endParaRPr>
          </a:p>
          <a:p>
            <a:pPr marL="0" indent="0" algn="just">
              <a:defRPr/>
            </a:pPr>
            <a:r>
              <a:rPr lang="it-IT" sz="2000" b="1" u="sng" dirty="0">
                <a:solidFill>
                  <a:schemeClr val="tx2"/>
                </a:solidFill>
              </a:rPr>
              <a:t>Comma 8</a:t>
            </a:r>
            <a:r>
              <a:rPr lang="it-IT" sz="2000" dirty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defRPr/>
            </a:pPr>
            <a:r>
              <a:rPr lang="it-IT" sz="2000" dirty="0">
                <a:solidFill>
                  <a:schemeClr val="tx2"/>
                </a:solidFill>
              </a:rPr>
              <a:t>Gli assegni di sede e le altre indennità percepite per servizi prestati all'estero costituiscono reddito nella misura del 50%.</a:t>
            </a: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2FF9F5C-5B0E-465B-B412-60C8D13E6876}" type="slidenum">
              <a:rPr lang="en-US" sz="1000" smtClean="0">
                <a:solidFill>
                  <a:schemeClr val="tx2"/>
                </a:solidFill>
              </a:rPr>
              <a:pPr eaLnBrk="1" hangingPunct="1"/>
              <a:t>17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0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prodotto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all’estero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– art. 51, c. 8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bis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algn="just"/>
            <a:r>
              <a:rPr lang="it-IT" sz="2000" dirty="0" smtClean="0"/>
              <a:t>In </a:t>
            </a:r>
            <a:r>
              <a:rPr lang="it-IT" sz="2000" dirty="0"/>
              <a:t>deroga al principio generale di cui all’art. 51, comma 1, la tassazione avviene sulla base delle </a:t>
            </a:r>
            <a:r>
              <a:rPr lang="it-IT" sz="2000" b="1" dirty="0"/>
              <a:t>retribuzioni convenzionali </a:t>
            </a:r>
            <a:r>
              <a:rPr lang="it-IT" sz="2000" dirty="0"/>
              <a:t>(e non effettive) definite annualmente con apposito decreto interministeriale, senza tener conto dei compensi effettivamente erogati (compresi i fringe benefits), se si verificano le seguenti condizioni: </a:t>
            </a:r>
            <a:endParaRPr lang="it-IT" sz="2000" dirty="0" smtClean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762151"/>
              </p:ext>
            </p:extLst>
          </p:nvPr>
        </p:nvGraphicFramePr>
        <p:xfrm>
          <a:off x="491319" y="2520401"/>
          <a:ext cx="926683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3415"/>
                <a:gridCol w="4633415"/>
              </a:tblGrid>
              <a:tr h="609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Requisito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Descrizione</a:t>
                      </a:r>
                      <a:endParaRPr lang="it-IT" dirty="0"/>
                    </a:p>
                  </a:txBody>
                  <a:tcPr/>
                </a:tc>
              </a:tr>
              <a:tr h="1915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Lavoro prestato in via continuativa e come oggetto esclusivo del rapporto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-La prestazione all’estero deve essere oggetto di uno specifico contratto di lavoro o di specifici accordi integrativi o modificativi dell’originario contratto; </a:t>
                      </a:r>
                    </a:p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-Il dipendente deve essere collocato in uno speciale ruolo estero. 	</a:t>
                      </a:r>
                    </a:p>
                    <a:p>
                      <a:endParaRPr lang="it-IT" dirty="0"/>
                    </a:p>
                  </a:txBody>
                  <a:tcPr/>
                </a:tc>
              </a:tr>
              <a:tr h="1915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 dipendente deve soggiornare all’estero per un periodo superiore a 183 gg. nell’arco di 12 mesi 	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Tale periodo non necessariamente deve essere continuativo. </a:t>
                      </a:r>
                    </a:p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Rilevano il periodo di ferie, le festività, i riposi settimanali e gli altri giorni non lavorativi, indipendentemente dal luogo in cui sono trascorsi. 	</a:t>
                      </a:r>
                    </a:p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39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/>
          </p:cNvSpPr>
          <p:nvPr>
            <p:ph type="title"/>
          </p:nvPr>
        </p:nvSpPr>
        <p:spPr>
          <a:xfrm>
            <a:off x="449263" y="422275"/>
            <a:ext cx="9296400" cy="749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Retribuzioni convenzionali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sz="2400" b="0" dirty="0" smtClean="0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1077913"/>
            <a:ext cx="9072563" cy="6265862"/>
          </a:xfrm>
          <a:noFill/>
        </p:spPr>
      </p:pic>
      <p:sp>
        <p:nvSpPr>
          <p:cNvPr id="25604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A3F53B-1604-4F69-B8B6-843F81E45A76}" type="slidenum">
              <a:rPr lang="en-US" sz="1000" smtClean="0">
                <a:solidFill>
                  <a:schemeClr val="tx2"/>
                </a:solidFill>
              </a:rPr>
              <a:pPr eaLnBrk="1" hangingPunct="1"/>
              <a:t>19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747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Introduzione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I </a:t>
            </a:r>
            <a:r>
              <a:rPr lang="it-IT" sz="2000" dirty="0"/>
              <a:t>datori di lavoro sono chiamati </a:t>
            </a:r>
            <a:r>
              <a:rPr lang="it-IT" sz="2000" dirty="0" smtClean="0"/>
              <a:t>annualmente, o in occasione della cessazione del rapporto di lavoro, ad </a:t>
            </a:r>
            <a:r>
              <a:rPr lang="it-IT" sz="2000" dirty="0"/>
              <a:t>effettuare un adempimento </a:t>
            </a:r>
            <a:r>
              <a:rPr lang="it-IT" sz="2000" dirty="0" smtClean="0"/>
              <a:t>riepilogativo, denominato </a:t>
            </a:r>
            <a:r>
              <a:rPr lang="it-IT" sz="2000" b="1" dirty="0"/>
              <a:t>conguaglio</a:t>
            </a:r>
            <a:r>
              <a:rPr lang="it-IT" sz="2000" dirty="0"/>
              <a:t>. </a:t>
            </a: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La finalità </a:t>
            </a:r>
            <a:r>
              <a:rPr lang="it-IT" sz="2000" dirty="0"/>
              <a:t>del conguaglio è</a:t>
            </a:r>
            <a:r>
              <a:rPr lang="it-IT" sz="2000" dirty="0" smtClean="0"/>
              <a:t> </a:t>
            </a:r>
            <a:r>
              <a:rPr lang="it-IT" sz="2000" dirty="0"/>
              <a:t>quella di </a:t>
            </a:r>
            <a:r>
              <a:rPr lang="it-IT" sz="2000" dirty="0" smtClean="0"/>
              <a:t>definire il complessivo debito fiscale e contributivo annuale del lavoratore, considerando quanto compiuto durante i singoli periodi di paga dal datore di lavoro/sostituto di imposta.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>
              <a:ea typeface="MS PGothic" pitchFamily="34" charset="-128"/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1900" dirty="0">
                <a:ea typeface="MS PGothic" pitchFamily="34" charset="-128"/>
              </a:rPr>
              <a:t>A fine anno, principalmente </a:t>
            </a:r>
            <a:r>
              <a:rPr lang="it-IT" sz="1900" dirty="0" smtClean="0">
                <a:ea typeface="MS PGothic" pitchFamily="34" charset="-128"/>
              </a:rPr>
              <a:t>nell’ambito della </a:t>
            </a:r>
            <a:r>
              <a:rPr lang="it-IT" sz="1900" dirty="0">
                <a:ea typeface="MS PGothic" pitchFamily="34" charset="-128"/>
              </a:rPr>
              <a:t>busta paga di dicembre, i datori di lavoro effettuano, nei confronti del </a:t>
            </a:r>
            <a:r>
              <a:rPr lang="it-IT" sz="1900" dirty="0" smtClean="0">
                <a:ea typeface="MS PGothic" pitchFamily="34" charset="-128"/>
              </a:rPr>
              <a:t>personale in </a:t>
            </a:r>
            <a:r>
              <a:rPr lang="it-IT" sz="1900" dirty="0">
                <a:ea typeface="MS PGothic" pitchFamily="34" charset="-128"/>
              </a:rPr>
              <a:t>forza, due conguagli: </a:t>
            </a:r>
            <a:endParaRPr lang="it-IT" sz="1900" dirty="0" smtClean="0">
              <a:ea typeface="MS PGothic" pitchFamily="34" charset="-128"/>
            </a:endParaRPr>
          </a:p>
          <a:p>
            <a:pPr lvl="1" algn="just">
              <a:buFont typeface="Arial" pitchFamily="34" charset="0"/>
              <a:buChar char="•"/>
            </a:pPr>
            <a:endParaRPr lang="it-IT" sz="1900" dirty="0" smtClean="0">
              <a:ea typeface="MS PGothic" pitchFamily="34" charset="-128"/>
            </a:endParaRPr>
          </a:p>
          <a:p>
            <a:pPr lvl="3" algn="just">
              <a:buFont typeface="Wingdings" pitchFamily="2" charset="2"/>
              <a:buChar char="Ø"/>
            </a:pPr>
            <a:r>
              <a:rPr lang="it-IT" sz="1900" dirty="0">
                <a:ea typeface="MS PGothic" pitchFamily="34" charset="-128"/>
              </a:rPr>
              <a:t>Il conguaglio fiscale</a:t>
            </a:r>
          </a:p>
          <a:p>
            <a:pPr lvl="3" algn="just">
              <a:buFont typeface="Wingdings" pitchFamily="2" charset="2"/>
              <a:buChar char="Ø"/>
            </a:pPr>
            <a:r>
              <a:rPr lang="it-IT" sz="1900" dirty="0" smtClean="0">
                <a:ea typeface="MS PGothic" pitchFamily="34" charset="-128"/>
              </a:rPr>
              <a:t>il </a:t>
            </a:r>
            <a:r>
              <a:rPr lang="it-IT" sz="1900" dirty="0">
                <a:ea typeface="MS PGothic" pitchFamily="34" charset="-128"/>
              </a:rPr>
              <a:t>conguaglio </a:t>
            </a:r>
            <a:r>
              <a:rPr lang="it-IT" sz="1900" dirty="0" smtClean="0">
                <a:ea typeface="MS PGothic" pitchFamily="34" charset="-128"/>
              </a:rPr>
              <a:t>contributivo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01613"/>
            <a:ext cx="9305925" cy="1036637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Base imponibile contributiva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814388"/>
            <a:ext cx="9305925" cy="5070475"/>
          </a:xfrm>
        </p:spPr>
        <p:txBody>
          <a:bodyPr/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it-IT" sz="2000" dirty="0" smtClean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it-IT" sz="2000" dirty="0" smtClean="0"/>
              <a:t>Definita ai sensi </a:t>
            </a:r>
            <a:r>
              <a:rPr lang="it-IT" sz="2000" dirty="0">
                <a:ea typeface="+mj-ea"/>
                <a:cs typeface="+mj-cs"/>
              </a:rPr>
              <a:t>dell’art. 12 della L. n. 153/69 </a:t>
            </a:r>
            <a:r>
              <a:rPr lang="it-IT" sz="2000" dirty="0" smtClean="0"/>
              <a:t>(così come modificato </a:t>
            </a:r>
            <a:r>
              <a:rPr lang="it-IT" sz="2000" dirty="0"/>
              <a:t>dall’</a:t>
            </a:r>
            <a:r>
              <a:rPr lang="it-IT" sz="2000" dirty="0">
                <a:ea typeface="+mj-ea"/>
                <a:cs typeface="+mj-cs"/>
              </a:rPr>
              <a:t>art. 6 del D. </a:t>
            </a:r>
            <a:r>
              <a:rPr lang="it-IT" sz="2000" dirty="0" err="1">
                <a:ea typeface="+mj-ea"/>
                <a:cs typeface="+mj-cs"/>
              </a:rPr>
              <a:t>Lgs</a:t>
            </a:r>
            <a:r>
              <a:rPr lang="it-IT" sz="2000" dirty="0">
                <a:ea typeface="+mj-ea"/>
                <a:cs typeface="+mj-cs"/>
              </a:rPr>
              <a:t>. n. 314/97</a:t>
            </a:r>
            <a:r>
              <a:rPr lang="it-IT" sz="2000" dirty="0" smtClean="0"/>
              <a:t>);</a:t>
            </a:r>
          </a:p>
          <a:p>
            <a:pPr>
              <a:lnSpc>
                <a:spcPct val="110000"/>
              </a:lnSpc>
              <a:defRPr/>
            </a:pPr>
            <a:endParaRPr lang="it-IT" sz="2000" dirty="0" smtClean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it-IT" sz="2000" dirty="0" smtClean="0"/>
              <a:t>Costituiscono redditi di lavoro dipendente ai fini contributivi quelli di cui </a:t>
            </a:r>
            <a:r>
              <a:rPr lang="it-IT" sz="2000" dirty="0"/>
              <a:t>all’</a:t>
            </a:r>
            <a:r>
              <a:rPr lang="it-IT" sz="2000" dirty="0">
                <a:ea typeface="+mj-ea"/>
                <a:cs typeface="+mj-cs"/>
              </a:rPr>
              <a:t>art. 49, comma 1 del </a:t>
            </a:r>
            <a:r>
              <a:rPr lang="it-IT" sz="2000" dirty="0" err="1">
                <a:ea typeface="+mj-ea"/>
                <a:cs typeface="+mj-cs"/>
              </a:rPr>
              <a:t>Tuir</a:t>
            </a:r>
            <a:r>
              <a:rPr lang="it-IT" sz="2000" dirty="0">
                <a:ea typeface="+mj-ea"/>
                <a:cs typeface="+mj-cs"/>
              </a:rPr>
              <a:t>  </a:t>
            </a:r>
            <a:r>
              <a:rPr lang="it-IT" sz="2000" b="1" dirty="0" smtClean="0"/>
              <a:t>maturati</a:t>
            </a:r>
            <a:r>
              <a:rPr lang="it-IT" sz="2000" dirty="0" smtClean="0"/>
              <a:t> (*) nel periodo di riferimento (somme e valori)</a:t>
            </a:r>
          </a:p>
          <a:p>
            <a:pPr algn="just">
              <a:lnSpc>
                <a:spcPct val="110000"/>
              </a:lnSpc>
              <a:buFont typeface="Arial" charset="0"/>
              <a:buChar char="•"/>
              <a:defRPr/>
            </a:pPr>
            <a:r>
              <a:rPr lang="it-IT" sz="2000" dirty="0" smtClean="0"/>
              <a:t>Per il calcolo dei contributi si applicano le disposizioni di cui </a:t>
            </a:r>
            <a:r>
              <a:rPr lang="it-IT" sz="2000" dirty="0"/>
              <a:t>all</a:t>
            </a:r>
            <a:r>
              <a:rPr lang="it-IT" sz="2000" dirty="0">
                <a:ea typeface="+mj-ea"/>
                <a:cs typeface="+mj-cs"/>
              </a:rPr>
              <a:t>’art. 51 del </a:t>
            </a:r>
            <a:r>
              <a:rPr lang="it-IT" sz="2000" dirty="0" err="1">
                <a:ea typeface="+mj-ea"/>
                <a:cs typeface="+mj-cs"/>
              </a:rPr>
              <a:t>Tuir</a:t>
            </a:r>
            <a:r>
              <a:rPr lang="it-IT" sz="2000" dirty="0">
                <a:ea typeface="+mj-ea"/>
                <a:cs typeface="+mj-cs"/>
              </a:rPr>
              <a:t> </a:t>
            </a:r>
            <a:r>
              <a:rPr lang="it-IT" sz="2000" dirty="0" smtClean="0"/>
              <a:t>(“determinazione del reddito di lavoro dipendente”);</a:t>
            </a:r>
          </a:p>
          <a:p>
            <a:pPr algn="just">
              <a:lnSpc>
                <a:spcPct val="110000"/>
              </a:lnSpc>
              <a:defRPr/>
            </a:pPr>
            <a:endParaRPr lang="it-IT" sz="2000" dirty="0" smtClean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it-IT" sz="2000" dirty="0" smtClean="0"/>
              <a:t>Le somme e valore determinate ai sensi dell’art. 51 del </a:t>
            </a:r>
            <a:r>
              <a:rPr lang="it-IT" sz="2000" dirty="0" err="1" smtClean="0"/>
              <a:t>Tuir</a:t>
            </a:r>
            <a:r>
              <a:rPr lang="it-IT" sz="2000" dirty="0" smtClean="0"/>
              <a:t> si intendono al lordo di qualsiasi contributo e trattenuta, ivi comprese quelle previste dall’art. 51, comma 2, lettera</a:t>
            </a:r>
            <a:r>
              <a:rPr lang="it-IT" sz="2000" i="1" dirty="0" smtClean="0"/>
              <a:t> h) </a:t>
            </a:r>
            <a:r>
              <a:rPr lang="it-IT" sz="2000" dirty="0" smtClean="0"/>
              <a:t>(c.d. “principio del lordo”)</a:t>
            </a:r>
          </a:p>
          <a:p>
            <a:pPr lvl="1">
              <a:lnSpc>
                <a:spcPct val="110000"/>
              </a:lnSpc>
              <a:buFontTx/>
              <a:buNone/>
              <a:defRPr/>
            </a:pPr>
            <a:endParaRPr lang="it-IT" sz="1600" dirty="0" smtClean="0"/>
          </a:p>
          <a:p>
            <a:pPr lvl="1">
              <a:lnSpc>
                <a:spcPct val="110000"/>
              </a:lnSpc>
              <a:buFontTx/>
              <a:buNone/>
              <a:defRPr/>
            </a:pPr>
            <a:r>
              <a:rPr lang="it-IT" sz="1300" dirty="0" smtClean="0"/>
              <a:t>(*)  un’eccezione al criterio di competenza è prevista per le gratificazioni annuali e periodiche, per i conguagli di retribuzione spettanti a seguito di norma di legge o di contratto aventi effetto retroattivo e per i premi di produzione i quali sono in ogni caso assoggettati a contribuzione nel mese di corresponsione</a:t>
            </a:r>
          </a:p>
        </p:txBody>
      </p:sp>
      <p:sp>
        <p:nvSpPr>
          <p:cNvPr id="26628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B45E981-473D-4E1A-8857-E07BF6EC958F}" type="slidenum">
              <a:rPr lang="en-US" sz="1000" smtClean="0">
                <a:solidFill>
                  <a:schemeClr val="tx2"/>
                </a:solidFill>
              </a:rPr>
              <a:pPr eaLnBrk="1" hangingPunct="1"/>
              <a:t>20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1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/>
          </p:cNvSpPr>
          <p:nvPr>
            <p:ph type="title" idx="4294967295"/>
          </p:nvPr>
        </p:nvSpPr>
        <p:spPr>
          <a:xfrm>
            <a:off x="449263" y="422275"/>
            <a:ext cx="9296400" cy="749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Imponibile </a:t>
            </a:r>
            <a:r>
              <a:rPr lang="it-IT" dirty="0" smtClean="0">
                <a:solidFill>
                  <a:schemeClr val="accent2"/>
                </a:solidFill>
                <a:ea typeface="ＭＳ Ｐゴシック" pitchFamily="34" charset="-128"/>
              </a:rPr>
              <a:t>contributivo</a:t>
            </a:r>
            <a:endParaRPr lang="it-IT" dirty="0">
              <a:solidFill>
                <a:schemeClr val="accent2"/>
              </a:solidFill>
              <a:ea typeface="ＭＳ Ｐゴシック" pitchFamily="34" charset="-128"/>
            </a:endParaRPr>
          </a:p>
        </p:txBody>
      </p:sp>
      <p:sp>
        <p:nvSpPr>
          <p:cNvPr id="27651" name="Rectangle 5"/>
          <p:cNvSpPr>
            <a:spLocks noGrp="1"/>
          </p:cNvSpPr>
          <p:nvPr>
            <p:ph type="body" idx="4294967295"/>
          </p:nvPr>
        </p:nvSpPr>
        <p:spPr>
          <a:xfrm>
            <a:off x="550863" y="1270000"/>
            <a:ext cx="9266237" cy="5546725"/>
          </a:xfrm>
        </p:spPr>
        <p:txBody>
          <a:bodyPr/>
          <a:lstStyle/>
          <a:p>
            <a:pPr lvl="2">
              <a:buFont typeface="Arial" charset="0"/>
              <a:buNone/>
            </a:pPr>
            <a:endParaRPr lang="it-IT" sz="2200" b="1" smtClean="0"/>
          </a:p>
          <a:p>
            <a:pPr>
              <a:lnSpc>
                <a:spcPct val="110000"/>
              </a:lnSpc>
            </a:pPr>
            <a:endParaRPr lang="nl-NL" sz="2300" smtClean="0">
              <a:solidFill>
                <a:srgbClr val="A4D4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2950" y="1268413"/>
            <a:ext cx="8788400" cy="4047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L’art. 12, comma 4, effettua una elencazione (tassativa) delle </a:t>
            </a:r>
            <a:r>
              <a:rPr lang="it-IT" dirty="0">
                <a:solidFill>
                  <a:srgbClr val="A4D400"/>
                </a:solidFill>
                <a:latin typeface="+mn-lt"/>
                <a:ea typeface="+mj-ea"/>
                <a:cs typeface="+mj-cs"/>
              </a:rPr>
              <a:t>somme e valori esclusi dalla base imponibile, </a:t>
            </a: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tra cui</a:t>
            </a:r>
            <a:r>
              <a:rPr lang="it-IT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:</a:t>
            </a:r>
          </a:p>
          <a:p>
            <a:pPr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endParaRPr lang="nl-NL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il </a:t>
            </a:r>
            <a:r>
              <a:rPr lang="it-IT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TFR</a:t>
            </a: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buFont typeface="Arial" pitchFamily="34" charset="0"/>
              <a:buChar char="•"/>
              <a:defRPr/>
            </a:pPr>
            <a:endParaRPr lang="it-IT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le somme per incentivare l’esodo dei lavoratori  dei lavoratori, nonché quelle la cui erogazione trae origine dalla  cessazione del rapporto, fatta salva l'imponibilità dell'indennità sostitutiva del </a:t>
            </a:r>
            <a:r>
              <a:rPr lang="it-IT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preavviso</a:t>
            </a: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buFont typeface="Arial" pitchFamily="34" charset="0"/>
              <a:buChar char="•"/>
              <a:defRPr/>
            </a:pPr>
            <a:endParaRPr lang="it-IT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i proventi e le indennità conseguite, anche in forma assicurativa, a titolo di risarcimento danni</a:t>
            </a:r>
          </a:p>
        </p:txBody>
      </p:sp>
      <p:sp>
        <p:nvSpPr>
          <p:cNvPr id="27653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9649D8-173C-4F32-9948-09E4568E912E}" type="slidenum">
              <a:rPr lang="en-US" sz="1000" smtClean="0">
                <a:solidFill>
                  <a:schemeClr val="tx2"/>
                </a:solidFill>
              </a:rPr>
              <a:pPr eaLnBrk="1" hangingPunct="1"/>
              <a:t>21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/>
          </p:cNvSpPr>
          <p:nvPr>
            <p:ph type="title" idx="4294967295"/>
          </p:nvPr>
        </p:nvSpPr>
        <p:spPr>
          <a:xfrm>
            <a:off x="449263" y="422275"/>
            <a:ext cx="9296400" cy="749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Imponibile </a:t>
            </a:r>
            <a:r>
              <a:rPr lang="it-IT" dirty="0" smtClean="0">
                <a:solidFill>
                  <a:schemeClr val="accent2"/>
                </a:solidFill>
                <a:ea typeface="ＭＳ Ｐゴシック" pitchFamily="34" charset="-128"/>
              </a:rPr>
              <a:t>contributivo</a:t>
            </a:r>
            <a:endParaRPr lang="it-IT" dirty="0">
              <a:solidFill>
                <a:schemeClr val="accent2"/>
              </a:solidFill>
              <a:ea typeface="ＭＳ Ｐゴシック" pitchFamily="34" charset="-128"/>
            </a:endParaRPr>
          </a:p>
        </p:txBody>
      </p:sp>
      <p:sp>
        <p:nvSpPr>
          <p:cNvPr id="28675" name="Rectangle 5"/>
          <p:cNvSpPr>
            <a:spLocks noGrp="1"/>
          </p:cNvSpPr>
          <p:nvPr>
            <p:ph type="body" idx="4294967295"/>
          </p:nvPr>
        </p:nvSpPr>
        <p:spPr>
          <a:xfrm>
            <a:off x="550863" y="1270000"/>
            <a:ext cx="9266237" cy="5546725"/>
          </a:xfrm>
        </p:spPr>
        <p:txBody>
          <a:bodyPr/>
          <a:lstStyle/>
          <a:p>
            <a:pPr lvl="2">
              <a:buFont typeface="Arial" charset="0"/>
              <a:buNone/>
            </a:pPr>
            <a:endParaRPr lang="it-IT" sz="2200" b="1" smtClean="0"/>
          </a:p>
          <a:p>
            <a:pPr>
              <a:lnSpc>
                <a:spcPct val="110000"/>
              </a:lnSpc>
            </a:pPr>
            <a:endParaRPr lang="nl-NL" sz="2300" smtClean="0">
              <a:solidFill>
                <a:srgbClr val="A4D4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713" y="976313"/>
            <a:ext cx="8788400" cy="474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l’art. 12, comma 4, effettua una elencazione (tassativa) delle </a:t>
            </a:r>
            <a:r>
              <a:rPr lang="it-IT" dirty="0">
                <a:solidFill>
                  <a:srgbClr val="A4D400"/>
                </a:solidFill>
                <a:latin typeface="+mn-lt"/>
                <a:ea typeface="+mj-ea"/>
                <a:cs typeface="+mj-cs"/>
              </a:rPr>
              <a:t>somme e valori esclusi dalla base imponibile, </a:t>
            </a: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tra cui:</a:t>
            </a: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endParaRPr lang="it-IT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  <a:p>
            <a:pPr lvl="2"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le somme poste a carico di gestioni assistenziali e previdenziali obbligatorie per legge, le somme e le provvidenze erogate da casse, fondi e gestioni finalizzate all’erogazione di prestazioni previdenziali ed assistenziali integrative, e quelle erogate dalle Casse edili, i proventi derivanti da polizze assicurative, i compensi erogati per conto di terzi non aventi attinenza con la prestazione lavorativa (*)</a:t>
            </a:r>
          </a:p>
          <a:p>
            <a:pPr lvl="2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endParaRPr lang="it-IT" sz="2200" dirty="0">
              <a:solidFill>
                <a:schemeClr val="tx2"/>
              </a:solidFill>
              <a:latin typeface="+mn-lt"/>
              <a:cs typeface="+mn-cs"/>
            </a:endParaRPr>
          </a:p>
          <a:p>
            <a:pPr lvl="1" algn="just" defTabSz="1019175" eaLnBrk="0" hangingPunct="0">
              <a:lnSpc>
                <a:spcPct val="110000"/>
              </a:lnSpc>
              <a:spcAft>
                <a:spcPts val="300"/>
              </a:spcAft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  <a:cs typeface="+mn-cs"/>
              </a:rPr>
              <a:t>(*) Le erogazioni da terzi o per conto di terzi sono sottoposte all’ordinario prelievo contributivo se hanno attinenza con la prestazione lavorativa. In particolare, nei casi di distacco  sono imponibili le somme che la </a:t>
            </a:r>
            <a:r>
              <a:rPr lang="it-IT" sz="1600" dirty="0" err="1">
                <a:solidFill>
                  <a:schemeClr val="tx2"/>
                </a:solidFill>
                <a:latin typeface="+mn-lt"/>
                <a:cs typeface="+mn-cs"/>
              </a:rPr>
              <a:t>distaccataria</a:t>
            </a:r>
            <a:r>
              <a:rPr lang="it-IT" sz="1600" dirty="0">
                <a:solidFill>
                  <a:schemeClr val="tx2"/>
                </a:solidFill>
                <a:latin typeface="+mn-lt"/>
                <a:cs typeface="+mn-cs"/>
              </a:rPr>
              <a:t> eroga per conto della distaccante in capo alla quale permane l’obbligo contributivo</a:t>
            </a:r>
          </a:p>
        </p:txBody>
      </p:sp>
      <p:sp>
        <p:nvSpPr>
          <p:cNvPr id="2867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1E5A52A-844D-4000-8591-BD6E5BBF5817}" type="slidenum">
              <a:rPr lang="en-US" sz="1000" smtClean="0">
                <a:solidFill>
                  <a:schemeClr val="tx2"/>
                </a:solidFill>
              </a:rPr>
              <a:pPr eaLnBrk="1" hangingPunct="1"/>
              <a:t>22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/>
          </p:cNvSpPr>
          <p:nvPr>
            <p:ph type="title" idx="4294967295"/>
          </p:nvPr>
        </p:nvSpPr>
        <p:spPr>
          <a:xfrm>
            <a:off x="449263" y="422275"/>
            <a:ext cx="9296400" cy="749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Imponibile </a:t>
            </a:r>
            <a:r>
              <a:rPr lang="it-IT" dirty="0" smtClean="0">
                <a:solidFill>
                  <a:schemeClr val="accent2"/>
                </a:solidFill>
                <a:ea typeface="ＭＳ Ｐゴシック" pitchFamily="34" charset="-128"/>
              </a:rPr>
              <a:t>contributivo</a:t>
            </a:r>
            <a:endParaRPr lang="it-IT" dirty="0">
              <a:solidFill>
                <a:schemeClr val="accent2"/>
              </a:solidFill>
              <a:ea typeface="ＭＳ Ｐゴシック" pitchFamily="34" charset="-128"/>
            </a:endParaRPr>
          </a:p>
        </p:txBody>
      </p:sp>
      <p:sp>
        <p:nvSpPr>
          <p:cNvPr id="29699" name="Rectangle 5"/>
          <p:cNvSpPr>
            <a:spLocks noGrp="1"/>
          </p:cNvSpPr>
          <p:nvPr>
            <p:ph type="body" idx="4294967295"/>
          </p:nvPr>
        </p:nvSpPr>
        <p:spPr>
          <a:xfrm>
            <a:off x="550863" y="1270000"/>
            <a:ext cx="9266237" cy="5546725"/>
          </a:xfrm>
        </p:spPr>
        <p:txBody>
          <a:bodyPr/>
          <a:lstStyle/>
          <a:p>
            <a:pPr lvl="2">
              <a:buFont typeface="Arial" charset="0"/>
              <a:buNone/>
            </a:pPr>
            <a:endParaRPr lang="it-IT" sz="2200" b="1" smtClean="0"/>
          </a:p>
          <a:p>
            <a:pPr>
              <a:lnSpc>
                <a:spcPct val="110000"/>
              </a:lnSpc>
            </a:pPr>
            <a:endParaRPr lang="nl-NL" sz="2300" smtClean="0">
              <a:solidFill>
                <a:srgbClr val="A4D4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2950" y="1171575"/>
            <a:ext cx="87884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l’art. 12, comma 4, effettua una elencazione (tassativa) delle </a:t>
            </a:r>
            <a:r>
              <a:rPr lang="it-IT" dirty="0">
                <a:solidFill>
                  <a:srgbClr val="A4D400"/>
                </a:solidFill>
                <a:latin typeface="+mn-lt"/>
                <a:cs typeface="+mn-cs"/>
              </a:rPr>
              <a:t>somme e valori esclusi dalla base imponibile,</a:t>
            </a: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 tra cui (segue):</a:t>
            </a:r>
          </a:p>
          <a:p>
            <a:pPr lvl="1" algn="just"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 i contributi a carico del datore di lavoro, versati ai fondi pensione e a casse, fondi, gestioni previste da contratti collettivi o da accordi o da regolamenti aziendali, al fine di erogare prestazioni integrative previdenziali o assistenziali a favore del lavoratore e suoi familiari nel corso del rapporto o dopo la sua cessazione. I contributi e le somme predetti, diverse dalle quote di accantonamento al TFR, sono assoggettati al contributo di solidarietà del 10% (*)</a:t>
            </a:r>
          </a:p>
          <a:p>
            <a:pPr lvl="1" algn="just"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  <a:p>
            <a:pPr lvl="2"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(*) Su tali versamenti a carico del dipendente è da questi dovuta l’ordinaria contribuzione </a:t>
            </a:r>
          </a:p>
          <a:p>
            <a:pPr lvl="2"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  <a:p>
            <a:pPr lvl="1" algn="just">
              <a:buFont typeface="Arial" pitchFamily="34" charset="0"/>
              <a:buChar char="•"/>
              <a:defRPr/>
            </a:pP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 i trattamenti di famiglia di cui all’art. 3, comma 3, lettera d) del </a:t>
            </a:r>
            <a:r>
              <a:rPr lang="it-IT" dirty="0" err="1">
                <a:solidFill>
                  <a:schemeClr val="tx2"/>
                </a:solidFill>
                <a:latin typeface="+mn-lt"/>
                <a:cs typeface="+mn-cs"/>
              </a:rPr>
              <a:t>Tuir</a:t>
            </a: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970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B2DA953-3754-489F-93C4-1340415DBCF8}" type="slidenum">
              <a:rPr lang="en-US" sz="1000" smtClean="0">
                <a:solidFill>
                  <a:schemeClr val="tx2"/>
                </a:solidFill>
              </a:rPr>
              <a:pPr eaLnBrk="1" hangingPunct="1"/>
              <a:t>23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/>
          </p:cNvSpPr>
          <p:nvPr>
            <p:ph type="title" idx="4294967295"/>
          </p:nvPr>
        </p:nvSpPr>
        <p:spPr>
          <a:xfrm>
            <a:off x="449263" y="422275"/>
            <a:ext cx="9296400" cy="749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Armonizzazioni delle basi imponibili</a:t>
            </a:r>
          </a:p>
        </p:txBody>
      </p:sp>
      <p:sp>
        <p:nvSpPr>
          <p:cNvPr id="30723" name="Rectangle 5"/>
          <p:cNvSpPr>
            <a:spLocks noGrp="1"/>
          </p:cNvSpPr>
          <p:nvPr>
            <p:ph type="body" idx="4294967295"/>
          </p:nvPr>
        </p:nvSpPr>
        <p:spPr>
          <a:xfrm>
            <a:off x="550863" y="1270000"/>
            <a:ext cx="9266237" cy="5546725"/>
          </a:xfrm>
        </p:spPr>
        <p:txBody>
          <a:bodyPr/>
          <a:lstStyle/>
          <a:p>
            <a:pPr lvl="2">
              <a:buFont typeface="Arial" charset="0"/>
              <a:buChar char="•"/>
            </a:pPr>
            <a:endParaRPr lang="it-IT" sz="2200" b="1" dirty="0" smtClean="0"/>
          </a:p>
          <a:p>
            <a:pPr>
              <a:lnSpc>
                <a:spcPct val="110000"/>
              </a:lnSpc>
            </a:pPr>
            <a:endParaRPr lang="nl-NL" sz="2300" dirty="0" smtClean="0">
              <a:solidFill>
                <a:srgbClr val="A4D4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725" y="1582738"/>
            <a:ext cx="87884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Arial" pitchFamily="34" charset="0"/>
              <a:buChar char="•"/>
              <a:defRPr/>
            </a:pPr>
            <a:endParaRPr lang="it-IT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it-IT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it-IT" dirty="0" smtClean="0">
                <a:solidFill>
                  <a:schemeClr val="tx2"/>
                </a:solidFill>
                <a:latin typeface="+mn-lt"/>
                <a:cs typeface="+mn-cs"/>
              </a:rPr>
              <a:t>l’art</a:t>
            </a: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. 12 prevede, tranne le limitate eccezioni esaminate, che la determinazione della base imponibile previdenziale </a:t>
            </a:r>
            <a:r>
              <a:rPr lang="it-IT" b="1" dirty="0">
                <a:solidFill>
                  <a:schemeClr val="tx2"/>
                </a:solidFill>
                <a:latin typeface="+mn-lt"/>
                <a:cs typeface="+mn-cs"/>
              </a:rPr>
              <a:t>segua le stesse regole stabilite per la base imponibile fiscale</a:t>
            </a:r>
            <a:r>
              <a:rPr lang="it-IT" dirty="0">
                <a:solidFill>
                  <a:schemeClr val="tx2"/>
                </a:solidFill>
                <a:latin typeface="+mn-lt"/>
                <a:cs typeface="+mn-cs"/>
              </a:rPr>
              <a:t> (art. 51 del TUIR)</a:t>
            </a:r>
          </a:p>
          <a:p>
            <a:pPr algn="just">
              <a:defRPr/>
            </a:pPr>
            <a:endParaRPr lang="it-IT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3072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3C92912-4E12-4E90-80B5-08C642F07A55}" type="slidenum">
              <a:rPr lang="en-US" sz="1000" smtClean="0">
                <a:solidFill>
                  <a:schemeClr val="tx2"/>
                </a:solidFill>
              </a:rPr>
              <a:pPr eaLnBrk="1" hangingPunct="1"/>
              <a:t>24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Operazioni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societarie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 marL="561975" lvl="3" indent="-342900" algn="just" defTabSz="1016000" eaLnBrk="0" hangingPunct="0">
              <a:defRPr/>
            </a:pPr>
            <a:endParaRPr lang="it-IT" dirty="0" smtClean="0">
              <a:ea typeface="MS PGothic" pitchFamily="34" charset="-128"/>
              <a:cs typeface="+mn-cs"/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Nel caso in cui, nel corso del 2012, si sia verificato il </a:t>
            </a:r>
            <a:r>
              <a:rPr lang="it-IT" sz="2000" b="1" dirty="0"/>
              <a:t>passaggio di dipendenti da un datore </a:t>
            </a:r>
            <a:r>
              <a:rPr lang="it-IT" sz="2000" b="1" dirty="0" smtClean="0"/>
              <a:t>di lavoro </a:t>
            </a:r>
            <a:r>
              <a:rPr lang="it-IT" sz="2000" b="1" dirty="0"/>
              <a:t>ad un altro senza interruzione del rapporto di lavoro</a:t>
            </a:r>
            <a:r>
              <a:rPr lang="it-IT" sz="2000" dirty="0"/>
              <a:t>, in conseguenza ad </a:t>
            </a:r>
            <a:r>
              <a:rPr lang="it-IT" sz="2000" dirty="0" smtClean="0"/>
              <a:t>operazioni straordinarie </a:t>
            </a:r>
            <a:r>
              <a:rPr lang="it-IT" sz="2000" dirty="0"/>
              <a:t>societarie (fusioni o scissioni di </a:t>
            </a:r>
            <a:r>
              <a:rPr lang="it-IT" sz="2000" dirty="0" smtClean="0"/>
              <a:t>società </a:t>
            </a:r>
            <a:r>
              <a:rPr lang="it-IT" sz="2000" dirty="0"/>
              <a:t>, cessione d’azienda o di un </a:t>
            </a:r>
            <a:r>
              <a:rPr lang="it-IT" sz="2000" dirty="0" smtClean="0"/>
              <a:t>ramo d’azienda</a:t>
            </a:r>
            <a:r>
              <a:rPr lang="it-IT" sz="2000" dirty="0"/>
              <a:t>, affitti, donazioni o </a:t>
            </a:r>
            <a:r>
              <a:rPr lang="it-IT" sz="2000" dirty="0" smtClean="0"/>
              <a:t> conferimenti </a:t>
            </a:r>
            <a:r>
              <a:rPr lang="it-IT" sz="2000" dirty="0"/>
              <a:t>d’azienda, successioni, ecc.) o la cessione </a:t>
            </a:r>
            <a:r>
              <a:rPr lang="it-IT" sz="2000" dirty="0" smtClean="0"/>
              <a:t>del contratto </a:t>
            </a:r>
            <a:r>
              <a:rPr lang="it-IT" sz="2000" dirty="0"/>
              <a:t>di lavoro, </a:t>
            </a:r>
            <a:r>
              <a:rPr lang="it-IT" sz="2000" b="1" dirty="0"/>
              <a:t>il nuovo sostituto d’imposta è</a:t>
            </a:r>
            <a:r>
              <a:rPr lang="it-IT" sz="2000" b="1" dirty="0" smtClean="0"/>
              <a:t> </a:t>
            </a:r>
            <a:r>
              <a:rPr lang="it-IT" sz="2000" b="1" dirty="0"/>
              <a:t>tenuto a completare gli </a:t>
            </a:r>
            <a:r>
              <a:rPr lang="it-IT" sz="2000" b="1" dirty="0" smtClean="0"/>
              <a:t>adempimenti fiscali</a:t>
            </a:r>
            <a:r>
              <a:rPr lang="it-IT" sz="2000" dirty="0" smtClean="0"/>
              <a:t> già </a:t>
            </a:r>
            <a:r>
              <a:rPr lang="it-IT" sz="2000" dirty="0"/>
              <a:t>parzialmente eseguiti dal precedente datore di lavoro nel periodo d’imposta. </a:t>
            </a:r>
            <a:endParaRPr lang="it-IT" sz="2000" dirty="0" smtClean="0"/>
          </a:p>
          <a:p>
            <a:endParaRPr lang="it-IT" sz="2000" dirty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Il datore </a:t>
            </a:r>
            <a:r>
              <a:rPr lang="it-IT" sz="2000" dirty="0"/>
              <a:t>di lavoro subentrante deve, in particolare</a:t>
            </a:r>
            <a:r>
              <a:rPr lang="it-IT" sz="2000" dirty="0" smtClean="0"/>
              <a:t>: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marL="561975" lvl="3" indent="-342900">
              <a:buFont typeface="Wingdings" pitchFamily="2" charset="2"/>
              <a:buChar char="Ø"/>
            </a:pPr>
            <a:r>
              <a:rPr lang="it-IT" dirty="0" smtClean="0"/>
              <a:t>effettuare </a:t>
            </a:r>
            <a:r>
              <a:rPr lang="it-IT" dirty="0"/>
              <a:t>le ritenute d’acconto sulla </a:t>
            </a:r>
            <a:r>
              <a:rPr lang="it-IT" dirty="0" smtClean="0"/>
              <a:t>totalità </a:t>
            </a:r>
            <a:r>
              <a:rPr lang="it-IT" dirty="0"/>
              <a:t>del reddito di lavoro dipendente e/o ad </a:t>
            </a:r>
            <a:r>
              <a:rPr lang="it-IT" dirty="0" smtClean="0"/>
              <a:t>esso assimilato</a:t>
            </a:r>
            <a:r>
              <a:rPr lang="it-IT" dirty="0"/>
              <a:t>, tenendo conto anche dell’operato del precedente sostituto</a:t>
            </a:r>
            <a:r>
              <a:rPr lang="it-IT" dirty="0" smtClean="0"/>
              <a:t>, e</a:t>
            </a:r>
            <a:r>
              <a:rPr lang="it-IT" sz="2000" dirty="0" smtClean="0"/>
              <a:t>ffettuare </a:t>
            </a:r>
            <a:r>
              <a:rPr lang="it-IT" sz="2000" dirty="0"/>
              <a:t>le operazioni di conguaglio di fine anno 2012</a:t>
            </a:r>
            <a:r>
              <a:rPr lang="it-IT" sz="2000" dirty="0" smtClean="0"/>
              <a:t>;</a:t>
            </a:r>
          </a:p>
          <a:p>
            <a:pPr marL="561975" lvl="3" indent="-342900">
              <a:buFont typeface="Wingdings" pitchFamily="2" charset="2"/>
              <a:buChar char="Ø"/>
            </a:pPr>
            <a:r>
              <a:rPr lang="it-IT" sz="2000" dirty="0" smtClean="0"/>
              <a:t> </a:t>
            </a:r>
            <a:r>
              <a:rPr lang="it-IT" sz="2000" dirty="0"/>
              <a:t>rilasciare il modello </a:t>
            </a:r>
            <a:r>
              <a:rPr lang="it-IT" sz="2000" dirty="0" err="1"/>
              <a:t>Cud</a:t>
            </a:r>
            <a:r>
              <a:rPr lang="it-IT" sz="2000" dirty="0"/>
              <a:t> per l’intero periodo d’imposta.</a:t>
            </a:r>
            <a:endParaRPr lang="it-IT" sz="2000" dirty="0">
              <a:ea typeface="MS PGothic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Deduzioni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e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latin typeface="AdvP3D16B3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latin typeface="AdvP3D16B3"/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>
                <a:latin typeface="AdvP3D16B3"/>
              </a:rPr>
              <a:t>Il </a:t>
            </a:r>
            <a:r>
              <a:rPr lang="it-IT" sz="2000" dirty="0">
                <a:latin typeface="AdvP3D16B3"/>
              </a:rPr>
              <a:t>sostituto </a:t>
            </a:r>
            <a:r>
              <a:rPr lang="it-IT" sz="2000" dirty="0" smtClean="0">
                <a:latin typeface="AdvP3D16B3"/>
              </a:rPr>
              <a:t>deve tenere conto </a:t>
            </a:r>
            <a:r>
              <a:rPr lang="it-IT" sz="2000" dirty="0">
                <a:latin typeface="AdvP3D16B3"/>
              </a:rPr>
              <a:t>delle </a:t>
            </a:r>
            <a:r>
              <a:rPr lang="it-IT" sz="2000" b="1" dirty="0">
                <a:latin typeface="AdvP3D16B3"/>
              </a:rPr>
              <a:t>deduzioni</a:t>
            </a:r>
            <a:r>
              <a:rPr lang="it-IT" sz="2000" dirty="0">
                <a:latin typeface="AdvP3D16B3"/>
              </a:rPr>
              <a:t> e </a:t>
            </a:r>
            <a:r>
              <a:rPr lang="it-IT" sz="2000" b="1" dirty="0" smtClean="0">
                <a:latin typeface="AdvP3D16B3"/>
              </a:rPr>
              <a:t>detrazioni </a:t>
            </a:r>
            <a:r>
              <a:rPr lang="it-IT" sz="2000" dirty="0" smtClean="0">
                <a:latin typeface="AdvP3D16B3"/>
              </a:rPr>
              <a:t>spettanti </a:t>
            </a:r>
            <a:r>
              <a:rPr lang="it-IT" sz="2000" dirty="0">
                <a:latin typeface="AdvP3D16B3"/>
              </a:rPr>
              <a:t>ai sensi degli </a:t>
            </a:r>
            <a:r>
              <a:rPr lang="it-IT" sz="2000" dirty="0" smtClean="0">
                <a:latin typeface="AdvP3D16B3"/>
              </a:rPr>
              <a:t>articoli 12 </a:t>
            </a:r>
            <a:r>
              <a:rPr lang="it-IT" sz="2000" dirty="0">
                <a:latin typeface="AdvP3D16B3"/>
              </a:rPr>
              <a:t>e 13 del </a:t>
            </a:r>
            <a:r>
              <a:rPr lang="it-IT" sz="2000" dirty="0" err="1">
                <a:latin typeface="AdvP3D16B3"/>
              </a:rPr>
              <a:t>Tuir</a:t>
            </a:r>
            <a:r>
              <a:rPr lang="it-IT" sz="2000" dirty="0">
                <a:latin typeface="AdvP3D16B3"/>
              </a:rPr>
              <a:t>, </a:t>
            </a:r>
            <a:r>
              <a:rPr lang="it-IT" sz="2000" dirty="0" smtClean="0">
                <a:latin typeface="AdvP3D16B3"/>
              </a:rPr>
              <a:t>considerando che:</a:t>
            </a:r>
          </a:p>
          <a:p>
            <a:pPr algn="just"/>
            <a:endParaRPr lang="it-IT" sz="2000" dirty="0">
              <a:latin typeface="AdvP3D16B3"/>
            </a:endParaRPr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>
                <a:latin typeface="AdvP3D16B3"/>
              </a:rPr>
              <a:t>le </a:t>
            </a:r>
            <a:r>
              <a:rPr lang="it-IT" dirty="0">
                <a:latin typeface="AdvP3D16B3"/>
              </a:rPr>
              <a:t>detrazioni il cui </a:t>
            </a:r>
            <a:r>
              <a:rPr lang="it-IT" dirty="0" smtClean="0">
                <a:latin typeface="AdvP3D16B3"/>
              </a:rPr>
              <a:t>importo dipende </a:t>
            </a:r>
            <a:r>
              <a:rPr lang="it-IT" dirty="0">
                <a:latin typeface="AdvP3D16B3"/>
              </a:rPr>
              <a:t>dal livello del </a:t>
            </a:r>
            <a:r>
              <a:rPr lang="it-IT" dirty="0" smtClean="0">
                <a:latin typeface="AdvP3D16B3"/>
              </a:rPr>
              <a:t>reddito del </a:t>
            </a:r>
            <a:r>
              <a:rPr lang="it-IT" dirty="0">
                <a:latin typeface="AdvP3D16B3"/>
              </a:rPr>
              <a:t>lavoratore, debbono </a:t>
            </a:r>
            <a:r>
              <a:rPr lang="it-IT" dirty="0" smtClean="0">
                <a:latin typeface="AdvP3D16B3"/>
              </a:rPr>
              <a:t>essere corrette</a:t>
            </a:r>
            <a:r>
              <a:rPr lang="it-IT" dirty="0">
                <a:latin typeface="AdvP3D16B3"/>
              </a:rPr>
              <a:t>, se necessario, </a:t>
            </a:r>
            <a:r>
              <a:rPr lang="it-IT" dirty="0" smtClean="0">
                <a:latin typeface="AdvP3D16B3"/>
              </a:rPr>
              <a:t>rispetto alla </a:t>
            </a:r>
            <a:r>
              <a:rPr lang="it-IT" dirty="0">
                <a:latin typeface="AdvP3D16B3"/>
              </a:rPr>
              <a:t>misura riconosciuta in </a:t>
            </a:r>
            <a:r>
              <a:rPr lang="it-IT" dirty="0" smtClean="0">
                <a:latin typeface="AdvP3D16B3"/>
              </a:rPr>
              <a:t>corso d’anno;</a:t>
            </a:r>
          </a:p>
          <a:p>
            <a:pPr marL="561975" lvl="3" indent="-342900" algn="just">
              <a:buFont typeface="Wingdings" pitchFamily="2" charset="2"/>
              <a:buChar char="Ø"/>
            </a:pPr>
            <a:endParaRPr lang="it-IT" dirty="0" smtClean="0">
              <a:latin typeface="AdvP3D16B3"/>
            </a:endParaRPr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>
                <a:latin typeface="AdvP4C4E74"/>
              </a:rPr>
              <a:t> </a:t>
            </a:r>
            <a:r>
              <a:rPr lang="it-IT" dirty="0">
                <a:latin typeface="AdvP3D16B3"/>
              </a:rPr>
              <a:t>le detrazioni di cui all’articolo 15 </a:t>
            </a:r>
            <a:r>
              <a:rPr lang="it-IT" dirty="0" err="1">
                <a:latin typeface="AdvP3D16B3"/>
              </a:rPr>
              <a:t>Tuir</a:t>
            </a:r>
            <a:r>
              <a:rPr lang="it-IT" dirty="0">
                <a:latin typeface="AdvP3D16B3"/>
              </a:rPr>
              <a:t> debbono essere automaticamente  riconosciute per gli oneri a fronte dei </a:t>
            </a:r>
            <a:r>
              <a:rPr lang="it-IT" dirty="0" smtClean="0">
                <a:latin typeface="AdvP3D16B3"/>
              </a:rPr>
              <a:t>quali il </a:t>
            </a:r>
            <a:r>
              <a:rPr lang="it-IT" dirty="0">
                <a:latin typeface="AdvP3D16B3"/>
              </a:rPr>
              <a:t>datore di lavoro ha </a:t>
            </a:r>
            <a:r>
              <a:rPr lang="it-IT" dirty="0" smtClean="0">
                <a:latin typeface="AdvP3D16B3"/>
              </a:rPr>
              <a:t>effettuato trattenute</a:t>
            </a:r>
            <a:r>
              <a:rPr lang="it-IT" dirty="0">
                <a:latin typeface="AdvP3D16B3"/>
              </a:rPr>
              <a:t>, </a:t>
            </a:r>
            <a:r>
              <a:rPr lang="it-IT" dirty="0" smtClean="0">
                <a:latin typeface="AdvP3D16B3"/>
              </a:rPr>
              <a:t>nonché, limitatamente agli </a:t>
            </a:r>
            <a:r>
              <a:rPr lang="it-IT" dirty="0">
                <a:latin typeface="AdvP3D16B3"/>
              </a:rPr>
              <a:t>oneri di cui al </a:t>
            </a:r>
            <a:r>
              <a:rPr lang="it-IT" dirty="0" smtClean="0">
                <a:latin typeface="AdvP3D16B3"/>
              </a:rPr>
              <a:t>comma 1</a:t>
            </a:r>
            <a:r>
              <a:rPr lang="it-IT" dirty="0">
                <a:latin typeface="AdvP3D16B3"/>
              </a:rPr>
              <a:t>, lettere c) e f), dello </a:t>
            </a:r>
            <a:r>
              <a:rPr lang="it-IT" dirty="0" smtClean="0">
                <a:latin typeface="AdvP3D16B3"/>
              </a:rPr>
              <a:t>stesso articolo</a:t>
            </a:r>
            <a:r>
              <a:rPr lang="it-IT" dirty="0">
                <a:latin typeface="AdvP3D16B3"/>
              </a:rPr>
              <a:t>, per erogazioni </a:t>
            </a:r>
            <a:r>
              <a:rPr lang="it-IT" dirty="0" smtClean="0">
                <a:latin typeface="AdvP3D16B3"/>
              </a:rPr>
              <a:t>in conformità </a:t>
            </a:r>
            <a:r>
              <a:rPr lang="it-IT" dirty="0">
                <a:latin typeface="AdvP3D16B3"/>
              </a:rPr>
              <a:t>a contratti </a:t>
            </a:r>
            <a:r>
              <a:rPr lang="it-IT" dirty="0" smtClean="0">
                <a:latin typeface="AdvP3D16B3"/>
              </a:rPr>
              <a:t>collettivi o </a:t>
            </a:r>
            <a:r>
              <a:rPr lang="it-IT" dirty="0">
                <a:latin typeface="AdvP3D16B3"/>
              </a:rPr>
              <a:t>ad accordi e </a:t>
            </a:r>
            <a:r>
              <a:rPr lang="it-IT" dirty="0" smtClean="0">
                <a:latin typeface="AdvP3D16B3"/>
              </a:rPr>
              <a:t>regolamenti aziendali.</a:t>
            </a:r>
          </a:p>
          <a:p>
            <a:pPr marL="561975" lvl="3" indent="-342900">
              <a:buFont typeface="Wingdings" pitchFamily="2" charset="2"/>
              <a:buChar char="Ø"/>
            </a:pPr>
            <a:endParaRPr lang="it-IT" dirty="0">
              <a:latin typeface="AdvP3D16B3"/>
            </a:endParaRPr>
          </a:p>
          <a:p>
            <a:pPr marL="219075" lvl="3" indent="0">
              <a:buNone/>
            </a:pPr>
            <a:endParaRPr lang="it-IT" dirty="0">
              <a:latin typeface="AdvP3D16B3"/>
            </a:endParaRPr>
          </a:p>
          <a:p>
            <a:pPr marL="561975" lvl="3" indent="-342900"/>
            <a:endParaRPr lang="it-IT" dirty="0">
              <a:latin typeface="AdvP3D16B3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Deduzioni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e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latin typeface="AdvP3D16B3"/>
            </a:endParaRPr>
          </a:p>
          <a:p>
            <a:pPr marL="561975" lvl="3" indent="-342900">
              <a:buFont typeface="Wingdings" pitchFamily="2" charset="2"/>
              <a:buChar char="Ø"/>
            </a:pPr>
            <a:endParaRPr lang="it-IT" dirty="0">
              <a:latin typeface="AdvP3D16B3"/>
            </a:endParaRPr>
          </a:p>
          <a:p>
            <a:pPr marL="561975" lvl="3" indent="-342900" algn="just"/>
            <a:r>
              <a:rPr lang="it-IT" dirty="0" smtClean="0">
                <a:latin typeface="AdvP3D16B3"/>
              </a:rPr>
              <a:t>Con riferimento agli </a:t>
            </a:r>
            <a:r>
              <a:rPr lang="it-IT" b="1" dirty="0" smtClean="0">
                <a:latin typeface="AdvP3D16B3"/>
              </a:rPr>
              <a:t>altri oneri</a:t>
            </a:r>
            <a:r>
              <a:rPr lang="it-IT" dirty="0" smtClean="0">
                <a:latin typeface="AdvP3D16B3"/>
              </a:rPr>
              <a:t>, il lavoratore non può pretendere il riconoscimento in sede di conguaglio.</a:t>
            </a:r>
          </a:p>
          <a:p>
            <a:pPr marL="219075" lvl="3" indent="0">
              <a:buNone/>
            </a:pPr>
            <a:endParaRPr lang="it-IT" dirty="0">
              <a:latin typeface="AdvP3D16B3"/>
            </a:endParaRPr>
          </a:p>
          <a:p>
            <a:pPr marL="561975" lvl="3" indent="-342900"/>
            <a:endParaRPr lang="it-IT" dirty="0" smtClean="0">
              <a:latin typeface="AdvP3D16B3"/>
            </a:endParaRPr>
          </a:p>
          <a:p>
            <a:pPr marL="561975" lvl="3" indent="-342900"/>
            <a:endParaRPr lang="it-IT" dirty="0">
              <a:latin typeface="AdvP3D16B3"/>
            </a:endParaRPr>
          </a:p>
          <a:p>
            <a:pPr marL="561975" lvl="3" indent="-342900"/>
            <a:endParaRPr lang="it-IT" dirty="0" smtClean="0">
              <a:latin typeface="AdvP3D16B3"/>
            </a:endParaRPr>
          </a:p>
          <a:p>
            <a:pPr marL="561975" lvl="3" indent="-342900"/>
            <a:endParaRPr lang="it-IT" dirty="0">
              <a:latin typeface="AdvP3D16B3"/>
            </a:endParaRPr>
          </a:p>
          <a:p>
            <a:pPr marL="561975" lvl="3" indent="-342900"/>
            <a:endParaRPr lang="it-IT" dirty="0" smtClean="0">
              <a:latin typeface="AdvP3D16B3"/>
            </a:endParaRPr>
          </a:p>
          <a:p>
            <a:pPr marL="561975" lvl="3" indent="-342900" algn="just"/>
            <a:r>
              <a:rPr lang="it-IT" dirty="0" smtClean="0">
                <a:latin typeface="AdvP3D16B3"/>
              </a:rPr>
              <a:t>Il datore di lavoro può comunque, </a:t>
            </a:r>
            <a:r>
              <a:rPr lang="it-IT" b="1" dirty="0" smtClean="0">
                <a:latin typeface="AdvP3D16B3"/>
              </a:rPr>
              <a:t>facoltativamente</a:t>
            </a:r>
            <a:r>
              <a:rPr lang="it-IT" dirty="0" smtClean="0">
                <a:latin typeface="AdvP3D16B3"/>
              </a:rPr>
              <a:t>, tenerne conto al momento dell’effettuazione delle operazioni di conguaglio.</a:t>
            </a:r>
            <a:endParaRPr lang="it-IT" dirty="0">
              <a:latin typeface="AdvP3D16B3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551666" y="318415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27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219075" lvl="3" indent="0">
              <a:buNone/>
            </a:pPr>
            <a:endParaRPr lang="it-IT" sz="1900" b="1" u="sng" dirty="0">
              <a:ea typeface="MS PGothic" pitchFamily="34" charset="-128"/>
            </a:endParaRPr>
          </a:p>
          <a:p>
            <a:pPr marL="561975" lvl="3" indent="-342900"/>
            <a:endParaRPr lang="it-IT" dirty="0" smtClean="0">
              <a:latin typeface="AdvP3D16B3"/>
            </a:endParaRPr>
          </a:p>
          <a:p>
            <a:pPr marL="561975" lvl="3" indent="-342900"/>
            <a:r>
              <a:rPr lang="it-IT" dirty="0" smtClean="0">
                <a:latin typeface="AdvP3D16B3"/>
              </a:rPr>
              <a:t>L’articolo 23 </a:t>
            </a:r>
            <a:r>
              <a:rPr lang="it-IT" dirty="0">
                <a:latin typeface="AdvP3D16B3"/>
              </a:rPr>
              <a:t>del D.P.R. n. </a:t>
            </a:r>
            <a:r>
              <a:rPr lang="it-IT" dirty="0" smtClean="0">
                <a:latin typeface="AdvP3D16B3"/>
              </a:rPr>
              <a:t>600/ 1973 stabilisce </a:t>
            </a:r>
            <a:r>
              <a:rPr lang="it-IT" dirty="0">
                <a:latin typeface="AdvP3D16B3"/>
              </a:rPr>
              <a:t>che </a:t>
            </a:r>
            <a:r>
              <a:rPr lang="it-IT" dirty="0" smtClean="0">
                <a:latin typeface="AdvP3D16B3"/>
              </a:rPr>
              <a:t>le detrazioni </a:t>
            </a:r>
            <a:r>
              <a:rPr lang="it-IT" dirty="0">
                <a:latin typeface="AdvP3D16B3"/>
              </a:rPr>
              <a:t>di cui agli </a:t>
            </a:r>
            <a:r>
              <a:rPr lang="it-IT" dirty="0" smtClean="0">
                <a:latin typeface="AdvP3D16B3"/>
              </a:rPr>
              <a:t>articoli 12 </a:t>
            </a:r>
            <a:r>
              <a:rPr lang="it-IT" dirty="0">
                <a:latin typeface="AdvP3D16B3"/>
              </a:rPr>
              <a:t>e 13 del </a:t>
            </a:r>
            <a:r>
              <a:rPr lang="it-IT" dirty="0" err="1">
                <a:latin typeface="AdvP3D16B3"/>
              </a:rPr>
              <a:t>Tuir</a:t>
            </a:r>
            <a:r>
              <a:rPr lang="it-IT" dirty="0">
                <a:latin typeface="AdvP3D16B3"/>
              </a:rPr>
              <a:t> sono </a:t>
            </a:r>
            <a:r>
              <a:rPr lang="it-IT" dirty="0" smtClean="0">
                <a:latin typeface="AdvP3D16B3"/>
              </a:rPr>
              <a:t>riconosciute se:</a:t>
            </a:r>
          </a:p>
          <a:p>
            <a:pPr marL="219075" lvl="3" indent="0">
              <a:buNone/>
            </a:pPr>
            <a:endParaRPr lang="it-IT" dirty="0" smtClean="0">
              <a:latin typeface="AdvP3D16B3"/>
            </a:endParaRPr>
          </a:p>
          <a:p>
            <a:pPr marL="1211262" lvl="5" indent="-342900">
              <a:buFont typeface="Wingdings" pitchFamily="2" charset="2"/>
              <a:buChar char="Ø"/>
            </a:pPr>
            <a:r>
              <a:rPr lang="it-IT" dirty="0" smtClean="0">
                <a:latin typeface="AdvP3D16B3"/>
              </a:rPr>
              <a:t>il </a:t>
            </a:r>
            <a:r>
              <a:rPr lang="it-IT" dirty="0">
                <a:latin typeface="AdvP3D16B3"/>
              </a:rPr>
              <a:t>percipiente </a:t>
            </a:r>
            <a:r>
              <a:rPr lang="it-IT" dirty="0" smtClean="0">
                <a:latin typeface="AdvP3D16B3"/>
              </a:rPr>
              <a:t>dichiara di avervi diritto;</a:t>
            </a:r>
          </a:p>
          <a:p>
            <a:pPr marL="1211262" lvl="5" indent="-342900">
              <a:buFont typeface="Wingdings" pitchFamily="2" charset="2"/>
              <a:buChar char="Ø"/>
            </a:pPr>
            <a:r>
              <a:rPr lang="it-IT" dirty="0" smtClean="0">
                <a:latin typeface="AdvP3D16B3"/>
              </a:rPr>
              <a:t> indica </a:t>
            </a:r>
            <a:r>
              <a:rPr lang="it-IT" dirty="0">
                <a:latin typeface="AdvP3D16B3"/>
              </a:rPr>
              <a:t>le condizioni di </a:t>
            </a:r>
            <a:r>
              <a:rPr lang="it-IT" dirty="0" smtClean="0">
                <a:latin typeface="AdvP3D16B3"/>
              </a:rPr>
              <a:t>spettanza;</a:t>
            </a:r>
          </a:p>
          <a:p>
            <a:pPr marL="1211262" lvl="5" indent="-342900">
              <a:buFont typeface="Wingdings" pitchFamily="2" charset="2"/>
              <a:buChar char="Ø"/>
            </a:pPr>
            <a:r>
              <a:rPr lang="it-IT" dirty="0" smtClean="0">
                <a:latin typeface="AdvP3D16B3"/>
              </a:rPr>
              <a:t>fornisce il </a:t>
            </a:r>
            <a:r>
              <a:rPr lang="it-IT" dirty="0">
                <a:latin typeface="AdvP3D16B3"/>
              </a:rPr>
              <a:t>codice fiscale delle </a:t>
            </a:r>
            <a:r>
              <a:rPr lang="it-IT" dirty="0" smtClean="0">
                <a:latin typeface="AdvP3D16B3"/>
              </a:rPr>
              <a:t>persone per </a:t>
            </a:r>
            <a:r>
              <a:rPr lang="it-IT" dirty="0">
                <a:latin typeface="AdvP3D16B3"/>
              </a:rPr>
              <a:t>le quali sono </a:t>
            </a:r>
            <a:r>
              <a:rPr lang="it-IT" dirty="0" smtClean="0">
                <a:latin typeface="AdvP3D16B3"/>
              </a:rPr>
              <a:t>chieste le detrazioni;</a:t>
            </a:r>
          </a:p>
          <a:p>
            <a:pPr marL="1211262" lvl="5" indent="-342900">
              <a:buFont typeface="Wingdings" pitchFamily="2" charset="2"/>
              <a:buChar char="Ø"/>
            </a:pPr>
            <a:r>
              <a:rPr lang="it-IT" dirty="0" smtClean="0">
                <a:latin typeface="AdvP3D16B3"/>
              </a:rPr>
              <a:t>si </a:t>
            </a:r>
            <a:r>
              <a:rPr lang="it-IT" dirty="0">
                <a:latin typeface="AdvP3D16B3"/>
              </a:rPr>
              <a:t>impegna </a:t>
            </a:r>
            <a:r>
              <a:rPr lang="it-IT" dirty="0" smtClean="0">
                <a:latin typeface="AdvP3D16B3"/>
              </a:rPr>
              <a:t>a comunicare tempestivamente le </a:t>
            </a:r>
            <a:r>
              <a:rPr lang="it-IT" dirty="0">
                <a:latin typeface="AdvP3D16B3"/>
              </a:rPr>
              <a:t>eventuali variazioni.</a:t>
            </a:r>
          </a:p>
          <a:p>
            <a:pPr marL="219075" lvl="3" indent="0">
              <a:buNone/>
            </a:pPr>
            <a:endParaRPr lang="it-IT" dirty="0">
              <a:latin typeface="AdvP3D16B3"/>
            </a:endParaRPr>
          </a:p>
          <a:p>
            <a:pPr marL="561975" lvl="3" indent="-342900"/>
            <a:r>
              <a:rPr lang="it-IT" dirty="0" smtClean="0">
                <a:latin typeface="AdvP3D16B3"/>
              </a:rPr>
              <a:t>La dichiarazione ha effetto anche per i periodi di imposta successivi</a:t>
            </a:r>
          </a:p>
          <a:p>
            <a:pPr marL="219075" lvl="3" indent="0">
              <a:buNone/>
            </a:pPr>
            <a:endParaRPr lang="it-IT" dirty="0" smtClean="0">
              <a:latin typeface="AdvP3D16B3"/>
            </a:endParaRPr>
          </a:p>
          <a:p>
            <a:pPr marL="561975" lvl="3" indent="-342900"/>
            <a:r>
              <a:rPr lang="it-IT" dirty="0" smtClean="0">
                <a:latin typeface="AdvP3D16B3"/>
              </a:rPr>
              <a:t>Per </a:t>
            </a:r>
            <a:r>
              <a:rPr lang="it-IT" dirty="0">
                <a:latin typeface="AdvP3D16B3"/>
              </a:rPr>
              <a:t>la verifica del carico </a:t>
            </a:r>
            <a:r>
              <a:rPr lang="it-IT" dirty="0" smtClean="0">
                <a:latin typeface="AdvP3D16B3"/>
              </a:rPr>
              <a:t>fiscale vale </a:t>
            </a:r>
            <a:r>
              <a:rPr lang="it-IT" dirty="0">
                <a:latin typeface="AdvP3D16B3"/>
              </a:rPr>
              <a:t>il limite di </a:t>
            </a:r>
            <a:r>
              <a:rPr lang="it-IT" dirty="0" smtClean="0">
                <a:latin typeface="AdvP3D16B3"/>
              </a:rPr>
              <a:t>Euro 2.840,51, riferito </a:t>
            </a:r>
            <a:r>
              <a:rPr lang="it-IT" dirty="0">
                <a:latin typeface="AdvP3D16B3"/>
              </a:rPr>
              <a:t>al reddito </a:t>
            </a:r>
            <a:r>
              <a:rPr lang="it-IT" dirty="0" smtClean="0">
                <a:latin typeface="AdvP3D16B3"/>
              </a:rPr>
              <a:t>complessivo al </a:t>
            </a:r>
            <a:r>
              <a:rPr lang="it-IT" dirty="0">
                <a:latin typeface="AdvP3D16B3"/>
              </a:rPr>
              <a:t>lordo degli oneri deducibili</a:t>
            </a:r>
            <a:r>
              <a:rPr lang="it-IT" dirty="0" smtClean="0">
                <a:latin typeface="AdvP3D16B3"/>
              </a:rPr>
              <a:t>.</a:t>
            </a:r>
            <a:endParaRPr lang="it-IT" dirty="0">
              <a:latin typeface="AdvP3D16B3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Dall’imposta </a:t>
            </a:r>
            <a:r>
              <a:rPr lang="it-IT" sz="2000" dirty="0"/>
              <a:t>lorda si detraggono per carichi di famiglia i seguenti importi</a:t>
            </a:r>
            <a:r>
              <a:rPr lang="it-IT" sz="2000" dirty="0" smtClean="0"/>
              <a:t>: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marL="457200" indent="-457200">
              <a:buAutoNum type="alphaLcParenR"/>
            </a:pPr>
            <a:r>
              <a:rPr lang="it-IT" sz="2000" dirty="0" smtClean="0"/>
              <a:t>per </a:t>
            </a:r>
            <a:r>
              <a:rPr lang="it-IT" sz="2000" dirty="0"/>
              <a:t>il coniuge non legalmente ed effettivamente separato</a:t>
            </a:r>
            <a:r>
              <a:rPr lang="it-IT" sz="2000" dirty="0" smtClean="0"/>
              <a:t>:</a:t>
            </a:r>
          </a:p>
          <a:p>
            <a:pPr marL="0" indent="0"/>
            <a:endParaRPr lang="it-IT" sz="2000" dirty="0"/>
          </a:p>
          <a:p>
            <a:pPr marL="457200" indent="-457200">
              <a:buAutoNum type="arabicParenR"/>
            </a:pPr>
            <a:r>
              <a:rPr lang="it-IT" sz="2000" dirty="0" smtClean="0"/>
              <a:t>800 </a:t>
            </a:r>
            <a:r>
              <a:rPr lang="it-IT" sz="2000" dirty="0"/>
              <a:t>euro, diminuiti del prodotto tra 110 euro e l’importo corrispondente al rapporto fra reddito </a:t>
            </a:r>
            <a:r>
              <a:rPr lang="it-IT" sz="2000" dirty="0" smtClean="0"/>
              <a:t>complessivo e </a:t>
            </a:r>
            <a:r>
              <a:rPr lang="it-IT" sz="2000" dirty="0"/>
              <a:t>15.000 euro, se il reddito complessivo non supera 15.000 euro</a:t>
            </a:r>
            <a:r>
              <a:rPr lang="it-IT" sz="2000" dirty="0" smtClean="0"/>
              <a:t>;</a:t>
            </a:r>
          </a:p>
          <a:p>
            <a:pPr marL="457200" indent="-457200">
              <a:buAutoNum type="arabicParenR"/>
            </a:pPr>
            <a:endParaRPr lang="it-IT" sz="2000" dirty="0"/>
          </a:p>
          <a:p>
            <a:r>
              <a:rPr lang="it-IT" sz="2000" dirty="0"/>
              <a:t>2) 690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15.000 euro ma non a 40.000 euro</a:t>
            </a:r>
            <a:r>
              <a:rPr lang="it-IT" sz="2000" dirty="0" smtClean="0"/>
              <a:t>;</a:t>
            </a:r>
          </a:p>
          <a:p>
            <a:endParaRPr lang="it-IT" sz="2000" dirty="0"/>
          </a:p>
          <a:p>
            <a:r>
              <a:rPr lang="it-IT" sz="2000" dirty="0"/>
              <a:t>3) 690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40.000 euro ma non a 80.000 euro. La detrazione </a:t>
            </a:r>
            <a:r>
              <a:rPr lang="it-IT" sz="2000" dirty="0" smtClean="0"/>
              <a:t>spetta per </a:t>
            </a:r>
            <a:r>
              <a:rPr lang="it-IT" sz="2000" dirty="0"/>
              <a:t>la parte corrispondente al rapporto tra l’importo di 80.000 euro, diminuito del reddito complessivo, </a:t>
            </a:r>
            <a:r>
              <a:rPr lang="it-IT" sz="2000" dirty="0" smtClean="0"/>
              <a:t>e 40.000 </a:t>
            </a:r>
            <a:r>
              <a:rPr lang="it-IT" sz="2000" dirty="0"/>
              <a:t>euro;</a:t>
            </a:r>
            <a:endParaRPr lang="it-IT" sz="2000" b="1" u="sng" dirty="0">
              <a:ea typeface="MS PGothic" pitchFamily="34" charset="-128"/>
            </a:endParaRPr>
          </a:p>
          <a:p>
            <a:pPr marL="219075" lvl="3" indent="0">
              <a:buNone/>
            </a:pPr>
            <a:endParaRPr lang="it-IT" dirty="0" smtClean="0">
              <a:latin typeface="AdvP3D16B3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fiscale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: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riferimenti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normativi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dirty="0" smtClean="0">
              <a:ea typeface="MS PGothic" pitchFamily="34" charset="-128"/>
            </a:endParaRPr>
          </a:p>
          <a:p>
            <a:pPr marL="0" indent="0" algn="just" defTabSz="1016000" eaLnBrk="0" hangingPunct="0">
              <a:defRPr/>
            </a:pPr>
            <a:endParaRPr lang="it-IT" sz="1900" dirty="0" smtClean="0">
              <a:ea typeface="MS PGothic" pitchFamily="34" charset="-128"/>
            </a:endParaRPr>
          </a:p>
          <a:p>
            <a:pPr marL="0" indent="0" algn="just" defTabSz="1016000" eaLnBrk="0" hangingPunct="0">
              <a:defRPr/>
            </a:pPr>
            <a:endParaRPr lang="it-IT" sz="1900" dirty="0" smtClean="0">
              <a:ea typeface="MS PGothic" pitchFamily="34" charset="-128"/>
            </a:endParaRPr>
          </a:p>
          <a:p>
            <a:pPr algn="just"/>
            <a:endParaRPr lang="it-IT" sz="2000" dirty="0" smtClean="0">
              <a:latin typeface="AdvP3D16B3"/>
            </a:endParaRPr>
          </a:p>
          <a:p>
            <a:pPr algn="just"/>
            <a:r>
              <a:rPr lang="it-IT" sz="2000" dirty="0" smtClean="0">
                <a:latin typeface="AdvP3D16B3"/>
              </a:rPr>
              <a:t>L’articolo </a:t>
            </a:r>
            <a:r>
              <a:rPr lang="it-IT" sz="2000" dirty="0">
                <a:latin typeface="AdvP3D16B3"/>
              </a:rPr>
              <a:t>23, comma 3 </a:t>
            </a:r>
            <a:r>
              <a:rPr lang="it-IT" sz="2000" dirty="0" smtClean="0">
                <a:latin typeface="AdvP3D16B3"/>
              </a:rPr>
              <a:t>del D.P.R</a:t>
            </a:r>
            <a:r>
              <a:rPr lang="it-IT" sz="2000" dirty="0">
                <a:latin typeface="AdvP3D16B3"/>
              </a:rPr>
              <a:t>. n. 600/1973 </a:t>
            </a:r>
            <a:r>
              <a:rPr lang="it-IT" sz="2000" dirty="0" smtClean="0">
                <a:latin typeface="AdvP3D16B3"/>
              </a:rPr>
              <a:t>stabilisce l’obbligo</a:t>
            </a:r>
            <a:r>
              <a:rPr lang="it-IT" sz="2000" dirty="0">
                <a:latin typeface="AdvP3D16B3"/>
              </a:rPr>
              <a:t>, a carico di </a:t>
            </a:r>
            <a:r>
              <a:rPr lang="it-IT" sz="2000" dirty="0" smtClean="0">
                <a:latin typeface="AdvP3D16B3"/>
              </a:rPr>
              <a:t>determinati soggetti</a:t>
            </a:r>
            <a:r>
              <a:rPr lang="it-IT" sz="2000" dirty="0">
                <a:latin typeface="AdvP3D16B3"/>
              </a:rPr>
              <a:t>, che </a:t>
            </a:r>
            <a:r>
              <a:rPr lang="it-IT" sz="2000" dirty="0" smtClean="0">
                <a:latin typeface="AdvP3D16B3"/>
              </a:rPr>
              <a:t>corrispondono somme </a:t>
            </a:r>
            <a:r>
              <a:rPr lang="it-IT" sz="2000" dirty="0">
                <a:latin typeface="AdvP3D16B3"/>
              </a:rPr>
              <a:t>e valori di cui </a:t>
            </a:r>
            <a:r>
              <a:rPr lang="it-IT" sz="2000" dirty="0" smtClean="0">
                <a:latin typeface="AdvP3D16B3"/>
              </a:rPr>
              <a:t>all’articolo 51 </a:t>
            </a:r>
            <a:r>
              <a:rPr lang="it-IT" sz="2000" dirty="0">
                <a:latin typeface="AdvP3D16B3"/>
              </a:rPr>
              <a:t>del D.P.R. </a:t>
            </a:r>
            <a:r>
              <a:rPr lang="it-IT" sz="2000" dirty="0" smtClean="0">
                <a:latin typeface="AdvP3D16B3"/>
              </a:rPr>
              <a:t>n. 917/1986 </a:t>
            </a:r>
            <a:r>
              <a:rPr lang="it-IT" sz="2000" dirty="0">
                <a:latin typeface="AdvP3D16B3"/>
              </a:rPr>
              <a:t>(</a:t>
            </a:r>
            <a:r>
              <a:rPr lang="it-IT" sz="2000" dirty="0" err="1">
                <a:latin typeface="AdvP3D16B3"/>
              </a:rPr>
              <a:t>Tuir</a:t>
            </a:r>
            <a:r>
              <a:rPr lang="it-IT" sz="2000" dirty="0">
                <a:latin typeface="AdvP3D16B3"/>
              </a:rPr>
              <a:t>) </a:t>
            </a:r>
            <a:r>
              <a:rPr lang="it-IT" sz="2000" dirty="0" smtClean="0">
                <a:latin typeface="AdvP3D16B3"/>
              </a:rPr>
              <a:t>di:</a:t>
            </a:r>
          </a:p>
          <a:p>
            <a:pPr algn="just"/>
            <a:endParaRPr lang="it-IT" sz="2000" dirty="0">
              <a:latin typeface="AdvP3D16B3"/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>
                <a:latin typeface="AdvP3D16B3"/>
              </a:rPr>
              <a:t> effettuare il conguaglio tra </a:t>
            </a:r>
            <a:r>
              <a:rPr lang="it-IT" sz="2000" dirty="0">
                <a:latin typeface="AdvP3D16B3"/>
              </a:rPr>
              <a:t>le ritenute </a:t>
            </a:r>
            <a:r>
              <a:rPr lang="it-IT" sz="2000" dirty="0" smtClean="0">
                <a:latin typeface="AdvP3D16B3"/>
              </a:rPr>
              <a:t>operate sulle </a:t>
            </a:r>
            <a:r>
              <a:rPr lang="it-IT" sz="2000" dirty="0">
                <a:latin typeface="AdvP3D16B3"/>
              </a:rPr>
              <a:t>somme e i valori erogati</a:t>
            </a:r>
            <a:r>
              <a:rPr lang="it-IT" sz="2000" dirty="0" smtClean="0">
                <a:latin typeface="AdvP3D16B3"/>
              </a:rPr>
              <a:t>, nell’anno </a:t>
            </a:r>
            <a:r>
              <a:rPr lang="it-IT" sz="2000" dirty="0">
                <a:latin typeface="AdvP3D16B3"/>
              </a:rPr>
              <a:t>di riferimento e </a:t>
            </a:r>
            <a:r>
              <a:rPr lang="it-IT" sz="2000" dirty="0" smtClean="0">
                <a:latin typeface="AdvP3D16B3"/>
              </a:rPr>
              <a:t>comunque</a:t>
            </a:r>
            <a:r>
              <a:rPr lang="it-IT" sz="2000" b="1" dirty="0" smtClean="0">
                <a:latin typeface="AdvP3D16B3"/>
              </a:rPr>
              <a:t> entro </a:t>
            </a:r>
            <a:r>
              <a:rPr lang="it-IT" sz="2000" b="1" dirty="0">
                <a:latin typeface="AdvP3D16B3"/>
              </a:rPr>
              <a:t>il 12 del </a:t>
            </a:r>
            <a:r>
              <a:rPr lang="it-IT" sz="2000" b="1" dirty="0" smtClean="0">
                <a:latin typeface="AdvP3D16B3"/>
              </a:rPr>
              <a:t>mese di </a:t>
            </a:r>
            <a:r>
              <a:rPr lang="it-IT" sz="2000" b="1" dirty="0">
                <a:latin typeface="AdvP3D16B3"/>
              </a:rPr>
              <a:t>gennaio del periodo </a:t>
            </a:r>
            <a:r>
              <a:rPr lang="it-IT" sz="2000" b="1" dirty="0" smtClean="0">
                <a:latin typeface="AdvP3D16B3"/>
              </a:rPr>
              <a:t>d’imposta </a:t>
            </a:r>
            <a:r>
              <a:rPr lang="it-IT" sz="2000" b="1" dirty="0">
                <a:latin typeface="AdvP3D16B3"/>
              </a:rPr>
              <a:t>successivo </a:t>
            </a:r>
            <a:r>
              <a:rPr lang="it-IT" sz="2000" dirty="0">
                <a:latin typeface="AdvP3D16B3"/>
              </a:rPr>
              <a:t>ai lavoratori subordinati (e ai percettori di redditi assimilati), e l’imposta dovuta sull’ammontare complessivo degli </a:t>
            </a:r>
            <a:r>
              <a:rPr lang="it-IT" sz="2000" dirty="0" smtClean="0">
                <a:latin typeface="AdvP3D16B3"/>
              </a:rPr>
              <a:t>emolumenti stessi</a:t>
            </a:r>
            <a:r>
              <a:rPr lang="it-IT" sz="2000" dirty="0">
                <a:latin typeface="AdvP3D16B3"/>
              </a:rPr>
              <a:t>, tenendo conto delle </a:t>
            </a:r>
            <a:r>
              <a:rPr lang="it-IT" sz="2000" dirty="0" smtClean="0">
                <a:latin typeface="AdvP3D16B3"/>
              </a:rPr>
              <a:t>detrazioni e </a:t>
            </a:r>
            <a:r>
              <a:rPr lang="it-IT" sz="2000" dirty="0">
                <a:latin typeface="AdvP3D16B3"/>
              </a:rPr>
              <a:t>delle deduzioni spettanti</a:t>
            </a:r>
            <a:r>
              <a:rPr lang="it-IT" sz="2000" dirty="0" smtClean="0">
                <a:latin typeface="AdvP3D16B3"/>
              </a:rPr>
              <a:t>.</a:t>
            </a:r>
          </a:p>
          <a:p>
            <a:pPr algn="just"/>
            <a:endParaRPr lang="it-IT" sz="2000" dirty="0" smtClean="0">
              <a:latin typeface="AdvP3D16B3"/>
            </a:endParaRPr>
          </a:p>
          <a:p>
            <a:pPr algn="just"/>
            <a:endParaRPr lang="it-IT" sz="2000" dirty="0">
              <a:latin typeface="AdvP3D16B3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0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marL="0" indent="0"/>
            <a:r>
              <a:rPr lang="it-IT" sz="2000" dirty="0"/>
              <a:t>b) la detrazione spettante ai sensi della lettera a) </a:t>
            </a:r>
            <a:r>
              <a:rPr lang="it-IT" sz="2000" dirty="0" smtClean="0"/>
              <a:t>è aumentata </a:t>
            </a:r>
            <a:r>
              <a:rPr lang="it-IT" sz="2000" dirty="0"/>
              <a:t>di un importo pari a</a:t>
            </a:r>
            <a:r>
              <a:rPr lang="it-IT" sz="2000" dirty="0" smtClean="0"/>
              <a:t>:</a:t>
            </a:r>
          </a:p>
          <a:p>
            <a:pPr marL="0" indent="0"/>
            <a:endParaRPr lang="it-IT" sz="2000" dirty="0"/>
          </a:p>
          <a:p>
            <a:pPr marL="457200" indent="-457200">
              <a:buAutoNum type="arabicParenR"/>
            </a:pPr>
            <a:r>
              <a:rPr lang="it-IT" sz="2000" dirty="0" smtClean="0"/>
              <a:t>10 </a:t>
            </a:r>
            <a:r>
              <a:rPr lang="it-IT" sz="2000" dirty="0"/>
              <a:t>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29.000 euro ma non a 29.200 euro</a:t>
            </a:r>
            <a:r>
              <a:rPr lang="it-IT" sz="2000" dirty="0" smtClean="0"/>
              <a:t>;</a:t>
            </a:r>
          </a:p>
          <a:p>
            <a:pPr marL="457200" indent="-457200">
              <a:buAutoNum type="arabicParenR"/>
            </a:pPr>
            <a:endParaRPr lang="it-IT" sz="2000" dirty="0"/>
          </a:p>
          <a:p>
            <a:pPr marL="0" indent="0"/>
            <a:r>
              <a:rPr lang="it-IT" sz="2000" dirty="0"/>
              <a:t>2) 20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29.200 euro ma non a 34.700 euro</a:t>
            </a:r>
            <a:r>
              <a:rPr lang="it-IT" sz="2000" dirty="0" smtClean="0"/>
              <a:t>;</a:t>
            </a:r>
          </a:p>
          <a:p>
            <a:pPr marL="0" indent="0"/>
            <a:endParaRPr lang="it-IT" sz="2000" dirty="0"/>
          </a:p>
          <a:p>
            <a:pPr marL="0" indent="0"/>
            <a:r>
              <a:rPr lang="it-IT" sz="2000" dirty="0"/>
              <a:t>3) 30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34.700 euro ma non a 35.000 euro</a:t>
            </a:r>
            <a:r>
              <a:rPr lang="it-IT" sz="2000" dirty="0" smtClean="0"/>
              <a:t>;</a:t>
            </a:r>
          </a:p>
          <a:p>
            <a:pPr marL="0" indent="0"/>
            <a:endParaRPr lang="it-IT" sz="2000" dirty="0"/>
          </a:p>
          <a:p>
            <a:pPr marL="0" indent="0"/>
            <a:r>
              <a:rPr lang="it-IT" sz="2000" dirty="0"/>
              <a:t>4) 20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35.000 euro ma non a 35.100 euro</a:t>
            </a:r>
            <a:r>
              <a:rPr lang="it-IT" sz="2000" dirty="0" smtClean="0"/>
              <a:t>;</a:t>
            </a:r>
          </a:p>
          <a:p>
            <a:pPr marL="0" indent="0"/>
            <a:endParaRPr lang="it-IT" sz="2000" dirty="0"/>
          </a:p>
          <a:p>
            <a:pPr marL="0" indent="0"/>
            <a:r>
              <a:rPr lang="it-IT" sz="2000" dirty="0"/>
              <a:t>5) 10 euro, se il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35.100 euro ma non a 35.200 euro;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figli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endParaRPr lang="it-IT" sz="2000" dirty="0"/>
          </a:p>
          <a:p>
            <a:pPr algn="just"/>
            <a:endParaRPr lang="it-IT" sz="2000" dirty="0" smtClean="0"/>
          </a:p>
          <a:p>
            <a:pPr algn="just"/>
            <a:r>
              <a:rPr lang="it-IT" sz="2000" dirty="0"/>
              <a:t>c</a:t>
            </a:r>
            <a:r>
              <a:rPr lang="it-IT" sz="2000" dirty="0" smtClean="0"/>
              <a:t>) </a:t>
            </a:r>
            <a:r>
              <a:rPr lang="it-IT" sz="2000" dirty="0"/>
              <a:t>800 euro per ciascun figlio, compresi i figli naturali riconosciuti, i figli adottivi e gli affidati o affiliati. </a:t>
            </a:r>
            <a:endParaRPr lang="it-IT" sz="2000" dirty="0" smtClean="0"/>
          </a:p>
          <a:p>
            <a:pPr algn="just"/>
            <a:r>
              <a:rPr lang="it-IT" sz="2000" dirty="0" smtClean="0"/>
              <a:t>La detrazione è </a:t>
            </a:r>
            <a:r>
              <a:rPr lang="it-IT" sz="2000" dirty="0"/>
              <a:t>aumentata a 900 euro per ciascun figlio di </a:t>
            </a:r>
            <a:r>
              <a:rPr lang="it-IT" sz="2000" dirty="0" smtClean="0"/>
              <a:t>età </a:t>
            </a:r>
            <a:r>
              <a:rPr lang="it-IT" sz="2000" dirty="0"/>
              <a:t>inferiore a tre anni. </a:t>
            </a:r>
            <a:endParaRPr lang="it-IT" sz="2000" dirty="0" smtClean="0"/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Le </a:t>
            </a:r>
            <a:r>
              <a:rPr lang="it-IT" sz="2000" dirty="0"/>
              <a:t>predette detrazioni sono </a:t>
            </a:r>
            <a:r>
              <a:rPr lang="it-IT" sz="2000" dirty="0" smtClean="0"/>
              <a:t>aumentate di </a:t>
            </a:r>
            <a:r>
              <a:rPr lang="it-IT" sz="2000" dirty="0"/>
              <a:t>un importo pari a 220 euro per ogni figlio portatore di handicap ai sensi dell’articolo 3 della legge </a:t>
            </a:r>
            <a:r>
              <a:rPr lang="it-IT" sz="2000" dirty="0" smtClean="0"/>
              <a:t>5 febbraio </a:t>
            </a:r>
            <a:r>
              <a:rPr lang="it-IT" sz="2000" dirty="0"/>
              <a:t>1992, n. 104. </a:t>
            </a:r>
            <a:endParaRPr lang="it-IT" sz="2000" dirty="0" smtClean="0"/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Per </a:t>
            </a:r>
            <a:r>
              <a:rPr lang="it-IT" sz="2000" dirty="0"/>
              <a:t>i contribuenti con </a:t>
            </a:r>
            <a:r>
              <a:rPr lang="it-IT" sz="2000" b="1" dirty="0" smtClean="0"/>
              <a:t>più </a:t>
            </a:r>
            <a:r>
              <a:rPr lang="it-IT" sz="2000" b="1" dirty="0"/>
              <a:t>di tre figli </a:t>
            </a:r>
            <a:r>
              <a:rPr lang="it-IT" sz="2000" dirty="0"/>
              <a:t>a carico la detrazione è</a:t>
            </a:r>
            <a:r>
              <a:rPr lang="it-IT" sz="2000" dirty="0" smtClean="0"/>
              <a:t> </a:t>
            </a:r>
            <a:r>
              <a:rPr lang="it-IT" sz="2000" b="1" dirty="0"/>
              <a:t>aumentata di 200 </a:t>
            </a:r>
            <a:r>
              <a:rPr lang="it-IT" sz="2000" dirty="0"/>
              <a:t>euro </a:t>
            </a:r>
            <a:r>
              <a:rPr lang="it-IT" sz="2000" dirty="0" smtClean="0"/>
              <a:t>per ciascun </a:t>
            </a:r>
            <a:r>
              <a:rPr lang="it-IT" sz="2000" dirty="0"/>
              <a:t>figlio a partire dal primo. </a:t>
            </a:r>
            <a:endParaRPr lang="it-IT" sz="2000" dirty="0" smtClean="0"/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In presenza di almeno </a:t>
            </a:r>
            <a:r>
              <a:rPr lang="it-IT" sz="2000" b="1" dirty="0" smtClean="0"/>
              <a:t>quattro figli </a:t>
            </a:r>
            <a:r>
              <a:rPr lang="it-IT" sz="2000" dirty="0" smtClean="0"/>
              <a:t>a carico, ai genitori è riconosciuta un’ulteriore detrazione pari ad </a:t>
            </a:r>
            <a:r>
              <a:rPr lang="it-IT" sz="2000" b="1" dirty="0" smtClean="0"/>
              <a:t>euro 1.200</a:t>
            </a:r>
            <a:r>
              <a:rPr lang="it-IT" sz="2000" dirty="0" smtClean="0"/>
              <a:t>.</a:t>
            </a: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figli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endParaRPr lang="it-IT" sz="2000" dirty="0"/>
          </a:p>
          <a:p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detrazione spetta per la parte corrispondente al rapporto tra l’importo </a:t>
            </a:r>
            <a:r>
              <a:rPr lang="it-IT" sz="2000" dirty="0" smtClean="0"/>
              <a:t>di 95.000 </a:t>
            </a:r>
            <a:r>
              <a:rPr lang="it-IT" sz="2000" dirty="0"/>
              <a:t>euro, diminuito del reddito complessivo, e 95.000 euro. In presenza di </a:t>
            </a:r>
            <a:r>
              <a:rPr lang="it-IT" sz="2000" dirty="0" smtClean="0"/>
              <a:t>più </a:t>
            </a:r>
            <a:r>
              <a:rPr lang="it-IT" sz="2000" dirty="0"/>
              <a:t>figli, l’importo di </a:t>
            </a:r>
            <a:r>
              <a:rPr lang="it-IT" sz="2000" dirty="0" smtClean="0"/>
              <a:t>95.000 euro è </a:t>
            </a:r>
            <a:r>
              <a:rPr lang="it-IT" sz="2000" dirty="0"/>
              <a:t>aumentato per tutti di 15.000 euro per ogni figlio successivo al primo. </a:t>
            </a: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detrazione è</a:t>
            </a:r>
            <a:r>
              <a:rPr lang="it-IT" sz="2000" dirty="0" smtClean="0"/>
              <a:t> </a:t>
            </a:r>
            <a:r>
              <a:rPr lang="it-IT" sz="2000" dirty="0"/>
              <a:t>ripartita </a:t>
            </a:r>
            <a:r>
              <a:rPr lang="it-IT" sz="2000" dirty="0" smtClean="0"/>
              <a:t>nella misura </a:t>
            </a:r>
            <a:r>
              <a:rPr lang="it-IT" sz="2000" dirty="0"/>
              <a:t>del 50 per cento tra i genitori non legalmente ed effettivamente separati ovvero, previo accordo tra </a:t>
            </a:r>
            <a:r>
              <a:rPr lang="it-IT" sz="2000" dirty="0" smtClean="0"/>
              <a:t>gli stessi</a:t>
            </a:r>
            <a:r>
              <a:rPr lang="it-IT" sz="2000" dirty="0"/>
              <a:t>, spetta al genitore che possiede un reddito complessivo di ammontare </a:t>
            </a:r>
            <a:r>
              <a:rPr lang="it-IT" sz="2000" dirty="0" smtClean="0"/>
              <a:t>più </a:t>
            </a:r>
            <a:r>
              <a:rPr lang="it-IT" sz="2000" dirty="0"/>
              <a:t>elevato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In caso di </a:t>
            </a:r>
            <a:r>
              <a:rPr lang="it-IT" sz="2000" dirty="0" smtClean="0"/>
              <a:t>separazione legale </a:t>
            </a:r>
            <a:r>
              <a:rPr lang="it-IT" sz="2000" dirty="0"/>
              <a:t>ed effettiva o di annullamento, scioglimento o </a:t>
            </a:r>
            <a:r>
              <a:rPr lang="it-IT" sz="2000" dirty="0" smtClean="0"/>
              <a:t> cessazione </a:t>
            </a:r>
            <a:r>
              <a:rPr lang="it-IT" sz="2000" dirty="0"/>
              <a:t>degli effetti civili del matrimonio, la </a:t>
            </a:r>
            <a:r>
              <a:rPr lang="it-IT" sz="2000" dirty="0" smtClean="0"/>
              <a:t>detrazione spetta</a:t>
            </a:r>
            <a:r>
              <a:rPr lang="it-IT" sz="2000" dirty="0"/>
              <a:t>, in mancanza di accordo, al genitore affidatario. Nel caso di affidamento congiunto o </a:t>
            </a:r>
            <a:r>
              <a:rPr lang="it-IT" sz="2000" dirty="0" smtClean="0"/>
              <a:t>condiviso </a:t>
            </a:r>
            <a:r>
              <a:rPr lang="it-IT" sz="2000" dirty="0"/>
              <a:t>la </a:t>
            </a:r>
            <a:r>
              <a:rPr lang="it-IT" sz="2000" dirty="0" smtClean="0"/>
              <a:t>detrazione è </a:t>
            </a:r>
            <a:r>
              <a:rPr lang="it-IT" sz="2000" dirty="0"/>
              <a:t>ripartita, in mancanza di accordo, nella misura del 50 per cento tra i genitori.</a:t>
            </a:r>
            <a:endParaRPr lang="it-IT" sz="2000" dirty="0" smtClean="0"/>
          </a:p>
          <a:p>
            <a:pPr marL="0" indent="0"/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6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carichi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famiglia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condizioni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endParaRPr lang="it-IT" sz="2000" dirty="0"/>
          </a:p>
          <a:p>
            <a:endParaRPr lang="it-IT" sz="2000" dirty="0" smtClean="0"/>
          </a:p>
          <a:p>
            <a:pPr marL="561975" lvl="3" indent="-342900" algn="just"/>
            <a:r>
              <a:rPr lang="it-IT" dirty="0" smtClean="0">
                <a:latin typeface="AdvP3D16B3"/>
              </a:rPr>
              <a:t>Per poter usufruire della detrazione il familiare deve risultare a carico del contribuente. </a:t>
            </a:r>
          </a:p>
          <a:p>
            <a:pPr marL="561975" lvl="3" indent="-342900" algn="just"/>
            <a:endParaRPr lang="it-IT" dirty="0">
              <a:latin typeface="AdvP3D16B3"/>
            </a:endParaRPr>
          </a:p>
          <a:p>
            <a:pPr marL="561975" lvl="3" indent="-342900" algn="just"/>
            <a:r>
              <a:rPr lang="it-IT" dirty="0" smtClean="0">
                <a:latin typeface="AdvP3D16B3"/>
              </a:rPr>
              <a:t>Per </a:t>
            </a:r>
            <a:r>
              <a:rPr lang="it-IT" dirty="0">
                <a:latin typeface="AdvP3D16B3"/>
              </a:rPr>
              <a:t>la verifica del carico fiscale vale il </a:t>
            </a:r>
            <a:r>
              <a:rPr lang="it-IT" b="1" dirty="0">
                <a:latin typeface="AdvP3D16B3"/>
              </a:rPr>
              <a:t>limite di Euro 2.840,51</a:t>
            </a:r>
            <a:r>
              <a:rPr lang="it-IT" dirty="0">
                <a:latin typeface="AdvP3D16B3"/>
              </a:rPr>
              <a:t>, riferito al reddito complessivo al lordo degli oneri deducibili</a:t>
            </a:r>
            <a:r>
              <a:rPr lang="it-IT" dirty="0" smtClean="0">
                <a:latin typeface="AdvP3D16B3"/>
              </a:rPr>
              <a:t>.</a:t>
            </a:r>
          </a:p>
          <a:p>
            <a:pPr marL="561975" lvl="3" indent="-342900" algn="just"/>
            <a:endParaRPr lang="it-IT" dirty="0">
              <a:latin typeface="AdvP3D16B3"/>
            </a:endParaRPr>
          </a:p>
          <a:p>
            <a:pPr marL="561975" lvl="3" indent="-342900" algn="just"/>
            <a:r>
              <a:rPr lang="it-IT" dirty="0">
                <a:latin typeface="AdvP3D16B3"/>
              </a:rPr>
              <a:t>Le detrazioni per carichi di famiglia sono rapportate a mese e competono dal mese in cui si sono verificate </a:t>
            </a:r>
            <a:r>
              <a:rPr lang="it-IT" dirty="0" smtClean="0">
                <a:latin typeface="AdvP3D16B3"/>
              </a:rPr>
              <a:t>a quello </a:t>
            </a:r>
            <a:r>
              <a:rPr lang="it-IT" dirty="0">
                <a:latin typeface="AdvP3D16B3"/>
              </a:rPr>
              <a:t>in cui sono cessate le condizioni richieste.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Il sostituto d’imposta deve tenere in considerazione tali condizioni, nonché le modifiche intercorse durante l’anno, al momento dell’effettuazione delle operazioni di conguaglio.</a:t>
            </a: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555284" y="479459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9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r>
              <a:rPr lang="it-IT" sz="2000" dirty="0" smtClean="0"/>
              <a:t>Ai sensi dell’art. 13, c. 1 del </a:t>
            </a:r>
            <a:r>
              <a:rPr lang="it-IT" sz="2000" dirty="0" err="1" smtClean="0"/>
              <a:t>Tuir</a:t>
            </a:r>
            <a:r>
              <a:rPr lang="it-IT" sz="2000" dirty="0"/>
              <a:t>:</a:t>
            </a:r>
          </a:p>
          <a:p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b="1" dirty="0" smtClean="0"/>
              <a:t> </a:t>
            </a:r>
            <a:r>
              <a:rPr lang="it-IT" sz="2000" dirty="0"/>
              <a:t>Se alla formazione del reddito complessivo concorrono uno o </a:t>
            </a:r>
            <a:r>
              <a:rPr lang="it-IT" sz="2000" dirty="0" smtClean="0"/>
              <a:t>più redditi </a:t>
            </a:r>
            <a:r>
              <a:rPr lang="it-IT" sz="2000" dirty="0"/>
              <a:t>di cui agli articoli 49, con esclusione di quelli indicati nel comma 2, lettera a), e 50, comma 1, lettere a), b), c), c-bis), d), h-bis) e l), spetta una detrazione dall'imposta lorda, rapportata al periodo di lavoro nell'anno, pari a: </a:t>
            </a: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/>
            <a:r>
              <a:rPr lang="it-IT" sz="2000" dirty="0"/>
              <a:t>a) 1.840 euro, se il reddito complessivo non supera 8.000 euro. L'ammontare della detrazione effettivamente spettante non </a:t>
            </a:r>
            <a:r>
              <a:rPr lang="it-IT" sz="2000" dirty="0" smtClean="0"/>
              <a:t>può </a:t>
            </a:r>
            <a:r>
              <a:rPr lang="it-IT" sz="2000" dirty="0"/>
              <a:t>essere inferiore a 690 euro. Per i rapporti di lavoro a tempo determinato, l'ammontare della detrazione effettivamente spettante non </a:t>
            </a:r>
            <a:r>
              <a:rPr lang="it-IT" sz="2000" dirty="0" smtClean="0"/>
              <a:t>può essere </a:t>
            </a:r>
            <a:r>
              <a:rPr lang="it-IT" sz="2000" dirty="0"/>
              <a:t>inferiore a 1.380 euro;</a:t>
            </a:r>
          </a:p>
          <a:p>
            <a:pPr algn="just"/>
            <a:r>
              <a:rPr lang="it-IT" sz="2000" dirty="0"/>
              <a:t>b) 1.338 euro, aumentata del prodotto tra 502 euro e l'importo corrispondente al rapporto tra 15.000 euro, diminuito del reddito complessivo, e 7.000 euro, se l'ammontare del reddito complessivo </a:t>
            </a:r>
            <a:r>
              <a:rPr lang="it-IT" sz="2000" dirty="0" err="1"/>
              <a:t>e'</a:t>
            </a:r>
            <a:r>
              <a:rPr lang="it-IT" sz="2000" dirty="0"/>
              <a:t> superiore a 8.000 euro ma non a 15.000 euro;</a:t>
            </a:r>
          </a:p>
          <a:p>
            <a:pPr algn="just"/>
            <a:r>
              <a:rPr lang="it-IT" sz="2000" dirty="0"/>
              <a:t>c) 1.338 euro, se il reddito complessivo </a:t>
            </a:r>
            <a:r>
              <a:rPr lang="it-IT" sz="2000" dirty="0" err="1"/>
              <a:t>e'</a:t>
            </a:r>
            <a:r>
              <a:rPr lang="it-IT" sz="2000" dirty="0"/>
              <a:t> superiore a 15.000 euro ma non a 55.000 euro. La detrazione spetta per la parte corrispondente al rapporto tra l'importo di 55.000 euro, diminuito del reddito complessivo, e l'importo di 40.000 euro.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395531"/>
              </p:ext>
            </p:extLst>
          </p:nvPr>
        </p:nvGraphicFramePr>
        <p:xfrm>
          <a:off x="382137" y="1815153"/>
          <a:ext cx="9376011" cy="4408227"/>
        </p:xfrm>
        <a:graphic>
          <a:graphicData uri="http://schemas.openxmlformats.org/drawingml/2006/table">
            <a:tbl>
              <a:tblPr/>
              <a:tblGrid>
                <a:gridCol w="3532881"/>
                <a:gridCol w="5843130"/>
              </a:tblGrid>
              <a:tr h="1199568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chemeClr val="tx2"/>
                          </a:solidFill>
                          <a:effectLst/>
                        </a:rPr>
                        <a:t>Reddito </a:t>
                      </a:r>
                      <a:br>
                        <a:rPr lang="it-IT" b="1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it-IT" b="1" dirty="0">
                          <a:solidFill>
                            <a:schemeClr val="tx2"/>
                          </a:solidFill>
                          <a:effectLst/>
                        </a:rPr>
                        <a:t>complessivo </a:t>
                      </a:r>
                      <a:r>
                        <a:rPr lang="it-IT" b="1" dirty="0" smtClean="0">
                          <a:solidFill>
                            <a:schemeClr val="tx2"/>
                          </a:solidFill>
                          <a:effectLst/>
                        </a:rPr>
                        <a:t>(1)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chemeClr val="tx2"/>
                          </a:solidFill>
                          <a:effectLst/>
                        </a:rPr>
                        <a:t>Importo detrazione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697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Fino a euro 8.000</a:t>
                      </a: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1.840 euro</a:t>
                      </a: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697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  <a:effectLst/>
                        </a:rPr>
                        <a:t>Tra 8.001 euro e 15.000 euro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1338 + [502 x (15.000 - reddito complessivo/ 7.000)]</a:t>
                      </a: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697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Tra euro 15.001 a euro 55.000</a:t>
                      </a: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1.338 x (55.000 - reddito complessivo/40.000)</a:t>
                      </a: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568">
                <a:tc gridSpan="2"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  <a:effectLst/>
                        </a:rPr>
                        <a:t>(1) Al netto del reddito dell’unità immobiliare adibita ad abitazione principale e di quello delle relative pertinenze.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69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detrazione spettante ai sensi del comma 1, lettera c), </a:t>
            </a:r>
            <a:r>
              <a:rPr lang="it-IT" sz="2000" dirty="0" smtClean="0"/>
              <a:t>è </a:t>
            </a:r>
            <a:r>
              <a:rPr lang="it-IT" sz="2000" dirty="0"/>
              <a:t>aumentata di un importo pari a:</a:t>
            </a:r>
          </a:p>
          <a:p>
            <a:r>
              <a:rPr lang="it-IT" sz="2000" dirty="0"/>
              <a:t> </a:t>
            </a:r>
          </a:p>
          <a:p>
            <a:r>
              <a:rPr lang="it-IT" sz="2000" dirty="0"/>
              <a:t>  a) 10 euro, se l'ammontare del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23.000 euro ma non a 24.000 euro;</a:t>
            </a:r>
          </a:p>
          <a:p>
            <a:r>
              <a:rPr lang="it-IT" sz="2000" dirty="0"/>
              <a:t> </a:t>
            </a:r>
          </a:p>
          <a:p>
            <a:r>
              <a:rPr lang="it-IT" sz="2000" dirty="0"/>
              <a:t>  b) 20 euro, se l'ammontare del reddito complessivo </a:t>
            </a:r>
            <a:r>
              <a:rPr lang="it-IT" sz="2000" dirty="0" smtClean="0"/>
              <a:t>è superiore </a:t>
            </a:r>
            <a:r>
              <a:rPr lang="it-IT" sz="2000" dirty="0"/>
              <a:t>a 24.000 euro ma non a 25.000 euro;</a:t>
            </a:r>
          </a:p>
          <a:p>
            <a:r>
              <a:rPr lang="it-IT" sz="2000" dirty="0"/>
              <a:t> </a:t>
            </a:r>
          </a:p>
          <a:p>
            <a:r>
              <a:rPr lang="it-IT" sz="2000" dirty="0"/>
              <a:t>  c) 30 euro, se l'ammontare del reddito complessivo è</a:t>
            </a:r>
            <a:r>
              <a:rPr lang="it-IT" sz="2000" dirty="0" smtClean="0"/>
              <a:t> </a:t>
            </a:r>
            <a:r>
              <a:rPr lang="it-IT" sz="2000" dirty="0"/>
              <a:t>superiore a 25.000 euro ma non a 26.000 euro;</a:t>
            </a:r>
          </a:p>
          <a:p>
            <a:r>
              <a:rPr lang="it-IT" sz="2000" dirty="0"/>
              <a:t> </a:t>
            </a:r>
          </a:p>
          <a:p>
            <a:r>
              <a:rPr lang="it-IT" sz="2000" dirty="0"/>
              <a:t>  d) 40 euro, se l'ammontare del reddito complessivo </a:t>
            </a:r>
            <a:r>
              <a:rPr lang="it-IT" sz="2000" dirty="0" smtClean="0"/>
              <a:t>è superiore </a:t>
            </a:r>
            <a:r>
              <a:rPr lang="it-IT" sz="2000" dirty="0"/>
              <a:t>a 26.000 euro ma non a 27.700 euro;</a:t>
            </a:r>
          </a:p>
          <a:p>
            <a:r>
              <a:rPr lang="it-IT" sz="2000" dirty="0"/>
              <a:t> </a:t>
            </a:r>
          </a:p>
          <a:p>
            <a:r>
              <a:rPr lang="it-IT" sz="2000" dirty="0"/>
              <a:t>  e) 25 euro, se l'ammontare del reddito complessivo </a:t>
            </a:r>
            <a:r>
              <a:rPr lang="it-IT" sz="2000" dirty="0" smtClean="0"/>
              <a:t>è superiore </a:t>
            </a:r>
            <a:r>
              <a:rPr lang="it-IT" sz="2000" dirty="0"/>
              <a:t>a 27.700 euro ma non a 28.000 euro.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003509"/>
              </p:ext>
            </p:extLst>
          </p:nvPr>
        </p:nvGraphicFramePr>
        <p:xfrm>
          <a:off x="450377" y="1678676"/>
          <a:ext cx="9289244" cy="4198640"/>
        </p:xfrm>
        <a:graphic>
          <a:graphicData uri="http://schemas.openxmlformats.org/drawingml/2006/table">
            <a:tbl>
              <a:tblPr/>
              <a:tblGrid>
                <a:gridCol w="5619992"/>
                <a:gridCol w="3669252"/>
              </a:tblGrid>
              <a:tr h="419864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chemeClr val="tx2"/>
                          </a:solidFill>
                          <a:effectLst/>
                        </a:rPr>
                        <a:t>Reddito complessivo (1)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2"/>
                          </a:solidFill>
                          <a:effectLst/>
                        </a:rPr>
                        <a:t>Maggiorazione</a:t>
                      </a:r>
                      <a:endParaRPr lang="it-IT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Fino a 23.000 euro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>
                          <a:solidFill>
                            <a:schemeClr val="tx2"/>
                          </a:solidFill>
                          <a:effectLst/>
                        </a:rPr>
                        <a:t>zero</a:t>
                      </a:r>
                      <a:endParaRPr lang="it-IT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23.000 e fino a 24.000 euro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10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24.000 e fino a 25.000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20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25.000 e fino a 26.000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30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26.000 e fino a 27.700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40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27.700 e fino a 28.000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>
                          <a:solidFill>
                            <a:schemeClr val="tx2"/>
                          </a:solidFill>
                          <a:effectLst/>
                        </a:rPr>
                        <a:t>25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Oltre 28.000 euro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>
                          <a:solidFill>
                            <a:schemeClr val="tx2"/>
                          </a:solidFill>
                          <a:effectLst/>
                        </a:rPr>
                        <a:t>zero</a:t>
                      </a:r>
                      <a:endParaRPr lang="it-IT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728">
                <a:tc gridSpan="2"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2"/>
                          </a:solidFill>
                          <a:effectLst/>
                        </a:rPr>
                        <a:t>(1) Al netto del reddito dell’unità immobiliare adibita ad abitazione principale e di quello delle relative pertinenze.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2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detrazione per lavoro dipendente spetta anche per alcuni redditi a questo assimilati, tra i quali</a:t>
            </a:r>
            <a:r>
              <a:rPr lang="it-IT" sz="2000" dirty="0" smtClean="0"/>
              <a:t>:</a:t>
            </a:r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i </a:t>
            </a:r>
            <a:r>
              <a:rPr lang="it-IT" dirty="0"/>
              <a:t>redditi percepiti dai lavoratori soci di cooperative</a:t>
            </a:r>
            <a:r>
              <a:rPr lang="it-IT" dirty="0" smtClean="0"/>
              <a:t>;</a:t>
            </a:r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le </a:t>
            </a:r>
            <a:r>
              <a:rPr lang="it-IT" dirty="0"/>
              <a:t>indennità ed i compensi corrisposti ai lavoratori dipendenti con contratto di lavoro somministrazione;</a:t>
            </a:r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le </a:t>
            </a:r>
            <a:r>
              <a:rPr lang="it-IT" dirty="0"/>
              <a:t>somme percepite a titolo di borsa di studio</a:t>
            </a:r>
            <a:r>
              <a:rPr lang="it-IT" dirty="0" smtClean="0"/>
              <a:t>; </a:t>
            </a: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i </a:t>
            </a:r>
            <a:r>
              <a:rPr lang="it-IT" dirty="0"/>
              <a:t>compensi percepiti in relazione a rapporti di collaborazione coordinata e continuativa</a:t>
            </a:r>
            <a:r>
              <a:rPr lang="it-IT" dirty="0" smtClean="0"/>
              <a:t>;</a:t>
            </a: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le </a:t>
            </a:r>
            <a:r>
              <a:rPr lang="it-IT" dirty="0"/>
              <a:t>remunerazioni dei sacerdoti</a:t>
            </a:r>
            <a:r>
              <a:rPr lang="it-IT" dirty="0" smtClean="0"/>
              <a:t>;</a:t>
            </a: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le </a:t>
            </a:r>
            <a:r>
              <a:rPr lang="it-IT" dirty="0"/>
              <a:t>prestazioni pensionistiche erogate dalla previdenza complementare</a:t>
            </a:r>
            <a:r>
              <a:rPr lang="it-IT" dirty="0" smtClean="0"/>
              <a:t>;</a:t>
            </a: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i </a:t>
            </a:r>
            <a:r>
              <a:rPr lang="it-IT" dirty="0"/>
              <a:t>compensi percepiti dai lavoratori impiegati in attività socialmente utili.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8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Le detrazioni per i lavoratori dipendenti e i pensionati devono essere rapportate al periodo di lavoro o di pensione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La </a:t>
            </a:r>
            <a:r>
              <a:rPr lang="it-IT" sz="2000" dirty="0"/>
              <a:t>circolare dell’Agenzia delle Entrate n. 15/E del 16 marzo 2007, confermando i chiarimenti forniti dalla circolare ministeriale n. 3 del 9 gennaio 1998, precisa che i giorni per i quali spetta la detrazione </a:t>
            </a:r>
            <a:r>
              <a:rPr lang="it-IT" sz="2000" b="1" dirty="0"/>
              <a:t>coincidono con quelli che hanno dato diritto alla retribuzione </a:t>
            </a:r>
            <a:r>
              <a:rPr lang="it-IT" sz="2000" dirty="0"/>
              <a:t>che è stata assoggettata a ritenuta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L’anno deve, convenzionalmente, intendersi composto al massimo di 365 giorni, anche negli anni bisestili (Circ. 326/E del 1997).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46102" y="413950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405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Soggetti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obbligati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r>
              <a:rPr lang="it-IT" sz="2000" dirty="0" smtClean="0"/>
              <a:t>L’obbligo </a:t>
            </a:r>
            <a:r>
              <a:rPr lang="it-IT" sz="2000" dirty="0"/>
              <a:t>del conguaglio è posto a carico dei seguenti soggetti</a:t>
            </a:r>
            <a:r>
              <a:rPr lang="it-IT" sz="2000" dirty="0" smtClean="0"/>
              <a:t>:</a:t>
            </a:r>
          </a:p>
          <a:p>
            <a:endParaRPr lang="it-IT" sz="2000" dirty="0"/>
          </a:p>
          <a:p>
            <a:endParaRPr lang="it-IT" sz="2000" dirty="0"/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/>
              <a:t>enti e </a:t>
            </a:r>
            <a:r>
              <a:rPr lang="it-IT" sz="2000" dirty="0" smtClean="0"/>
              <a:t>società </a:t>
            </a:r>
            <a:r>
              <a:rPr lang="it-IT" sz="2000" dirty="0"/>
              <a:t>indicati nell’articolo 73, comma 1 del </a:t>
            </a:r>
            <a:r>
              <a:rPr lang="it-IT" sz="2000" dirty="0" err="1"/>
              <a:t>Tuir</a:t>
            </a:r>
            <a:r>
              <a:rPr lang="it-IT" sz="2000" dirty="0"/>
              <a:t>;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/>
              <a:t> </a:t>
            </a:r>
            <a:r>
              <a:rPr lang="it-IT" sz="2000" dirty="0" smtClean="0"/>
              <a:t>società </a:t>
            </a:r>
            <a:r>
              <a:rPr lang="it-IT" sz="2000" dirty="0"/>
              <a:t>e associazioni indicate nell’articolo 5 del predetto Testo unico;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/>
              <a:t>persone fisiche che esercitano imprese commerciali, ai sensi dell’articolo 55 </a:t>
            </a:r>
            <a:r>
              <a:rPr lang="it-IT" sz="2000" dirty="0" err="1"/>
              <a:t>Tuir</a:t>
            </a:r>
            <a:r>
              <a:rPr lang="it-IT" sz="2000" dirty="0"/>
              <a:t> o imprese agricole;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/>
              <a:t> persone fisiche che </a:t>
            </a:r>
            <a:r>
              <a:rPr lang="it-IT" sz="2000" dirty="0" smtClean="0"/>
              <a:t>esercitano arti </a:t>
            </a:r>
            <a:r>
              <a:rPr lang="it-IT" sz="2000" dirty="0"/>
              <a:t>e </a:t>
            </a:r>
            <a:r>
              <a:rPr lang="it-IT" sz="2000" dirty="0" smtClean="0"/>
              <a:t>professioni;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 smtClean="0"/>
              <a:t>condominio </a:t>
            </a:r>
            <a:r>
              <a:rPr lang="it-IT" sz="2000" dirty="0"/>
              <a:t>quale </a:t>
            </a:r>
            <a:r>
              <a:rPr lang="it-IT" sz="2000" dirty="0" smtClean="0"/>
              <a:t>sostituto d’imposta;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 smtClean="0"/>
              <a:t> </a:t>
            </a:r>
            <a:r>
              <a:rPr lang="it-IT" sz="2000" dirty="0"/>
              <a:t>curatore </a:t>
            </a:r>
            <a:r>
              <a:rPr lang="it-IT" sz="2000" dirty="0" smtClean="0"/>
              <a:t>fallimentare;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sz="2000" dirty="0" smtClean="0"/>
              <a:t> </a:t>
            </a:r>
            <a:r>
              <a:rPr lang="it-IT" sz="2000" dirty="0"/>
              <a:t>commissario liquidatore</a:t>
            </a:r>
            <a:r>
              <a:rPr lang="it-IT" dirty="0"/>
              <a:t>.</a:t>
            </a:r>
          </a:p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: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casi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particolari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Nessuna </a:t>
            </a:r>
            <a:r>
              <a:rPr lang="it-IT" sz="2000" dirty="0"/>
              <a:t>riduzione delle detrazioni è effettuata in caso di particolari modalità di articolazione dell’orario di lavoro, quali il </a:t>
            </a:r>
            <a:r>
              <a:rPr lang="it-IT" sz="2000" b="1" dirty="0"/>
              <a:t>part-time</a:t>
            </a:r>
            <a:r>
              <a:rPr lang="it-IT" sz="2000" dirty="0"/>
              <a:t> (orizzontale, verticale o </a:t>
            </a:r>
            <a:r>
              <a:rPr lang="it-IT" sz="2000" dirty="0" smtClean="0"/>
              <a:t>ciclico).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b="1" dirty="0" smtClean="0"/>
              <a:t>Nessuna riduzione </a:t>
            </a:r>
            <a:r>
              <a:rPr lang="it-IT" sz="2000" dirty="0" smtClean="0"/>
              <a:t>delle detrazioni è effettuata nel caso di </a:t>
            </a:r>
            <a:r>
              <a:rPr lang="it-IT" sz="2000" dirty="0"/>
              <a:t>giornate di </a:t>
            </a:r>
            <a:r>
              <a:rPr lang="it-IT" sz="2000" b="1" dirty="0"/>
              <a:t>sciopero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marL="0" indent="0" algn="just"/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redditi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di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lavoro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dipendente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: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casi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particolari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Nel caso di </a:t>
            </a:r>
            <a:r>
              <a:rPr lang="it-IT" sz="2000" b="1" dirty="0" smtClean="0"/>
              <a:t>prestazioni a giornata </a:t>
            </a:r>
            <a:r>
              <a:rPr lang="it-IT" sz="2000" dirty="0" smtClean="0"/>
              <a:t>(ad esempio: </a:t>
            </a:r>
            <a:r>
              <a:rPr lang="it-IT" sz="2000" dirty="0"/>
              <a:t>lavoratori edili e </a:t>
            </a:r>
            <a:r>
              <a:rPr lang="it-IT" sz="2000" dirty="0" smtClean="0"/>
              <a:t>braccianti agricoli):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la detrazione spettante </a:t>
            </a:r>
            <a:r>
              <a:rPr lang="it-IT" dirty="0"/>
              <a:t>per le </a:t>
            </a:r>
            <a:r>
              <a:rPr lang="it-IT" dirty="0" smtClean="0"/>
              <a:t>festività, i  giorni </a:t>
            </a:r>
            <a:r>
              <a:rPr lang="it-IT" dirty="0"/>
              <a:t>di riposo </a:t>
            </a:r>
            <a:r>
              <a:rPr lang="it-IT" dirty="0" smtClean="0"/>
              <a:t>settimanale ed </a:t>
            </a:r>
            <a:r>
              <a:rPr lang="it-IT" dirty="0"/>
              <a:t>i giorni non lavorativi </a:t>
            </a:r>
            <a:r>
              <a:rPr lang="it-IT" dirty="0" smtClean="0"/>
              <a:t>compresi nel </a:t>
            </a:r>
            <a:r>
              <a:rPr lang="it-IT" dirty="0"/>
              <a:t>periodo che </a:t>
            </a:r>
            <a:r>
              <a:rPr lang="it-IT" dirty="0" smtClean="0"/>
              <a:t>intercorre tra </a:t>
            </a:r>
            <a:r>
              <a:rPr lang="it-IT" dirty="0"/>
              <a:t>la data d’inizio e </a:t>
            </a:r>
            <a:r>
              <a:rPr lang="it-IT" dirty="0" smtClean="0"/>
              <a:t>quella di </a:t>
            </a:r>
            <a:r>
              <a:rPr lang="it-IT" dirty="0"/>
              <a:t>fine di tali rapporti di </a:t>
            </a:r>
            <a:r>
              <a:rPr lang="it-IT" dirty="0" smtClean="0"/>
              <a:t>lavoro deve </a:t>
            </a:r>
            <a:r>
              <a:rPr lang="it-IT" dirty="0"/>
              <a:t>essere determinata </a:t>
            </a:r>
            <a:r>
              <a:rPr lang="it-IT" dirty="0" smtClean="0"/>
              <a:t>proporzionalmente al rapporto esistente </a:t>
            </a:r>
            <a:r>
              <a:rPr lang="it-IT" dirty="0"/>
              <a:t>tra le giornate </a:t>
            </a:r>
            <a:r>
              <a:rPr lang="it-IT" dirty="0" smtClean="0"/>
              <a:t>effettivamente lavorate </a:t>
            </a:r>
            <a:r>
              <a:rPr lang="it-IT" dirty="0"/>
              <a:t>e quelle </a:t>
            </a:r>
            <a:r>
              <a:rPr lang="it-IT" dirty="0" smtClean="0"/>
              <a:t>previste come </a:t>
            </a:r>
            <a:r>
              <a:rPr lang="it-IT" dirty="0"/>
              <a:t>lavorative dai </a:t>
            </a:r>
            <a:r>
              <a:rPr lang="it-IT" dirty="0" smtClean="0"/>
              <a:t>contratti collettivi </a:t>
            </a:r>
            <a:r>
              <a:rPr lang="it-IT" dirty="0"/>
              <a:t>nazionali di </a:t>
            </a:r>
            <a:r>
              <a:rPr lang="it-IT" dirty="0" smtClean="0"/>
              <a:t>lavoro e </a:t>
            </a:r>
            <a:r>
              <a:rPr lang="it-IT" dirty="0"/>
              <a:t>dai contratti </a:t>
            </a:r>
            <a:r>
              <a:rPr lang="it-IT" dirty="0" smtClean="0"/>
              <a:t>collettivi territoriali </a:t>
            </a:r>
            <a:r>
              <a:rPr lang="it-IT" dirty="0"/>
              <a:t>applicabili per </a:t>
            </a:r>
            <a:r>
              <a:rPr lang="it-IT" dirty="0" smtClean="0"/>
              <a:t>i contratti </a:t>
            </a:r>
            <a:r>
              <a:rPr lang="it-IT" dirty="0"/>
              <a:t>a tempo </a:t>
            </a:r>
            <a:r>
              <a:rPr lang="it-IT" dirty="0" smtClean="0"/>
              <a:t>indeterminato delle </a:t>
            </a:r>
            <a:r>
              <a:rPr lang="it-IT" dirty="0"/>
              <a:t>medesime categorie</a:t>
            </a:r>
            <a:r>
              <a:rPr lang="it-IT" dirty="0" smtClean="0"/>
              <a:t>.</a:t>
            </a:r>
          </a:p>
          <a:p>
            <a:pPr marL="561975" lvl="3" indent="-342900" algn="just">
              <a:buFont typeface="Wingdings" pitchFamily="2" charset="2"/>
              <a:buChar char="Ø"/>
            </a:pP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endParaRPr lang="it-IT" dirty="0" smtClean="0"/>
          </a:p>
          <a:p>
            <a:pPr marL="561975" lvl="3" indent="-342900" algn="just">
              <a:buFont typeface="Wingdings" pitchFamily="2" charset="2"/>
              <a:buChar char="Ø"/>
            </a:pPr>
            <a:endParaRPr lang="it-IT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dirty="0" smtClean="0"/>
              <a:t>Il risultato del rapporto, se decimale, deve essere arrotondato all’unità successiva.</a:t>
            </a:r>
            <a:endParaRPr lang="it-IT" dirty="0"/>
          </a:p>
          <a:p>
            <a:pPr marL="219075" lvl="3" indent="0" algn="just">
              <a:buNone/>
            </a:pPr>
            <a:endParaRPr lang="it-IT" dirty="0" smtClean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688418" y="49793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82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Detrazioni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altri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oneri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Il sostituto deve attribuire </a:t>
            </a:r>
            <a:r>
              <a:rPr lang="it-IT" sz="2000" dirty="0" smtClean="0"/>
              <a:t>la detrazione </a:t>
            </a:r>
            <a:r>
              <a:rPr lang="it-IT" sz="2000" dirty="0"/>
              <a:t>per oneri nel </a:t>
            </a:r>
            <a:r>
              <a:rPr lang="it-IT" sz="2000" dirty="0" smtClean="0"/>
              <a:t>rispetto dei </a:t>
            </a:r>
            <a:r>
              <a:rPr lang="it-IT" sz="2000" dirty="0"/>
              <a:t>limiti e delle </a:t>
            </a:r>
            <a:r>
              <a:rPr lang="it-IT" sz="2000" dirty="0" smtClean="0"/>
              <a:t>condizioni previste </a:t>
            </a:r>
            <a:r>
              <a:rPr lang="it-IT" sz="2000" dirty="0"/>
              <a:t>nell’articolo 15 </a:t>
            </a:r>
            <a:r>
              <a:rPr lang="it-IT" sz="2000" dirty="0" smtClean="0"/>
              <a:t>del </a:t>
            </a:r>
            <a:r>
              <a:rPr lang="it-IT" sz="2000" dirty="0" err="1" smtClean="0"/>
              <a:t>Tuir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Il </a:t>
            </a:r>
            <a:r>
              <a:rPr lang="it-IT" sz="2000" dirty="0"/>
              <a:t>sostituito </a:t>
            </a:r>
            <a:r>
              <a:rPr lang="it-IT" sz="2000" dirty="0" smtClean="0"/>
              <a:t>è obbligato </a:t>
            </a:r>
            <a:r>
              <a:rPr lang="it-IT" sz="2000" dirty="0"/>
              <a:t>a fornirgli tutti </a:t>
            </a:r>
            <a:r>
              <a:rPr lang="it-IT" sz="2000" dirty="0" smtClean="0"/>
              <a:t>quegli elementi </a:t>
            </a:r>
            <a:r>
              <a:rPr lang="it-IT" sz="2000" dirty="0"/>
              <a:t>di carattere </a:t>
            </a:r>
            <a:r>
              <a:rPr lang="it-IT" sz="2000" dirty="0" smtClean="0"/>
              <a:t>più personale </a:t>
            </a:r>
            <a:r>
              <a:rPr lang="it-IT" sz="2000" dirty="0"/>
              <a:t>che non sono </a:t>
            </a:r>
            <a:r>
              <a:rPr lang="it-IT" sz="2000" dirty="0" smtClean="0"/>
              <a:t>noti al sostituto.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Il sostituto ha l’obbligo di considerare solamente gli oneri relativi alle spese mediche ed ai premi per assicurazione sulla vita. </a:t>
            </a:r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Per gli altri oneri, il sostituto ha invece la facoltà di includerli nel conguaglio.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46102" y="317146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10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Credito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per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imposte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estere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Ai sensi del comma 3, art. 23 del D.P.R. n. 600/73, se alla formazione del reddito di lavoro dipendente concorrono </a:t>
            </a:r>
            <a:r>
              <a:rPr lang="it-IT" sz="2000" b="1" dirty="0" smtClean="0"/>
              <a:t>somme o valori prodotti all’estero</a:t>
            </a:r>
            <a:r>
              <a:rPr lang="it-IT" sz="2000" dirty="0" smtClean="0"/>
              <a:t>, le imposte ivi pagate a titolo definitivo sono ammesse, in sede di conguaglio di fine anno o di fine rapporto, </a:t>
            </a:r>
            <a:r>
              <a:rPr lang="it-IT" sz="2000" b="1" dirty="0" smtClean="0"/>
              <a:t>in detrazione fino a concorrenza dell’imposta relativa ai predetti redditi prodotti all’estero</a:t>
            </a:r>
            <a:r>
              <a:rPr lang="it-IT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Tale disposizione si applica anche nel caso le somme o i valori abbiano concorso a formare il reddito di lavoro dipendente in periodi d’imposta precedenti.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Se concorrono redditi prodotti in più Stati esteri la detrazione si applica separatamente per ciascuno Stato.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219075" lvl="3" indent="0" algn="just">
              <a:buNone/>
            </a:pPr>
            <a:endParaRPr lang="it-IT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>
                <a:latin typeface="AdvP2A67"/>
              </a:rPr>
              <a:t>In caso di inadempimento, il giudice </a:t>
            </a:r>
            <a:r>
              <a:rPr lang="it-IT" sz="2000" dirty="0" smtClean="0">
                <a:latin typeface="AdvP2A67"/>
              </a:rPr>
              <a:t>può </a:t>
            </a:r>
            <a:r>
              <a:rPr lang="it-IT" sz="2000" b="1" dirty="0" smtClean="0">
                <a:latin typeface="AdvP2A67"/>
              </a:rPr>
              <a:t>ordinare </a:t>
            </a:r>
            <a:r>
              <a:rPr lang="it-IT" sz="2000" b="1" dirty="0">
                <a:latin typeface="AdvP2A67"/>
              </a:rPr>
              <a:t>al datore di lavoro </a:t>
            </a:r>
            <a:r>
              <a:rPr lang="it-IT" sz="2000" dirty="0">
                <a:latin typeface="AdvP2A67"/>
              </a:rPr>
              <a:t>del coniuge obbligato </a:t>
            </a:r>
            <a:r>
              <a:rPr lang="it-IT" sz="2000" dirty="0" smtClean="0">
                <a:latin typeface="AdvP2A67"/>
              </a:rPr>
              <a:t>al mantenimento </a:t>
            </a:r>
            <a:r>
              <a:rPr lang="it-IT" sz="2000" dirty="0">
                <a:latin typeface="AdvP2A67"/>
              </a:rPr>
              <a:t>di </a:t>
            </a:r>
            <a:r>
              <a:rPr lang="it-IT" sz="2000" b="1" dirty="0">
                <a:latin typeface="AdvP2A67"/>
              </a:rPr>
              <a:t>versare direttamente all’avente diritto l’assegno mensile</a:t>
            </a:r>
            <a:r>
              <a:rPr lang="it-IT" sz="2000" dirty="0">
                <a:latin typeface="AdvP2A67"/>
              </a:rPr>
              <a:t> stabilito </a:t>
            </a:r>
            <a:r>
              <a:rPr lang="it-IT" sz="2000" dirty="0" smtClean="0">
                <a:latin typeface="AdvP2A67"/>
              </a:rPr>
              <a:t>nella sentenza </a:t>
            </a:r>
            <a:r>
              <a:rPr lang="it-IT" sz="2000" dirty="0">
                <a:latin typeface="AdvP2A67"/>
              </a:rPr>
              <a:t>di separazione</a:t>
            </a:r>
            <a:r>
              <a:rPr lang="it-IT" sz="2000" dirty="0" smtClean="0">
                <a:latin typeface="AdvP2A67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>
              <a:latin typeface="AdvP2A67"/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Nella procedura di pagamento </a:t>
            </a:r>
            <a:r>
              <a:rPr lang="it-IT" sz="2000" dirty="0" smtClean="0"/>
              <a:t>dell’assegno, </a:t>
            </a:r>
            <a:r>
              <a:rPr lang="it-IT" sz="2000" dirty="0"/>
              <a:t>i tre soggetti coinvolti sono</a:t>
            </a:r>
            <a:r>
              <a:rPr lang="it-IT" sz="2000" dirty="0" smtClean="0"/>
              <a:t>: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marL="561975" lvl="3" indent="-342900">
              <a:buFont typeface="Wingdings" pitchFamily="2" charset="2"/>
              <a:buChar char="Ø"/>
            </a:pPr>
            <a:endParaRPr lang="it-IT" sz="1600" dirty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b="1" dirty="0" smtClean="0"/>
              <a:t>il </a:t>
            </a:r>
            <a:r>
              <a:rPr lang="it-IT" b="1" dirty="0"/>
              <a:t>coniuge separato </a:t>
            </a:r>
            <a:r>
              <a:rPr lang="it-IT" b="1" dirty="0" smtClean="0"/>
              <a:t>creditore</a:t>
            </a:r>
            <a:r>
              <a:rPr lang="it-IT" sz="1600" dirty="0" smtClean="0"/>
              <a:t>;</a:t>
            </a:r>
          </a:p>
          <a:p>
            <a:pPr marL="561975" lvl="3" indent="-342900" algn="just">
              <a:buFont typeface="Wingdings" pitchFamily="2" charset="2"/>
              <a:buChar char="Ø"/>
            </a:pPr>
            <a:endParaRPr lang="it-IT" sz="1600" dirty="0" smtClean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sz="2000" b="1" dirty="0" smtClean="0"/>
              <a:t>il </a:t>
            </a:r>
            <a:r>
              <a:rPr lang="it-IT" sz="2000" b="1" dirty="0"/>
              <a:t>coniuge separato </a:t>
            </a:r>
            <a:r>
              <a:rPr lang="it-IT" sz="2000" b="1" dirty="0" smtClean="0"/>
              <a:t>debitore</a:t>
            </a:r>
            <a:r>
              <a:rPr lang="it-IT" dirty="0"/>
              <a:t>;</a:t>
            </a:r>
            <a:r>
              <a:rPr lang="it-IT" sz="2000" dirty="0" smtClean="0"/>
              <a:t> </a:t>
            </a:r>
          </a:p>
          <a:p>
            <a:pPr marL="561975" lvl="3" indent="-342900" algn="just">
              <a:buFont typeface="Wingdings" pitchFamily="2" charset="2"/>
              <a:buChar char="Ø"/>
            </a:pPr>
            <a:endParaRPr lang="it-IT" sz="2000" dirty="0" smtClean="0"/>
          </a:p>
          <a:p>
            <a:pPr marL="561975" lvl="3" indent="-342900" algn="just">
              <a:buFont typeface="Wingdings" pitchFamily="2" charset="2"/>
              <a:buChar char="Ø"/>
            </a:pPr>
            <a:r>
              <a:rPr lang="it-IT" sz="2000" b="1" dirty="0" smtClean="0"/>
              <a:t>il </a:t>
            </a:r>
            <a:r>
              <a:rPr lang="it-IT" sz="2000" b="1" dirty="0"/>
              <a:t>datore di lavoro del coniuge debitore</a:t>
            </a:r>
            <a:r>
              <a:rPr lang="it-IT" sz="2000" dirty="0"/>
              <a:t>, che in </a:t>
            </a:r>
            <a:r>
              <a:rPr lang="it-IT" sz="2000" dirty="0" smtClean="0"/>
              <a:t>conseguenza dell’inadempimento del proprio </a:t>
            </a:r>
            <a:r>
              <a:rPr lang="it-IT" sz="2000" dirty="0"/>
              <a:t>dipendente </a:t>
            </a:r>
            <a:r>
              <a:rPr lang="it-IT" sz="2000" dirty="0" smtClean="0"/>
              <a:t>riceve l’ordine </a:t>
            </a:r>
            <a:r>
              <a:rPr lang="it-IT" sz="2000" dirty="0"/>
              <a:t>del giudice di versare l’assegno mensile di </a:t>
            </a:r>
            <a:r>
              <a:rPr lang="it-IT" sz="2000" dirty="0" smtClean="0"/>
              <a:t>mantenimento direttamente </a:t>
            </a:r>
            <a:r>
              <a:rPr lang="it-IT" sz="2000" dirty="0"/>
              <a:t>al coniuge separato creditore.</a:t>
            </a:r>
            <a:endParaRPr lang="it-IT" sz="2000" dirty="0" smtClean="0"/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1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Per </a:t>
            </a:r>
            <a:r>
              <a:rPr lang="it-IT" sz="2000" dirty="0"/>
              <a:t>il coniuge percettore, l’assegno di mantenimento costituisce reddito assimilato a </a:t>
            </a:r>
            <a:r>
              <a:rPr lang="it-IT" sz="2000" dirty="0" smtClean="0"/>
              <a:t>quello di </a:t>
            </a:r>
            <a:r>
              <a:rPr lang="it-IT" sz="2000" dirty="0"/>
              <a:t>lavoro dipendente (art. 50, c. 1, </a:t>
            </a:r>
            <a:r>
              <a:rPr lang="it-IT" sz="2000" dirty="0" err="1"/>
              <a:t>lett</a:t>
            </a:r>
            <a:r>
              <a:rPr lang="it-IT" sz="2000" dirty="0"/>
              <a:t>. i) del </a:t>
            </a:r>
            <a:r>
              <a:rPr lang="it-IT" sz="2000" dirty="0" err="1"/>
              <a:t>Tuir</a:t>
            </a:r>
            <a:r>
              <a:rPr lang="it-IT" sz="2000" dirty="0"/>
              <a:t>) nel caso in cui</a:t>
            </a:r>
            <a:r>
              <a:rPr lang="it-IT" sz="2000" dirty="0" smtClean="0"/>
              <a:t>: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lvl="3">
              <a:buFont typeface="Wingdings" pitchFamily="2" charset="2"/>
              <a:buChar char="Ø"/>
            </a:pPr>
            <a:r>
              <a:rPr lang="it-IT" dirty="0" smtClean="0"/>
              <a:t>sia </a:t>
            </a:r>
            <a:r>
              <a:rPr lang="it-IT" dirty="0"/>
              <a:t>erogato con cadenza periodica e, come tale, assimilabile al pagamento di una </a:t>
            </a:r>
            <a:r>
              <a:rPr lang="it-IT" dirty="0" smtClean="0"/>
              <a:t>retri</a:t>
            </a:r>
            <a:r>
              <a:rPr lang="it-IT" dirty="0"/>
              <a:t>buzione stabilita a tempo e potenzialmente </a:t>
            </a:r>
            <a:r>
              <a:rPr lang="it-IT" dirty="0" smtClean="0"/>
              <a:t>vitalizia;</a:t>
            </a:r>
          </a:p>
          <a:p>
            <a:pPr lvl="3">
              <a:buFont typeface="Wingdings" pitchFamily="2" charset="2"/>
              <a:buChar char="Ø"/>
            </a:pPr>
            <a:endParaRPr lang="it-IT" dirty="0" smtClean="0"/>
          </a:p>
          <a:p>
            <a:pPr lvl="3">
              <a:buFont typeface="Wingdings" pitchFamily="2" charset="2"/>
              <a:buChar char="Ø"/>
            </a:pPr>
            <a:r>
              <a:rPr lang="it-IT" dirty="0" smtClean="0"/>
              <a:t> il </a:t>
            </a:r>
            <a:r>
              <a:rPr lang="it-IT" dirty="0"/>
              <a:t>diritto, la misura e la </a:t>
            </a:r>
            <a:r>
              <a:rPr lang="it-IT" dirty="0" smtClean="0"/>
              <a:t>periodicità </a:t>
            </a:r>
            <a:r>
              <a:rPr lang="it-IT" dirty="0"/>
              <a:t>di corresponsione dello stesso risultino dal </a:t>
            </a:r>
            <a:r>
              <a:rPr lang="it-IT" dirty="0" smtClean="0"/>
              <a:t>provvedimento dell’autorità </a:t>
            </a:r>
            <a:r>
              <a:rPr lang="it-IT" dirty="0"/>
              <a:t>giudiziaria (ad esempio, la sentenza di separazione giudiziale tra coniugi</a:t>
            </a:r>
            <a:r>
              <a:rPr lang="it-IT" dirty="0" smtClean="0"/>
              <a:t>).</a:t>
            </a:r>
          </a:p>
          <a:p>
            <a:endParaRPr lang="it-IT" sz="2000" dirty="0"/>
          </a:p>
          <a:p>
            <a:endParaRPr lang="it-IT" sz="2000" dirty="0" smtClean="0"/>
          </a:p>
          <a:p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L’assegno erogato in un’unica soluzione, invece, non costituisce reddito per il percettore (Ag. entrate, circ. n. 50/2012; Corte di Cassazione n. 23659/2006);</a:t>
            </a:r>
          </a:p>
          <a:p>
            <a:endParaRPr lang="it-IT" sz="2000" dirty="0"/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/>
                </a:solidFill>
              </a:rPr>
              <a:t>Nel caso di corresponsione di assegno al coniuge separato, il </a:t>
            </a:r>
            <a:r>
              <a:rPr lang="it-IT" sz="2000" dirty="0">
                <a:solidFill>
                  <a:schemeClr val="accent1"/>
                </a:solidFill>
              </a:rPr>
              <a:t>datore di lavoro-sostituto di </a:t>
            </a:r>
            <a:r>
              <a:rPr lang="it-IT" sz="2000" dirty="0" smtClean="0">
                <a:solidFill>
                  <a:schemeClr val="accent1"/>
                </a:solidFill>
              </a:rPr>
              <a:t>imposta</a:t>
            </a:r>
            <a:r>
              <a:rPr lang="it-IT" sz="2000" dirty="0">
                <a:solidFill>
                  <a:schemeClr val="accent1"/>
                </a:solidFill>
              </a:rPr>
              <a:t> </a:t>
            </a:r>
            <a:r>
              <a:rPr lang="it-IT" sz="2000" dirty="0" smtClean="0">
                <a:solidFill>
                  <a:schemeClr val="accent1"/>
                </a:solidFill>
              </a:rPr>
              <a:t>deve:</a:t>
            </a:r>
          </a:p>
          <a:p>
            <a:pPr>
              <a:buFont typeface="Arial" pitchFamily="34" charset="0"/>
              <a:buChar char="•"/>
            </a:pPr>
            <a:endParaRPr lang="it-IT" sz="2000" dirty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sz="2000" b="1" dirty="0" smtClean="0">
                <a:solidFill>
                  <a:schemeClr val="accent1"/>
                </a:solidFill>
              </a:rPr>
              <a:t>nei </a:t>
            </a:r>
            <a:r>
              <a:rPr lang="it-IT" sz="2000" b="1" dirty="0">
                <a:solidFill>
                  <a:schemeClr val="accent1"/>
                </a:solidFill>
              </a:rPr>
              <a:t>confronti del coniuge al </a:t>
            </a:r>
            <a:r>
              <a:rPr lang="it-IT" sz="2000" b="1" dirty="0" smtClean="0">
                <a:solidFill>
                  <a:schemeClr val="accent1"/>
                </a:solidFill>
              </a:rPr>
              <a:t>quale versa </a:t>
            </a:r>
            <a:r>
              <a:rPr lang="it-IT" sz="2000" b="1" dirty="0">
                <a:solidFill>
                  <a:schemeClr val="accent1"/>
                </a:solidFill>
              </a:rPr>
              <a:t>direttamente l’assegno </a:t>
            </a:r>
            <a:r>
              <a:rPr lang="it-IT" sz="2000" dirty="0">
                <a:solidFill>
                  <a:schemeClr val="accent1"/>
                </a:solidFill>
              </a:rPr>
              <a:t>mensile di mantenimento dovuto dal suo </a:t>
            </a:r>
            <a:r>
              <a:rPr lang="it-IT" sz="2000" dirty="0" smtClean="0">
                <a:solidFill>
                  <a:schemeClr val="accent1"/>
                </a:solidFill>
              </a:rPr>
              <a:t>dipendente, </a:t>
            </a:r>
            <a:r>
              <a:rPr lang="it-IT" sz="2000" b="1" dirty="0" smtClean="0">
                <a:solidFill>
                  <a:schemeClr val="accent1"/>
                </a:solidFill>
              </a:rPr>
              <a:t>predisporre </a:t>
            </a:r>
            <a:r>
              <a:rPr lang="it-IT" sz="2000" b="1" dirty="0">
                <a:solidFill>
                  <a:schemeClr val="accent1"/>
                </a:solidFill>
              </a:rPr>
              <a:t>un prospetto paga </a:t>
            </a:r>
            <a:r>
              <a:rPr lang="it-IT" sz="2000" dirty="0">
                <a:solidFill>
                  <a:schemeClr val="accent1"/>
                </a:solidFill>
              </a:rPr>
              <a:t>per poter determinare correttamente la tassazione </a:t>
            </a:r>
            <a:r>
              <a:rPr lang="it-IT" sz="2000" dirty="0" smtClean="0">
                <a:solidFill>
                  <a:schemeClr val="accent1"/>
                </a:solidFill>
              </a:rPr>
              <a:t>della somma </a:t>
            </a:r>
            <a:r>
              <a:rPr lang="it-IT" sz="2000" dirty="0">
                <a:solidFill>
                  <a:schemeClr val="accent1"/>
                </a:solidFill>
              </a:rPr>
              <a:t>erogata a favore del beneficiario dell’assegno;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marL="457200" indent="-457200">
              <a:buFont typeface="+mj-lt"/>
              <a:buAutoNum type="arabicPeriod" startAt="2"/>
            </a:pPr>
            <a:r>
              <a:rPr lang="it-IT" sz="2000" dirty="0" smtClean="0">
                <a:solidFill>
                  <a:schemeClr val="accent1"/>
                </a:solidFill>
              </a:rPr>
              <a:t>attribuire </a:t>
            </a:r>
            <a:r>
              <a:rPr lang="it-IT" sz="2000" dirty="0">
                <a:solidFill>
                  <a:schemeClr val="accent1"/>
                </a:solidFill>
              </a:rPr>
              <a:t>al coniuge separato che lo richieda, la detrazione prevista dall’art. 13, c. </a:t>
            </a:r>
            <a:r>
              <a:rPr lang="it-IT" sz="2000" dirty="0" smtClean="0">
                <a:solidFill>
                  <a:schemeClr val="accent1"/>
                </a:solidFill>
              </a:rPr>
              <a:t>5-bis del </a:t>
            </a:r>
            <a:r>
              <a:rPr lang="it-IT" sz="2000" dirty="0" err="1">
                <a:solidFill>
                  <a:schemeClr val="accent1"/>
                </a:solidFill>
              </a:rPr>
              <a:t>Tuir</a:t>
            </a:r>
            <a:r>
              <a:rPr lang="it-IT" sz="2000" dirty="0">
                <a:solidFill>
                  <a:schemeClr val="accent1"/>
                </a:solidFill>
              </a:rPr>
              <a:t>, pari a quella indicata al comma 3 dello stesso articolo per i pensionati che </a:t>
            </a:r>
            <a:r>
              <a:rPr lang="it-IT" sz="2000" dirty="0" smtClean="0">
                <a:solidFill>
                  <a:schemeClr val="accent1"/>
                </a:solidFill>
              </a:rPr>
              <a:t>hanno meno </a:t>
            </a:r>
            <a:r>
              <a:rPr lang="it-IT" sz="2000" dirty="0">
                <a:solidFill>
                  <a:schemeClr val="accent1"/>
                </a:solidFill>
              </a:rPr>
              <a:t>di 75 anni. L’ammontare della detrazione, che non è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>
                <a:solidFill>
                  <a:schemeClr val="accent1"/>
                </a:solidFill>
              </a:rPr>
              <a:t>cumulabile con quelle </a:t>
            </a:r>
            <a:r>
              <a:rPr lang="it-IT" sz="2000" dirty="0" smtClean="0">
                <a:solidFill>
                  <a:schemeClr val="accent1"/>
                </a:solidFill>
              </a:rPr>
              <a:t>previste dagli </a:t>
            </a:r>
            <a:r>
              <a:rPr lang="it-IT" sz="2000" dirty="0">
                <a:solidFill>
                  <a:schemeClr val="accent1"/>
                </a:solidFill>
              </a:rPr>
              <a:t>altri commi dello stesso art. 13 e compete per intero anche </a:t>
            </a:r>
            <a:r>
              <a:rPr lang="it-IT" sz="2000" dirty="0" smtClean="0">
                <a:solidFill>
                  <a:schemeClr val="accent1"/>
                </a:solidFill>
              </a:rPr>
              <a:t>nell’eventualità in cui </a:t>
            </a:r>
            <a:r>
              <a:rPr lang="it-IT" sz="2000" dirty="0">
                <a:solidFill>
                  <a:schemeClr val="accent1"/>
                </a:solidFill>
              </a:rPr>
              <a:t>gli assegni siano stati percepiti solo in un periodo dell’anno, è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>
                <a:solidFill>
                  <a:schemeClr val="accent1"/>
                </a:solidFill>
              </a:rPr>
              <a:t>pari a</a:t>
            </a:r>
            <a:r>
              <a:rPr lang="it-IT" sz="2000" dirty="0" smtClean="0">
                <a:solidFill>
                  <a:schemeClr val="accent1"/>
                </a:solidFill>
              </a:rPr>
              <a:t>:</a:t>
            </a:r>
          </a:p>
          <a:p>
            <a:pPr marL="457200" indent="-457200">
              <a:buFont typeface="+mj-lt"/>
              <a:buAutoNum type="arabicPeriod" startAt="2"/>
            </a:pPr>
            <a:endParaRPr lang="it-IT" sz="2000" dirty="0">
              <a:solidFill>
                <a:schemeClr val="accent1"/>
              </a:solidFill>
            </a:endParaRPr>
          </a:p>
          <a:p>
            <a:r>
              <a:rPr lang="it-IT" sz="2000" dirty="0">
                <a:solidFill>
                  <a:schemeClr val="accent1"/>
                </a:solidFill>
              </a:rPr>
              <a:t>a)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1.725, se il reddito complessivo non supera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7.500. L’ammontare della </a:t>
            </a:r>
            <a:r>
              <a:rPr lang="it-IT" sz="2000" dirty="0" smtClean="0">
                <a:solidFill>
                  <a:schemeClr val="accent1"/>
                </a:solidFill>
              </a:rPr>
              <a:t>detrazione effettivamente </a:t>
            </a:r>
            <a:r>
              <a:rPr lang="it-IT" sz="2000" dirty="0">
                <a:solidFill>
                  <a:schemeClr val="accent1"/>
                </a:solidFill>
              </a:rPr>
              <a:t>spettante non </a:t>
            </a:r>
            <a:r>
              <a:rPr lang="it-IT" sz="2000" dirty="0" smtClean="0">
                <a:solidFill>
                  <a:schemeClr val="accent1"/>
                </a:solidFill>
              </a:rPr>
              <a:t>può </a:t>
            </a:r>
            <a:r>
              <a:rPr lang="it-IT" sz="2000" dirty="0">
                <a:solidFill>
                  <a:schemeClr val="accent1"/>
                </a:solidFill>
              </a:rPr>
              <a:t>essere inferiore 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690;</a:t>
            </a:r>
          </a:p>
          <a:p>
            <a:r>
              <a:rPr lang="it-IT" sz="2000" dirty="0">
                <a:solidFill>
                  <a:schemeClr val="accent1"/>
                </a:solidFill>
              </a:rPr>
              <a:t>b)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1.255, aumentata del prodotto tra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470 e l’importo corrispondente al rapporto </a:t>
            </a:r>
            <a:r>
              <a:rPr lang="it-IT" sz="2000" dirty="0" smtClean="0">
                <a:solidFill>
                  <a:schemeClr val="accent1"/>
                </a:solidFill>
              </a:rPr>
              <a:t>tra euro </a:t>
            </a:r>
            <a:r>
              <a:rPr lang="it-IT" sz="2000" dirty="0">
                <a:solidFill>
                  <a:schemeClr val="accent1"/>
                </a:solidFill>
              </a:rPr>
              <a:t>15.000, diminuito del reddito complessivo, </a:t>
            </a:r>
            <a:r>
              <a:rPr lang="it-IT" sz="2000" dirty="0" smtClean="0">
                <a:solidFill>
                  <a:schemeClr val="accent1"/>
                </a:solidFill>
              </a:rPr>
              <a:t>ed euro </a:t>
            </a:r>
            <a:r>
              <a:rPr lang="it-IT" sz="2000" dirty="0">
                <a:solidFill>
                  <a:schemeClr val="accent1"/>
                </a:solidFill>
              </a:rPr>
              <a:t>7.500, se l’ammontare del </a:t>
            </a:r>
            <a:r>
              <a:rPr lang="it-IT" sz="2000" dirty="0" smtClean="0">
                <a:solidFill>
                  <a:schemeClr val="accent1"/>
                </a:solidFill>
              </a:rPr>
              <a:t>reddito complessivo è </a:t>
            </a:r>
            <a:r>
              <a:rPr lang="it-IT" sz="2000" dirty="0">
                <a:solidFill>
                  <a:schemeClr val="accent1"/>
                </a:solidFill>
              </a:rPr>
              <a:t>superiore </a:t>
            </a:r>
            <a:r>
              <a:rPr lang="it-IT" sz="2000" dirty="0" smtClean="0">
                <a:solidFill>
                  <a:schemeClr val="accent1"/>
                </a:solidFill>
              </a:rPr>
              <a:t>ad euro </a:t>
            </a:r>
            <a:r>
              <a:rPr lang="it-IT" sz="2000" dirty="0">
                <a:solidFill>
                  <a:schemeClr val="accent1"/>
                </a:solidFill>
              </a:rPr>
              <a:t>7.500 ma non 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15.000;</a:t>
            </a:r>
          </a:p>
          <a:p>
            <a:r>
              <a:rPr lang="it-IT" sz="2000" dirty="0">
                <a:solidFill>
                  <a:schemeClr val="accent1"/>
                </a:solidFill>
              </a:rPr>
              <a:t>c)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1.255, se il reddito complessivo è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>
                <a:solidFill>
                  <a:schemeClr val="accent1"/>
                </a:solidFill>
              </a:rPr>
              <a:t>superiore 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15.000 ma non a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55.000. </a:t>
            </a:r>
            <a:r>
              <a:rPr lang="it-IT" sz="2000" dirty="0" smtClean="0">
                <a:solidFill>
                  <a:schemeClr val="accent1"/>
                </a:solidFill>
              </a:rPr>
              <a:t>La detrazione </a:t>
            </a:r>
            <a:r>
              <a:rPr lang="it-IT" sz="2000" dirty="0">
                <a:solidFill>
                  <a:schemeClr val="accent1"/>
                </a:solidFill>
              </a:rPr>
              <a:t>spetta per la parte corrispondente al rapporto tra l’importo di </a:t>
            </a:r>
            <a:r>
              <a:rPr lang="it-IT" sz="2000" dirty="0" smtClean="0">
                <a:solidFill>
                  <a:schemeClr val="accent1"/>
                </a:solidFill>
              </a:rPr>
              <a:t>euro 55.000, diminuito </a:t>
            </a:r>
            <a:r>
              <a:rPr lang="it-IT" sz="2000" dirty="0">
                <a:solidFill>
                  <a:schemeClr val="accent1"/>
                </a:solidFill>
              </a:rPr>
              <a:t>del reddito complessivo, e l’importo di </a:t>
            </a:r>
            <a:r>
              <a:rPr lang="it-IT" sz="2000" dirty="0" smtClean="0">
                <a:solidFill>
                  <a:schemeClr val="accent1"/>
                </a:solidFill>
              </a:rPr>
              <a:t>euro </a:t>
            </a:r>
            <a:r>
              <a:rPr lang="it-IT" sz="2000" dirty="0">
                <a:solidFill>
                  <a:schemeClr val="accent1"/>
                </a:solidFill>
              </a:rPr>
              <a:t>40.000.</a:t>
            </a:r>
          </a:p>
          <a:p>
            <a:pPr marL="561975" lvl="3" indent="-342900" algn="just"/>
            <a:endParaRPr lang="it-IT" dirty="0">
              <a:solidFill>
                <a:srgbClr val="FF0000"/>
              </a:solidFill>
            </a:endParaRPr>
          </a:p>
          <a:p>
            <a:pPr marL="561975" lvl="3" indent="-342900" algn="just"/>
            <a:endParaRPr lang="it-IT" dirty="0">
              <a:solidFill>
                <a:srgbClr val="FF0000"/>
              </a:solidFill>
            </a:endParaRPr>
          </a:p>
          <a:p>
            <a:pPr marL="561975" lvl="3" indent="-342900" algn="just"/>
            <a:endParaRPr lang="it-IT" dirty="0" smtClean="0">
              <a:solidFill>
                <a:srgbClr val="FF0000"/>
              </a:solidFill>
            </a:endParaRPr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marL="457200" indent="-457200" algn="just">
              <a:buFont typeface="+mj-lt"/>
              <a:buAutoNum type="arabicPeriod" startAt="3"/>
            </a:pPr>
            <a:endParaRPr lang="it-IT" sz="2000" dirty="0" smtClean="0">
              <a:solidFill>
                <a:schemeClr val="accent1"/>
              </a:solidFill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it-IT" sz="2000" dirty="0" smtClean="0">
                <a:solidFill>
                  <a:schemeClr val="accent1"/>
                </a:solidFill>
              </a:rPr>
              <a:t>effettuare </a:t>
            </a:r>
            <a:r>
              <a:rPr lang="it-IT" sz="2000" dirty="0">
                <a:solidFill>
                  <a:schemeClr val="accent1"/>
                </a:solidFill>
              </a:rPr>
              <a:t>e versare la ritenuta d’acconto ai sensi dell’art. 24 del D.P.R. n. 600/1973 </a:t>
            </a:r>
            <a:r>
              <a:rPr lang="it-IT" sz="2000" dirty="0" smtClean="0">
                <a:solidFill>
                  <a:schemeClr val="accent1"/>
                </a:solidFill>
              </a:rPr>
              <a:t>sul reddito </a:t>
            </a:r>
            <a:r>
              <a:rPr lang="it-IT" sz="2000" dirty="0">
                <a:solidFill>
                  <a:schemeClr val="accent1"/>
                </a:solidFill>
              </a:rPr>
              <a:t>assimilato a quello di lavoro </a:t>
            </a:r>
            <a:r>
              <a:rPr lang="it-IT" sz="2000" dirty="0" smtClean="0">
                <a:solidFill>
                  <a:schemeClr val="accent1"/>
                </a:solidFill>
              </a:rPr>
              <a:t>dipendente (codice tributo, </a:t>
            </a:r>
            <a:r>
              <a:rPr lang="it-IT" sz="2000" dirty="0">
                <a:solidFill>
                  <a:schemeClr val="accent1"/>
                </a:solidFill>
              </a:rPr>
              <a:t>per il versamento in </a:t>
            </a:r>
            <a:r>
              <a:rPr lang="it-IT" sz="2000" dirty="0" smtClean="0">
                <a:solidFill>
                  <a:schemeClr val="accent1"/>
                </a:solidFill>
              </a:rPr>
              <a:t>F24, 1004);</a:t>
            </a:r>
          </a:p>
          <a:p>
            <a:pPr marL="457200" indent="-457200" algn="just">
              <a:buFont typeface="+mj-lt"/>
              <a:buAutoNum type="arabicPeriod" startAt="3"/>
            </a:pPr>
            <a:endParaRPr lang="it-IT" sz="2000" dirty="0" smtClean="0">
              <a:solidFill>
                <a:schemeClr val="accent1"/>
              </a:solidFill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it-IT" sz="2000" dirty="0">
                <a:solidFill>
                  <a:schemeClr val="accent1"/>
                </a:solidFill>
              </a:rPr>
              <a:t>gestire il conguaglio di fine anno/rapporto sul reddito assimilato a quello di lavoro </a:t>
            </a:r>
            <a:r>
              <a:rPr lang="it-IT" sz="2000" dirty="0" smtClean="0">
                <a:solidFill>
                  <a:schemeClr val="accent1"/>
                </a:solidFill>
              </a:rPr>
              <a:t>dipendente;</a:t>
            </a:r>
          </a:p>
          <a:p>
            <a:pPr marL="457200" indent="-457200" algn="just">
              <a:buFont typeface="+mj-lt"/>
              <a:buAutoNum type="arabicPeriod" startAt="3"/>
            </a:pPr>
            <a:endParaRPr lang="it-IT" sz="2000" dirty="0" smtClean="0">
              <a:solidFill>
                <a:schemeClr val="accent1"/>
              </a:solidFill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it-IT" sz="2000" dirty="0" smtClean="0">
                <a:solidFill>
                  <a:schemeClr val="accent1"/>
                </a:solidFill>
              </a:rPr>
              <a:t>rilasciare </a:t>
            </a:r>
            <a:r>
              <a:rPr lang="it-IT" sz="2000" dirty="0">
                <a:solidFill>
                  <a:schemeClr val="accent1"/>
                </a:solidFill>
              </a:rPr>
              <a:t>al coniuge separato creditore il modello </a:t>
            </a:r>
            <a:r>
              <a:rPr lang="it-IT" sz="2000" dirty="0" err="1">
                <a:solidFill>
                  <a:schemeClr val="accent1"/>
                </a:solidFill>
              </a:rPr>
              <a:t>Cud</a:t>
            </a:r>
            <a:r>
              <a:rPr lang="it-IT" sz="2000" dirty="0">
                <a:solidFill>
                  <a:schemeClr val="accent1"/>
                </a:solidFill>
              </a:rPr>
              <a:t> alle ordinarie scadenze (entro il </a:t>
            </a:r>
            <a:r>
              <a:rPr lang="it-IT" sz="2000" dirty="0" smtClean="0">
                <a:solidFill>
                  <a:schemeClr val="accent1"/>
                </a:solidFill>
              </a:rPr>
              <a:t>28 febbraio </a:t>
            </a:r>
            <a:r>
              <a:rPr lang="it-IT" sz="2000" dirty="0">
                <a:solidFill>
                  <a:schemeClr val="accent1"/>
                </a:solidFill>
              </a:rPr>
              <a:t>del periodo d’imposta successivo a quello cui si riferiscono i redditi certificati </a:t>
            </a:r>
            <a:r>
              <a:rPr lang="it-IT" sz="2000" dirty="0" smtClean="0">
                <a:solidFill>
                  <a:schemeClr val="accent1"/>
                </a:solidFill>
              </a:rPr>
              <a:t>o entro </a:t>
            </a:r>
            <a:r>
              <a:rPr lang="it-IT" sz="2000" dirty="0">
                <a:solidFill>
                  <a:schemeClr val="accent1"/>
                </a:solidFill>
              </a:rPr>
              <a:t>12 giorni dalla richiesta del dipendente in caso di cessazione del rapporto di lavoro</a:t>
            </a:r>
            <a:r>
              <a:rPr lang="it-IT" sz="2000" dirty="0" smtClean="0">
                <a:solidFill>
                  <a:schemeClr val="accent1"/>
                </a:solidFill>
              </a:rPr>
              <a:t>); </a:t>
            </a:r>
          </a:p>
          <a:p>
            <a:pPr marL="457200" indent="-457200" algn="just">
              <a:buFont typeface="+mj-lt"/>
              <a:buAutoNum type="arabicPeriod" startAt="3"/>
            </a:pPr>
            <a:endParaRPr lang="it-IT" sz="2000" dirty="0" smtClean="0">
              <a:solidFill>
                <a:schemeClr val="accent1"/>
              </a:solidFill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it-IT" sz="2000" dirty="0" smtClean="0">
                <a:solidFill>
                  <a:schemeClr val="accent1"/>
                </a:solidFill>
              </a:rPr>
              <a:t>riportare </a:t>
            </a:r>
            <a:r>
              <a:rPr lang="it-IT" sz="2000" dirty="0">
                <a:solidFill>
                  <a:schemeClr val="accent1"/>
                </a:solidFill>
              </a:rPr>
              <a:t>i redditi erogati al coniuge separato e le ritenute effettuate sul modello </a:t>
            </a:r>
            <a:r>
              <a:rPr lang="it-IT" sz="2000" dirty="0" smtClean="0">
                <a:solidFill>
                  <a:schemeClr val="accent1"/>
                </a:solidFill>
              </a:rPr>
              <a:t>770 semplificato.</a:t>
            </a:r>
            <a:endParaRPr lang="it-IT" sz="2000" dirty="0">
              <a:solidFill>
                <a:schemeClr val="accent1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7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Assegno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coniuge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separato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esempio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algn="just"/>
            <a:r>
              <a:rPr lang="it-IT" sz="2000" dirty="0"/>
              <a:t>Il datore di lavoro eroga l’assegno di mantenimento al coniuge separato del suo </a:t>
            </a:r>
            <a:r>
              <a:rPr lang="it-IT" sz="2000" dirty="0" smtClean="0"/>
              <a:t>dipendente, previa </a:t>
            </a:r>
            <a:r>
              <a:rPr lang="it-IT" sz="2000" dirty="0"/>
              <a:t>pronuncia del giudice. Il coniuge separato creditore percepisce un assegno </a:t>
            </a:r>
            <a:r>
              <a:rPr lang="it-IT" sz="2000" dirty="0" smtClean="0"/>
              <a:t>di mantenimento per </a:t>
            </a:r>
            <a:r>
              <a:rPr lang="it-IT" sz="2000" dirty="0"/>
              <a:t>il tramite del datore di </a:t>
            </a:r>
            <a:r>
              <a:rPr lang="it-IT" sz="2000" dirty="0" smtClean="0"/>
              <a:t>euro </a:t>
            </a:r>
            <a:r>
              <a:rPr lang="it-IT" sz="2000" dirty="0"/>
              <a:t>700 x 12 </a:t>
            </a:r>
            <a:r>
              <a:rPr lang="it-IT" sz="2000" dirty="0" smtClean="0"/>
              <a:t>mensilità </a:t>
            </a:r>
            <a:r>
              <a:rPr lang="it-IT" sz="2000" dirty="0"/>
              <a:t>e chiede l’applicazione </a:t>
            </a:r>
            <a:r>
              <a:rPr lang="it-IT" sz="2000" dirty="0" smtClean="0"/>
              <a:t>della detrazione </a:t>
            </a:r>
            <a:r>
              <a:rPr lang="it-IT" sz="2000" dirty="0"/>
              <a:t>di cui all’art. 13, c. 5-bis del </a:t>
            </a:r>
            <a:r>
              <a:rPr lang="it-IT" sz="2000" dirty="0" err="1"/>
              <a:t>Tuir</a:t>
            </a:r>
            <a:r>
              <a:rPr lang="it-IT" sz="2000" dirty="0" smtClean="0"/>
              <a:t>.</a:t>
            </a:r>
          </a:p>
          <a:p>
            <a:pPr algn="just"/>
            <a:endParaRPr lang="it-IT" sz="2000" dirty="0"/>
          </a:p>
          <a:p>
            <a:pPr algn="just"/>
            <a:endParaRPr lang="it-IT" sz="2000" dirty="0" smtClean="0"/>
          </a:p>
          <a:p>
            <a:pPr algn="just"/>
            <a:endParaRPr lang="it-IT" sz="2000" dirty="0"/>
          </a:p>
          <a:p>
            <a:pPr algn="just"/>
            <a:endParaRPr lang="it-IT" sz="2000" dirty="0" smtClean="0"/>
          </a:p>
          <a:p>
            <a:pPr lvl="2">
              <a:buFont typeface="Wingdings" pitchFamily="2" charset="2"/>
              <a:buChar char="Ø"/>
            </a:pPr>
            <a:r>
              <a:rPr lang="it-IT" sz="2000" dirty="0" smtClean="0"/>
              <a:t> </a:t>
            </a:r>
            <a:r>
              <a:rPr lang="it-IT" sz="2000" dirty="0"/>
              <a:t>Assegno di mantenimento annuale presunto: </a:t>
            </a:r>
            <a:r>
              <a:rPr lang="it-IT" sz="2000" dirty="0" smtClean="0"/>
              <a:t>euro </a:t>
            </a:r>
            <a:r>
              <a:rPr lang="it-IT" sz="2000" dirty="0"/>
              <a:t>8.400 (700 x 12 </a:t>
            </a:r>
            <a:r>
              <a:rPr lang="it-IT" sz="2000" dirty="0" smtClean="0"/>
              <a:t>mensilità);</a:t>
            </a:r>
            <a:endParaRPr lang="it-IT" sz="2000" dirty="0"/>
          </a:p>
          <a:p>
            <a:pPr lvl="2">
              <a:buFont typeface="Wingdings" pitchFamily="2" charset="2"/>
              <a:buChar char="Ø"/>
            </a:pPr>
            <a:r>
              <a:rPr lang="it-IT" sz="2000" dirty="0"/>
              <a:t> detrazione sull’assegno di mantenimento corrisposto a gennaio 2012</a:t>
            </a:r>
            <a:r>
              <a:rPr lang="it-IT" sz="2000" dirty="0" smtClean="0"/>
              <a:t>:</a:t>
            </a:r>
          </a:p>
          <a:p>
            <a:pPr marL="203200" lvl="2" indent="0">
              <a:buNone/>
            </a:pPr>
            <a:endParaRPr lang="it-IT" sz="2000" dirty="0"/>
          </a:p>
          <a:p>
            <a:pPr marL="398463" lvl="3" indent="0">
              <a:buNone/>
            </a:pPr>
            <a:r>
              <a:rPr lang="it-IT" sz="1600" dirty="0"/>
              <a:t>1.255 + [470 x (15.000 - 8.400 / 7.500)] =</a:t>
            </a:r>
          </a:p>
          <a:p>
            <a:pPr marL="398463" lvl="3" indent="0">
              <a:buNone/>
            </a:pPr>
            <a:r>
              <a:rPr lang="it-IT" sz="1600" dirty="0"/>
              <a:t>1.255 + (470 x 88%) = 1.668,60 / 365 x 31 = </a:t>
            </a:r>
            <a:r>
              <a:rPr lang="it-IT" sz="1600" dirty="0" smtClean="0"/>
              <a:t>141,71</a:t>
            </a:r>
          </a:p>
          <a:p>
            <a:endParaRPr lang="it-IT" sz="2000" dirty="0"/>
          </a:p>
          <a:p>
            <a:r>
              <a:rPr lang="it-IT" sz="2000" dirty="0"/>
              <a:t>La misura della detrazione spettante sull’assegno di mantenimento è</a:t>
            </a:r>
            <a:r>
              <a:rPr lang="it-IT" sz="2000" dirty="0" smtClean="0"/>
              <a:t> </a:t>
            </a:r>
            <a:r>
              <a:rPr lang="it-IT" sz="2000" dirty="0"/>
              <a:t>pari </a:t>
            </a:r>
            <a:r>
              <a:rPr lang="it-IT" sz="2000" dirty="0" smtClean="0"/>
              <a:t>ad euro </a:t>
            </a:r>
            <a:r>
              <a:rPr lang="it-IT" sz="2000" dirty="0"/>
              <a:t>141,71.</a:t>
            </a:r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46102" y="317146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20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Termini del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</a:b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/>
              <a:t>Il conguaglio </a:t>
            </a:r>
            <a:r>
              <a:rPr lang="it-IT" sz="2000" dirty="0" smtClean="0"/>
              <a:t>2012 deve </a:t>
            </a:r>
            <a:r>
              <a:rPr lang="it-IT" sz="2000" dirty="0"/>
              <a:t>essere operato </a:t>
            </a:r>
            <a:r>
              <a:rPr lang="it-IT" sz="2000" dirty="0" smtClean="0"/>
              <a:t>entro:</a:t>
            </a:r>
          </a:p>
          <a:p>
            <a:endParaRPr lang="it-IT" sz="2000" dirty="0"/>
          </a:p>
          <a:p>
            <a:pPr lvl="4">
              <a:buFont typeface="Wingdings" pitchFamily="2" charset="2"/>
              <a:buChar char="Ø"/>
            </a:pPr>
            <a:r>
              <a:rPr lang="it-IT" sz="1600" dirty="0" smtClean="0"/>
              <a:t> </a:t>
            </a:r>
            <a:r>
              <a:rPr lang="it-IT" dirty="0"/>
              <a:t>il 28 febbraio 2013</a:t>
            </a:r>
          </a:p>
          <a:p>
            <a:pPr lvl="4">
              <a:buFont typeface="Wingdings" pitchFamily="2" charset="2"/>
              <a:buChar char="Ø"/>
            </a:pPr>
            <a:r>
              <a:rPr lang="it-IT" dirty="0"/>
              <a:t> la data di cessazione del rapporto di lavoro, se questo avviene nel corso del 2012. </a:t>
            </a:r>
            <a:endParaRPr lang="it-IT" dirty="0" smtClean="0"/>
          </a:p>
          <a:p>
            <a:pPr lvl="4">
              <a:buFont typeface="Wingdings" pitchFamily="2" charset="2"/>
              <a:buChar char="Ø"/>
            </a:pPr>
            <a:endParaRPr lang="it-IT" sz="2000" dirty="0"/>
          </a:p>
          <a:p>
            <a:pPr marL="382588" lvl="4" indent="-382588">
              <a:spcAft>
                <a:spcPts val="300"/>
              </a:spcAft>
              <a:buFont typeface="Arial" pitchFamily="34" charset="0"/>
              <a:buChar char="•"/>
            </a:pPr>
            <a:r>
              <a:rPr lang="it-IT" dirty="0">
                <a:ea typeface="+mn-ea"/>
                <a:cs typeface="+mn-cs"/>
              </a:rPr>
              <a:t>Il termine del 28 febbraio, </a:t>
            </a:r>
            <a:r>
              <a:rPr lang="it-IT" dirty="0" smtClean="0">
                <a:ea typeface="+mn-ea"/>
                <a:cs typeface="+mn-cs"/>
              </a:rPr>
              <a:t>entro </a:t>
            </a:r>
            <a:r>
              <a:rPr lang="it-IT" sz="2000" dirty="0" smtClean="0"/>
              <a:t>cui </a:t>
            </a:r>
            <a:r>
              <a:rPr lang="it-IT" sz="2000" dirty="0"/>
              <a:t>deve concludersi il conguaglio, riguarda soltanto gli effetti finanziari del risultato </a:t>
            </a:r>
            <a:r>
              <a:rPr lang="it-IT" sz="2000" dirty="0" smtClean="0"/>
              <a:t>finale delle </a:t>
            </a:r>
            <a:r>
              <a:rPr lang="it-IT" sz="2000" dirty="0"/>
              <a:t>operazioni </a:t>
            </a:r>
            <a:r>
              <a:rPr lang="it-IT" sz="2000" dirty="0" smtClean="0"/>
              <a:t>stesse.</a:t>
            </a:r>
          </a:p>
          <a:p>
            <a:pPr marL="382588" lvl="4" indent="-382588">
              <a:spcAft>
                <a:spcPts val="300"/>
              </a:spcAft>
              <a:buFont typeface="Arial" pitchFamily="34" charset="0"/>
              <a:buChar char="•"/>
            </a:pPr>
            <a:endParaRPr lang="it-IT" dirty="0"/>
          </a:p>
          <a:p>
            <a:pPr marL="382588" lvl="4" indent="-382588">
              <a:spcAft>
                <a:spcPts val="300"/>
              </a:spcAft>
              <a:buFont typeface="Arial" pitchFamily="34" charset="0"/>
              <a:buChar char="•"/>
            </a:pPr>
            <a:r>
              <a:rPr lang="it-IT" dirty="0">
                <a:ea typeface="+mn-ea"/>
                <a:cs typeface="+mn-cs"/>
              </a:rPr>
              <a:t>Le somme oggetto del conguaglio devono essere state percepite dal </a:t>
            </a:r>
            <a:r>
              <a:rPr lang="it-IT" dirty="0" smtClean="0">
                <a:ea typeface="+mn-ea"/>
                <a:cs typeface="+mn-cs"/>
              </a:rPr>
              <a:t>sostituito </a:t>
            </a:r>
            <a:r>
              <a:rPr lang="it-IT" sz="2000" dirty="0" smtClean="0"/>
              <a:t>entro </a:t>
            </a:r>
            <a:r>
              <a:rPr lang="it-IT" sz="2000" dirty="0"/>
              <a:t>il 12 gennaio</a:t>
            </a:r>
            <a:r>
              <a:rPr lang="it-IT" sz="2000" dirty="0" smtClean="0"/>
              <a:t>.</a:t>
            </a:r>
          </a:p>
          <a:p>
            <a:pPr marL="382588" lvl="4" indent="-382588">
              <a:spcAft>
                <a:spcPts val="300"/>
              </a:spcAft>
              <a:buFont typeface="Arial" pitchFamily="34" charset="0"/>
              <a:buChar char="•"/>
            </a:pPr>
            <a:endParaRPr lang="it-IT" dirty="0"/>
          </a:p>
          <a:p>
            <a:pPr marL="0" lvl="4" indent="0">
              <a:spcAft>
                <a:spcPts val="300"/>
              </a:spcAft>
              <a:buNone/>
            </a:pPr>
            <a:r>
              <a:rPr lang="it-IT" sz="2000" dirty="0" smtClean="0"/>
              <a:t>Il termine del 12 gennaio non è prorogabile nel cas</a:t>
            </a:r>
            <a:r>
              <a:rPr lang="it-IT" dirty="0" smtClean="0"/>
              <a:t>o coincida con una festività (Circ. Agenzia delle Entrate n. 2/2003).</a:t>
            </a: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Operazioni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: schema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50</a:t>
            </a:fld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68501616"/>
              </p:ext>
            </p:extLst>
          </p:nvPr>
        </p:nvGraphicFramePr>
        <p:xfrm>
          <a:off x="283029" y="947058"/>
          <a:ext cx="9300709" cy="6128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96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debito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–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incapienza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retribuzione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algn="just"/>
            <a:r>
              <a:rPr lang="it-IT" sz="2000" dirty="0" smtClean="0"/>
              <a:t>Nel </a:t>
            </a:r>
            <a:r>
              <a:rPr lang="it-IT" sz="2000" dirty="0"/>
              <a:t>caso di incapienza della </a:t>
            </a:r>
            <a:r>
              <a:rPr lang="it-IT" sz="2000" dirty="0" smtClean="0"/>
              <a:t>retribuzione a </a:t>
            </a:r>
            <a:r>
              <a:rPr lang="it-IT" sz="2000" dirty="0"/>
              <a:t>subire il </a:t>
            </a:r>
            <a:r>
              <a:rPr lang="it-IT" sz="2000" dirty="0" smtClean="0"/>
              <a:t>prelievo delle </a:t>
            </a:r>
            <a:r>
              <a:rPr lang="it-IT" sz="2000" dirty="0"/>
              <a:t>imposte, dovute </a:t>
            </a:r>
            <a:r>
              <a:rPr lang="it-IT" sz="2000" dirty="0" smtClean="0"/>
              <a:t>all’atto del </a:t>
            </a:r>
            <a:r>
              <a:rPr lang="it-IT" sz="2000" dirty="0"/>
              <a:t>conguaglio entro il 28 </a:t>
            </a:r>
            <a:r>
              <a:rPr lang="it-IT" sz="2000" dirty="0" smtClean="0"/>
              <a:t>febbraio dell’anno </a:t>
            </a:r>
            <a:r>
              <a:rPr lang="it-IT" sz="2000" dirty="0"/>
              <a:t>successivo, </a:t>
            </a:r>
            <a:r>
              <a:rPr lang="it-IT" sz="2000" dirty="0" smtClean="0"/>
              <a:t>il sostituito può </a:t>
            </a:r>
            <a:r>
              <a:rPr lang="it-IT" sz="2000" dirty="0"/>
              <a:t>esprimere </a:t>
            </a:r>
            <a:r>
              <a:rPr lang="it-IT" sz="2000" dirty="0" smtClean="0"/>
              <a:t>una delle </a:t>
            </a:r>
            <a:r>
              <a:rPr lang="it-IT" sz="2000" dirty="0"/>
              <a:t>opzioni previste dal </a:t>
            </a:r>
            <a:r>
              <a:rPr lang="it-IT" sz="2000" dirty="0" smtClean="0"/>
              <a:t>terzo comma </a:t>
            </a:r>
            <a:r>
              <a:rPr lang="it-IT" sz="2000" dirty="0"/>
              <a:t>dell’articolo 23 </a:t>
            </a:r>
            <a:r>
              <a:rPr lang="it-IT" sz="2000" dirty="0" smtClean="0"/>
              <a:t>del D.P.R</a:t>
            </a:r>
            <a:r>
              <a:rPr lang="it-IT" sz="2000" dirty="0"/>
              <a:t>. n. 600/1973</a:t>
            </a:r>
            <a:r>
              <a:rPr lang="it-IT" sz="2000" dirty="0" smtClean="0"/>
              <a:t>:</a:t>
            </a:r>
          </a:p>
          <a:p>
            <a:pPr algn="just"/>
            <a:endParaRPr lang="it-IT" sz="2000" dirty="0"/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/>
              <a:t> </a:t>
            </a:r>
            <a:r>
              <a:rPr lang="it-IT" sz="2000" dirty="0" smtClean="0"/>
              <a:t>può </a:t>
            </a:r>
            <a:r>
              <a:rPr lang="it-IT" sz="2000" dirty="0"/>
              <a:t>chiedere al sostituto </a:t>
            </a:r>
            <a:r>
              <a:rPr lang="it-IT" sz="2000" dirty="0" smtClean="0"/>
              <a:t>di versare </a:t>
            </a:r>
            <a:r>
              <a:rPr lang="it-IT" sz="2000" dirty="0"/>
              <a:t>comunque il </a:t>
            </a:r>
            <a:r>
              <a:rPr lang="it-IT" sz="2000" dirty="0" smtClean="0"/>
              <a:t>dovuto </a:t>
            </a:r>
            <a:r>
              <a:rPr lang="it-IT" sz="2000" b="1" dirty="0" smtClean="0"/>
              <a:t>impegnandosi </a:t>
            </a:r>
            <a:r>
              <a:rPr lang="it-IT" sz="2000" b="1" dirty="0"/>
              <a:t>a fornirgli la </a:t>
            </a:r>
            <a:r>
              <a:rPr lang="it-IT" sz="2000" b="1" dirty="0" smtClean="0"/>
              <a:t>necessaria provvista fondi</a:t>
            </a:r>
            <a:r>
              <a:rPr lang="it-IT" sz="2000" dirty="0" smtClean="0"/>
              <a:t>. Il sostituto deve </a:t>
            </a:r>
            <a:r>
              <a:rPr lang="it-IT" sz="2000" dirty="0"/>
              <a:t>comunque </a:t>
            </a:r>
            <a:r>
              <a:rPr lang="it-IT" sz="2000" dirty="0" smtClean="0"/>
              <a:t>provvedere nei </a:t>
            </a:r>
            <a:r>
              <a:rPr lang="it-IT" sz="2000" dirty="0"/>
              <a:t>termini a versare </a:t>
            </a:r>
            <a:r>
              <a:rPr lang="it-IT" sz="2000" dirty="0" smtClean="0"/>
              <a:t>all’erario quanto dovuto, indipendentemente dall’effettivo rimborso </a:t>
            </a:r>
            <a:r>
              <a:rPr lang="it-IT" sz="2000" dirty="0"/>
              <a:t>da parte del </a:t>
            </a:r>
            <a:r>
              <a:rPr lang="it-IT" sz="2000" dirty="0" smtClean="0"/>
              <a:t>sostituito;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 smtClean="0">
                <a:solidFill>
                  <a:schemeClr val="accent1"/>
                </a:solidFill>
              </a:rPr>
              <a:t>può </a:t>
            </a:r>
            <a:r>
              <a:rPr lang="it-IT" sz="2000" dirty="0">
                <a:solidFill>
                  <a:schemeClr val="accent1"/>
                </a:solidFill>
              </a:rPr>
              <a:t>autorizzare il </a:t>
            </a:r>
            <a:r>
              <a:rPr lang="it-IT" sz="2000" dirty="0" smtClean="0">
                <a:solidFill>
                  <a:schemeClr val="accent1"/>
                </a:solidFill>
              </a:rPr>
              <a:t>sostituto ad </a:t>
            </a:r>
            <a:r>
              <a:rPr lang="it-IT" sz="2000" dirty="0">
                <a:solidFill>
                  <a:schemeClr val="accent1"/>
                </a:solidFill>
              </a:rPr>
              <a:t>effettuare il prelievo </a:t>
            </a:r>
            <a:r>
              <a:rPr lang="it-IT" sz="2000" dirty="0" smtClean="0">
                <a:solidFill>
                  <a:schemeClr val="accent1"/>
                </a:solidFill>
              </a:rPr>
              <a:t>sulle </a:t>
            </a:r>
            <a:r>
              <a:rPr lang="it-IT" sz="2000" dirty="0">
                <a:solidFill>
                  <a:schemeClr val="accent1"/>
                </a:solidFill>
              </a:rPr>
              <a:t>retribuzioni dei </a:t>
            </a:r>
            <a:r>
              <a:rPr lang="it-IT" sz="2000" dirty="0" smtClean="0">
                <a:solidFill>
                  <a:schemeClr val="accent1"/>
                </a:solidFill>
              </a:rPr>
              <a:t>periodi di </a:t>
            </a:r>
            <a:r>
              <a:rPr lang="it-IT" sz="2000" dirty="0">
                <a:solidFill>
                  <a:schemeClr val="accent1"/>
                </a:solidFill>
              </a:rPr>
              <a:t>paga successivi al 28 </a:t>
            </a:r>
            <a:r>
              <a:rPr lang="it-IT" sz="2000" dirty="0" smtClean="0">
                <a:solidFill>
                  <a:schemeClr val="accent1"/>
                </a:solidFill>
              </a:rPr>
              <a:t>febbraio, accettando l’addebito dei </a:t>
            </a:r>
            <a:r>
              <a:rPr lang="it-IT" sz="2000" dirty="0">
                <a:solidFill>
                  <a:schemeClr val="accent1"/>
                </a:solidFill>
              </a:rPr>
              <a:t>relativi </a:t>
            </a:r>
            <a:r>
              <a:rPr lang="it-IT" sz="2000" dirty="0" smtClean="0">
                <a:solidFill>
                  <a:schemeClr val="accent1"/>
                </a:solidFill>
              </a:rPr>
              <a:t>interessi (0,5% mensile, trattenuti e versati con le modalità previste per il tributo).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 smtClean="0"/>
          </a:p>
          <a:p>
            <a:pPr marL="561975" lvl="3" indent="-342900" algn="just">
              <a:buFont typeface="Arial" pitchFamily="34" charset="0"/>
              <a:buChar char="•"/>
            </a:pPr>
            <a:r>
              <a:rPr lang="it-IT" dirty="0" smtClean="0"/>
              <a:t>In entrambi, per la validità della scelta è prevista la forma scritta.</a:t>
            </a:r>
          </a:p>
          <a:p>
            <a:pPr marL="561975" lvl="3" indent="-342900" algn="just">
              <a:buFont typeface="Arial" pitchFamily="34" charset="0"/>
              <a:buChar char="•"/>
            </a:pPr>
            <a:endParaRPr lang="it-IT" dirty="0"/>
          </a:p>
          <a:p>
            <a:pPr marL="561975" lvl="3" indent="-342900" algn="just">
              <a:buFont typeface="Arial" pitchFamily="34" charset="0"/>
              <a:buChar char="•"/>
            </a:pPr>
            <a:r>
              <a:rPr lang="it-IT" dirty="0" smtClean="0"/>
              <a:t>L’importo non trattenuto, per incapienza, deve essere comunicato al sostituito che dovrà versarlo autonomamente entro il 15 gennaio dell’anno successivo.</a:t>
            </a:r>
          </a:p>
          <a:p>
            <a:pPr marL="561975" lvl="3" indent="-342900" algn="just"/>
            <a:endParaRPr lang="it-IT" dirty="0"/>
          </a:p>
          <a:p>
            <a:pPr marL="561975" lvl="3" indent="-342900" algn="just"/>
            <a:endParaRPr lang="it-IT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credito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algn="just"/>
            <a:r>
              <a:rPr lang="it-IT" sz="2000" dirty="0"/>
              <a:t>Se le operazioni di </a:t>
            </a:r>
            <a:r>
              <a:rPr lang="it-IT" sz="2000" dirty="0" smtClean="0"/>
              <a:t>conguaglio evidenziano </a:t>
            </a:r>
            <a:r>
              <a:rPr lang="it-IT" sz="2000" dirty="0"/>
              <a:t>un credito a </a:t>
            </a:r>
            <a:r>
              <a:rPr lang="it-IT" sz="2000" dirty="0" smtClean="0"/>
              <a:t>favore del </a:t>
            </a:r>
            <a:r>
              <a:rPr lang="it-IT" sz="2000" dirty="0"/>
              <a:t>lavoratore, il </a:t>
            </a:r>
            <a:r>
              <a:rPr lang="it-IT" sz="2000" dirty="0" smtClean="0"/>
              <a:t>sostituto è tenuto ad </a:t>
            </a:r>
            <a:r>
              <a:rPr lang="it-IT" sz="2000" dirty="0"/>
              <a:t>effettuare la </a:t>
            </a:r>
            <a:r>
              <a:rPr lang="it-IT" sz="2000" b="1" dirty="0" smtClean="0"/>
              <a:t>restituzione delle </a:t>
            </a:r>
            <a:r>
              <a:rPr lang="it-IT" sz="2000" b="1" dirty="0"/>
              <a:t>maggiori ritenute </a:t>
            </a:r>
            <a:r>
              <a:rPr lang="it-IT" sz="2000" dirty="0" smtClean="0"/>
              <a:t>applicate nel </a:t>
            </a:r>
            <a:r>
              <a:rPr lang="it-IT" sz="2000" dirty="0"/>
              <a:t>corso del rapporto </a:t>
            </a:r>
            <a:r>
              <a:rPr lang="it-IT" sz="2000" dirty="0" smtClean="0"/>
              <a:t>di lavoro.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Tale principio si applica:</a:t>
            </a:r>
          </a:p>
          <a:p>
            <a:pPr algn="just"/>
            <a:endParaRPr lang="it-IT" sz="2000" dirty="0"/>
          </a:p>
          <a:p>
            <a:pPr lvl="2" algn="just">
              <a:buFont typeface="Wingdings" pitchFamily="2" charset="2"/>
              <a:buChar char="Ø"/>
            </a:pPr>
            <a:r>
              <a:rPr lang="it-IT" sz="2000" dirty="0" smtClean="0"/>
              <a:t>  nell’ipotesi </a:t>
            </a:r>
            <a:r>
              <a:rPr lang="it-IT" sz="2000" dirty="0"/>
              <a:t>di </a:t>
            </a:r>
            <a:r>
              <a:rPr lang="it-IT" sz="2000" dirty="0" smtClean="0"/>
              <a:t>conguaglio di </a:t>
            </a:r>
            <a:r>
              <a:rPr lang="it-IT" sz="2000" dirty="0"/>
              <a:t>fine </a:t>
            </a:r>
            <a:r>
              <a:rPr lang="it-IT" sz="2000" dirty="0" smtClean="0"/>
              <a:t>anno;</a:t>
            </a:r>
          </a:p>
          <a:p>
            <a:pPr lvl="2" algn="just">
              <a:buFont typeface="Wingdings" pitchFamily="2" charset="2"/>
              <a:buChar char="Ø"/>
            </a:pPr>
            <a:r>
              <a:rPr lang="it-IT" sz="2000" dirty="0" smtClean="0"/>
              <a:t>  nell’ipotesi di conguaglio </a:t>
            </a:r>
            <a:r>
              <a:rPr lang="it-IT" sz="2000" dirty="0"/>
              <a:t>effettuato in </a:t>
            </a:r>
            <a:r>
              <a:rPr lang="it-IT" sz="2000" dirty="0" smtClean="0"/>
              <a:t>occasione della cessazione del     rapporto di lavoro.</a:t>
            </a:r>
          </a:p>
          <a:p>
            <a:pPr algn="just">
              <a:buFont typeface="Wingdings" pitchFamily="2" charset="2"/>
              <a:buChar char="Ø"/>
            </a:pPr>
            <a:endParaRPr lang="it-IT" sz="2000" dirty="0"/>
          </a:p>
          <a:p>
            <a:pPr algn="just">
              <a:buFont typeface="Wingdings" pitchFamily="2" charset="2"/>
              <a:buChar char="Ø"/>
            </a:pPr>
            <a:endParaRPr lang="it-IT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 smtClean="0"/>
              <a:t> </a:t>
            </a:r>
            <a:r>
              <a:rPr lang="it-IT" sz="2000" dirty="0"/>
              <a:t>Il </a:t>
            </a:r>
            <a:r>
              <a:rPr lang="it-IT" sz="2000" dirty="0" smtClean="0"/>
              <a:t>conguaglio, e </a:t>
            </a:r>
            <a:r>
              <a:rPr lang="it-IT" sz="2000" dirty="0"/>
              <a:t>l’eventuale rimborso, è</a:t>
            </a:r>
            <a:r>
              <a:rPr lang="it-IT" sz="2000" dirty="0" smtClean="0"/>
              <a:t> effettuato anche </a:t>
            </a:r>
            <a:r>
              <a:rPr lang="it-IT" sz="2000" dirty="0"/>
              <a:t>nel caso di </a:t>
            </a:r>
            <a:r>
              <a:rPr lang="it-IT" sz="2000" dirty="0" smtClean="0"/>
              <a:t>decesso del </a:t>
            </a:r>
            <a:r>
              <a:rPr lang="it-IT" sz="2000" dirty="0"/>
              <a:t>sostituito.</a:t>
            </a:r>
            <a:endParaRPr lang="it-IT" sz="2000" dirty="0" smtClean="0"/>
          </a:p>
          <a:p>
            <a:pPr marL="561975" lvl="3" indent="-342900" algn="just"/>
            <a:endParaRPr lang="it-IT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5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Aliquota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superiore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quella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spettante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/>
              <a:t>Il lavoratore può chiedere al datore di lavoro di applicare, in corso d’anno, un’aliquota superiore a quella che risulterebbe dalla corretta applicazione degli scaglioni di reddito.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>
              <a:buFont typeface="Arial" pitchFamily="34" charset="0"/>
              <a:buChar char="•"/>
            </a:pPr>
            <a:r>
              <a:rPr lang="it-IT" sz="2000" dirty="0"/>
              <a:t>La scelta, deve essere considerata anche in sede di conguaglio con la conseguenza che il sostituto dovrà: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 lvl="3">
              <a:buFont typeface="Wingdings" pitchFamily="2" charset="2"/>
              <a:buChar char="Ø"/>
            </a:pPr>
            <a:r>
              <a:rPr lang="it-IT" dirty="0" smtClean="0"/>
              <a:t>effettuare </a:t>
            </a:r>
            <a:r>
              <a:rPr lang="it-IT" dirty="0"/>
              <a:t>le operazioni di conguaglio applicando le aliquote come dalle norme </a:t>
            </a:r>
            <a:r>
              <a:rPr lang="it-IT" dirty="0" smtClean="0"/>
              <a:t>vigenti;</a:t>
            </a:r>
          </a:p>
          <a:p>
            <a:pPr lvl="3">
              <a:buFont typeface="Wingdings" pitchFamily="2" charset="2"/>
              <a:buChar char="Ø"/>
            </a:pPr>
            <a:endParaRPr lang="it-IT" dirty="0" smtClean="0"/>
          </a:p>
          <a:p>
            <a:pPr lvl="3">
              <a:buFont typeface="Wingdings" pitchFamily="2" charset="2"/>
              <a:buChar char="Ø"/>
            </a:pPr>
            <a:r>
              <a:rPr lang="it-IT" dirty="0" smtClean="0"/>
              <a:t>non </a:t>
            </a:r>
            <a:r>
              <a:rPr lang="it-IT" dirty="0"/>
              <a:t>procedere al rimborso del credito </a:t>
            </a:r>
            <a:r>
              <a:rPr lang="it-IT" dirty="0" smtClean="0"/>
              <a:t>risultante;</a:t>
            </a:r>
          </a:p>
          <a:p>
            <a:pPr lvl="3">
              <a:buFont typeface="Wingdings" pitchFamily="2" charset="2"/>
              <a:buChar char="Ø"/>
            </a:pPr>
            <a:endParaRPr lang="it-IT" dirty="0" smtClean="0"/>
          </a:p>
          <a:p>
            <a:pPr lvl="3">
              <a:buFont typeface="Wingdings" pitchFamily="2" charset="2"/>
              <a:buChar char="Ø"/>
            </a:pPr>
            <a:r>
              <a:rPr lang="it-IT" dirty="0" smtClean="0"/>
              <a:t>evidenziare </a:t>
            </a:r>
            <a:r>
              <a:rPr lang="it-IT" dirty="0"/>
              <a:t>nella certificazione l’applicazione della maggiore aliquota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Addizionali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regionali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Ai sensi dell’art. 50 del </a:t>
            </a:r>
            <a:r>
              <a:rPr lang="it-IT" sz="2000" dirty="0" err="1" smtClean="0"/>
              <a:t>D.Lgs.</a:t>
            </a:r>
            <a:r>
              <a:rPr lang="it-IT" sz="2000" dirty="0" smtClean="0"/>
              <a:t> N. 446/1997, le </a:t>
            </a:r>
            <a:r>
              <a:rPr lang="it-IT" sz="2000" dirty="0"/>
              <a:t>operazioni di </a:t>
            </a:r>
            <a:r>
              <a:rPr lang="it-IT" sz="2000" dirty="0" smtClean="0"/>
              <a:t>conguaglio comprendono </a:t>
            </a:r>
            <a:r>
              <a:rPr lang="it-IT" sz="2000" dirty="0"/>
              <a:t>la </a:t>
            </a:r>
            <a:r>
              <a:rPr lang="it-IT" sz="2000" dirty="0" smtClean="0"/>
              <a:t>determinazione, il </a:t>
            </a:r>
            <a:r>
              <a:rPr lang="it-IT" sz="2000" dirty="0"/>
              <a:t>prelievo e il </a:t>
            </a:r>
            <a:r>
              <a:rPr lang="it-IT" sz="2000" dirty="0" smtClean="0"/>
              <a:t>versamento da </a:t>
            </a:r>
            <a:r>
              <a:rPr lang="it-IT" sz="2000" dirty="0"/>
              <a:t>parte del sostituto </a:t>
            </a:r>
            <a:r>
              <a:rPr lang="it-IT" sz="2000" dirty="0" smtClean="0"/>
              <a:t>dell’</a:t>
            </a:r>
            <a:r>
              <a:rPr lang="it-IT" sz="2000" b="1" dirty="0" smtClean="0"/>
              <a:t>addizionale regionale</a:t>
            </a:r>
            <a:r>
              <a:rPr lang="it-IT" sz="2000" dirty="0" smtClean="0"/>
              <a:t>.</a:t>
            </a:r>
          </a:p>
          <a:p>
            <a:pPr algn="just"/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 Questa deve essere determinata</a:t>
            </a:r>
            <a:r>
              <a:rPr lang="it-IT" sz="2000" dirty="0"/>
              <a:t>, </a:t>
            </a:r>
            <a:r>
              <a:rPr lang="it-IT" sz="2000" dirty="0" smtClean="0"/>
              <a:t>nella misura </a:t>
            </a:r>
            <a:r>
              <a:rPr lang="it-IT" sz="2000" dirty="0"/>
              <a:t>annualmente </a:t>
            </a:r>
            <a:r>
              <a:rPr lang="it-IT" sz="2000" dirty="0" smtClean="0"/>
              <a:t>stabilita, sul </a:t>
            </a:r>
            <a:r>
              <a:rPr lang="it-IT" sz="2000" dirty="0"/>
              <a:t>reddito complessivo </a:t>
            </a:r>
            <a:r>
              <a:rPr lang="it-IT" sz="2000" dirty="0" smtClean="0"/>
              <a:t>determinato ai </a:t>
            </a:r>
            <a:r>
              <a:rPr lang="it-IT" sz="2000" dirty="0"/>
              <a:t>fini del </a:t>
            </a:r>
            <a:r>
              <a:rPr lang="it-IT" sz="2000" dirty="0" smtClean="0"/>
              <a:t>conguaglio per </a:t>
            </a:r>
            <a:r>
              <a:rPr lang="it-IT" sz="2000" dirty="0"/>
              <a:t>l’Irpef, al </a:t>
            </a:r>
            <a:r>
              <a:rPr lang="it-IT" sz="2000" b="1" dirty="0" smtClean="0"/>
              <a:t>netto degli oneri </a:t>
            </a:r>
            <a:r>
              <a:rPr lang="it-IT" sz="2000" b="1" dirty="0"/>
              <a:t>deducibili</a:t>
            </a:r>
            <a:r>
              <a:rPr lang="it-IT" sz="2000" b="1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it-IT" sz="2000" b="1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L’addizionale regionale non è dovuta: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lvl="3" algn="just">
              <a:buFont typeface="Wingdings" pitchFamily="2" charset="2"/>
              <a:buChar char="Ø"/>
            </a:pPr>
            <a:r>
              <a:rPr lang="it-IT" dirty="0" smtClean="0"/>
              <a:t> sui redditi soggetti a tassazione separata;</a:t>
            </a:r>
          </a:p>
          <a:p>
            <a:pPr lvl="3" algn="just">
              <a:buFont typeface="Wingdings" pitchFamily="2" charset="2"/>
              <a:buChar char="Ø"/>
            </a:pPr>
            <a:r>
              <a:rPr lang="it-IT" sz="2000" dirty="0" smtClean="0"/>
              <a:t> dai lavoratori con Irpef, al netto delle deduzioni e detrazioni, pari a 0.</a:t>
            </a: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7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Addizionali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regionali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L’importo dell’addizionale regionale </a:t>
            </a:r>
            <a:r>
              <a:rPr lang="it-IT" sz="2000" dirty="0"/>
              <a:t>dovuta, determinata </a:t>
            </a:r>
            <a:r>
              <a:rPr lang="it-IT" sz="2000" dirty="0" smtClean="0"/>
              <a:t>in sede </a:t>
            </a:r>
            <a:r>
              <a:rPr lang="it-IT" sz="2000" dirty="0"/>
              <a:t>di conguaglio di fine </a:t>
            </a:r>
            <a:r>
              <a:rPr lang="it-IT" sz="2000" dirty="0" smtClean="0"/>
              <a:t>anno è </a:t>
            </a:r>
            <a:r>
              <a:rPr lang="it-IT" sz="2000" dirty="0"/>
              <a:t>trattenuta nel corso </a:t>
            </a:r>
            <a:r>
              <a:rPr lang="it-IT" sz="2000" b="1" dirty="0" smtClean="0"/>
              <a:t>dell’anno successivo </a:t>
            </a:r>
            <a:r>
              <a:rPr lang="it-IT" sz="2000" b="1" dirty="0"/>
              <a:t>in 11 </a:t>
            </a:r>
            <a:r>
              <a:rPr lang="it-IT" sz="2000" b="1" dirty="0" smtClean="0"/>
              <a:t>mensilità</a:t>
            </a:r>
            <a:r>
              <a:rPr lang="it-IT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it-IT" sz="2000" dirty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L’imposta deve essere versata alla </a:t>
            </a:r>
            <a:r>
              <a:rPr lang="it-IT" sz="2000" b="1" dirty="0" smtClean="0"/>
              <a:t>Regione di residenza </a:t>
            </a:r>
            <a:r>
              <a:rPr lang="it-IT" sz="2000" dirty="0" smtClean="0"/>
              <a:t>del lavoratore alla data del </a:t>
            </a:r>
            <a:r>
              <a:rPr lang="it-IT" sz="2000" b="1" dirty="0" smtClean="0"/>
              <a:t>31 dicembre </a:t>
            </a:r>
            <a:r>
              <a:rPr lang="it-IT" sz="2000" dirty="0" smtClean="0"/>
              <a:t>(o al momento di effettuazione del conguaglio, se antecedente a tale data).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Addizionali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comunali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Ai sensi dell’art. 1 del </a:t>
            </a:r>
            <a:r>
              <a:rPr lang="it-IT" sz="2000" dirty="0" err="1" smtClean="0"/>
              <a:t>D.Lgs.</a:t>
            </a:r>
            <a:r>
              <a:rPr lang="it-IT" sz="2000" dirty="0" smtClean="0"/>
              <a:t> 28 settembre 1998, n. 360, è data </a:t>
            </a:r>
            <a:r>
              <a:rPr lang="it-IT" sz="2000" b="1" dirty="0" smtClean="0"/>
              <a:t>facoltà </a:t>
            </a:r>
            <a:r>
              <a:rPr lang="it-IT" sz="2000" dirty="0" smtClean="0"/>
              <a:t>ai Comuni di istituire </a:t>
            </a:r>
            <a:r>
              <a:rPr lang="it-IT" sz="2000" b="1" dirty="0" smtClean="0"/>
              <a:t>un’addizionale comunale </a:t>
            </a:r>
            <a:r>
              <a:rPr lang="it-IT" sz="2000" dirty="0" smtClean="0"/>
              <a:t>all’Irpef.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L’ammontare dell’addizionale comunale dovuta è determinata in sede di </a:t>
            </a:r>
            <a:r>
              <a:rPr lang="it-IT" sz="2000" b="1" dirty="0" smtClean="0"/>
              <a:t>conguaglio </a:t>
            </a:r>
            <a:r>
              <a:rPr lang="it-IT" sz="2000" dirty="0" smtClean="0"/>
              <a:t>di fine anno.</a:t>
            </a:r>
          </a:p>
          <a:p>
            <a:pPr algn="just">
              <a:buFont typeface="Arial" pitchFamily="34" charset="0"/>
              <a:buChar char="•"/>
            </a:pPr>
            <a:endParaRPr lang="it-IT" sz="2000" b="1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L’importo dovuto è trattenuto in 11 mensilità, nel corso dell’anno successivo.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L</a:t>
            </a:r>
            <a:r>
              <a:rPr lang="it-IT" sz="2000" dirty="0" smtClean="0"/>
              <a:t>a </a:t>
            </a:r>
            <a:r>
              <a:rPr lang="it-IT" sz="2000" dirty="0"/>
              <a:t>trattenuta </a:t>
            </a:r>
            <a:r>
              <a:rPr lang="it-IT" sz="2000" dirty="0" smtClean="0"/>
              <a:t>viene effettuata tra il </a:t>
            </a:r>
            <a:r>
              <a:rPr lang="it-IT" sz="2000" dirty="0"/>
              <a:t>mese di marzo e quello di </a:t>
            </a:r>
            <a:r>
              <a:rPr lang="it-IT" sz="2000" dirty="0" smtClean="0"/>
              <a:t>novembre dell’anno successivo.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L’acconto è </a:t>
            </a:r>
            <a:r>
              <a:rPr lang="it-IT" sz="2000" dirty="0" smtClean="0"/>
              <a:t>stabilito nella </a:t>
            </a:r>
            <a:r>
              <a:rPr lang="it-IT" sz="2000" dirty="0"/>
              <a:t>misura del 30 per cento dell’addizionale ottenuta applicando </a:t>
            </a:r>
            <a:r>
              <a:rPr lang="it-IT" sz="2000" dirty="0" smtClean="0"/>
              <a:t>l’aliquota al </a:t>
            </a:r>
            <a:r>
              <a:rPr lang="it-IT" sz="2000" dirty="0"/>
              <a:t>reddito imponibile dell’anno </a:t>
            </a:r>
            <a:r>
              <a:rPr lang="it-IT" sz="2000" dirty="0" smtClean="0"/>
              <a:t>precedente.</a:t>
            </a:r>
            <a:endParaRPr lang="it-IT" sz="2000" dirty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4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Addizionali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comunali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>
              <a:buFont typeface="Arial" pitchFamily="34" charset="0"/>
              <a:buChar char="•"/>
            </a:pPr>
            <a:endParaRPr lang="it-IT" sz="2000" dirty="0" smtClean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Per </a:t>
            </a:r>
            <a:r>
              <a:rPr lang="it-IT" sz="2000" dirty="0"/>
              <a:t>il calcolo del saldo </a:t>
            </a:r>
            <a:r>
              <a:rPr lang="it-IT" sz="2000" dirty="0" smtClean="0"/>
              <a:t>2012, bisogna avere riguardo </a:t>
            </a:r>
            <a:r>
              <a:rPr lang="it-IT" sz="2000" dirty="0"/>
              <a:t>al domicilio fiscale </a:t>
            </a:r>
            <a:r>
              <a:rPr lang="it-IT" sz="2000" dirty="0" smtClean="0"/>
              <a:t>del contribuente alla data del1</a:t>
            </a:r>
            <a:r>
              <a:rPr lang="it-IT" sz="2000" dirty="0"/>
              <a:t>° </a:t>
            </a:r>
            <a:r>
              <a:rPr lang="it-IT" sz="2000" dirty="0" smtClean="0"/>
              <a:t>gennaio.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 smtClean="0"/>
              <a:t>Per il </a:t>
            </a:r>
            <a:r>
              <a:rPr lang="it-IT" sz="2000" dirty="0"/>
              <a:t>calcolo dell’acconto </a:t>
            </a:r>
            <a:r>
              <a:rPr lang="it-IT" sz="2000" dirty="0" smtClean="0"/>
              <a:t>2013, bisogna avere riguardo </a:t>
            </a:r>
            <a:r>
              <a:rPr lang="it-IT" sz="2000" dirty="0"/>
              <a:t>al domicilio fiscale al 1° gennaio </a:t>
            </a:r>
            <a:r>
              <a:rPr lang="it-IT" sz="2000" dirty="0" smtClean="0"/>
              <a:t>2013 </a:t>
            </a:r>
            <a:r>
              <a:rPr lang="it-IT" sz="2000" dirty="0"/>
              <a:t>(l’aliquota e l’esenzione sono assunte nella misura vigente nell’anno </a:t>
            </a:r>
            <a:r>
              <a:rPr lang="it-IT" sz="2000" dirty="0" smtClean="0"/>
              <a:t>2012, </a:t>
            </a:r>
            <a:r>
              <a:rPr lang="it-IT" sz="2000" dirty="0"/>
              <a:t>salvo che la pubblicazione della delibera sul portale dell’Amministrazione finanziaria </a:t>
            </a:r>
            <a:r>
              <a:rPr lang="it-IT" sz="2000" i="1" dirty="0">
                <a:hlinkClick r:id="rId3"/>
              </a:rPr>
              <a:t>www.finanze.gov.it</a:t>
            </a:r>
            <a:r>
              <a:rPr lang="it-IT" sz="2000" i="1" dirty="0"/>
              <a:t> </a:t>
            </a:r>
            <a:r>
              <a:rPr lang="it-IT" sz="2000" dirty="0"/>
              <a:t>sia stata effettuata entro il 20 dicembre </a:t>
            </a:r>
            <a:r>
              <a:rPr lang="it-IT" sz="2000" dirty="0" smtClean="0"/>
              <a:t>2012). </a:t>
            </a:r>
            <a:endParaRPr lang="it-IT" sz="2000" dirty="0">
              <a:effectLst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2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Novità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del CUD 2013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endParaRPr lang="it-IT" sz="2000" dirty="0" smtClean="0"/>
          </a:p>
          <a:p>
            <a:pPr algn="just"/>
            <a:r>
              <a:rPr lang="it-IT" sz="2000" dirty="0" smtClean="0"/>
              <a:t>Novità nella determinazione </a:t>
            </a:r>
            <a:r>
              <a:rPr lang="it-IT" sz="2000" dirty="0"/>
              <a:t>del reddito di lavoro </a:t>
            </a:r>
            <a:r>
              <a:rPr lang="it-IT" sz="2000" dirty="0" smtClean="0"/>
              <a:t>dipendente:</a:t>
            </a:r>
          </a:p>
          <a:p>
            <a:pPr algn="just"/>
            <a:endParaRPr lang="it-IT" sz="2000" dirty="0"/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 le discipline speciali a favore dei dipendenti coinvolti nel sisma del 20 e 29 maggio </a:t>
            </a:r>
            <a:r>
              <a:rPr lang="it-IT" sz="2000" dirty="0" smtClean="0"/>
              <a:t>2012 in </a:t>
            </a:r>
            <a:r>
              <a:rPr lang="it-IT" sz="2000" dirty="0"/>
              <a:t>Emilia</a:t>
            </a:r>
            <a:r>
              <a:rPr lang="it-IT" sz="2000" dirty="0" smtClean="0"/>
              <a:t>; </a:t>
            </a:r>
          </a:p>
          <a:p>
            <a:pPr algn="just">
              <a:buFont typeface="Wingdings" pitchFamily="2" charset="2"/>
              <a:buChar char="Ø"/>
            </a:pPr>
            <a:endParaRPr lang="it-IT" sz="2000" dirty="0" smtClean="0"/>
          </a:p>
          <a:p>
            <a:pPr algn="just">
              <a:buFont typeface="Wingdings" pitchFamily="2" charset="2"/>
              <a:buChar char="Ø"/>
            </a:pPr>
            <a:r>
              <a:rPr lang="it-IT" sz="2000" dirty="0" smtClean="0"/>
              <a:t>novità </a:t>
            </a:r>
            <a:r>
              <a:rPr lang="it-IT" sz="2000" dirty="0"/>
              <a:t>per l’esclusione dal reddito della contribuzione versata </a:t>
            </a:r>
            <a:r>
              <a:rPr lang="it-IT" sz="2000" dirty="0" smtClean="0"/>
              <a:t>ai </a:t>
            </a:r>
            <a:r>
              <a:rPr lang="it-IT" sz="2000" b="1" dirty="0"/>
              <a:t>fondi di previdenza </a:t>
            </a:r>
            <a:r>
              <a:rPr lang="it-IT" sz="2000" b="1" dirty="0" smtClean="0"/>
              <a:t>complementare </a:t>
            </a:r>
            <a:r>
              <a:rPr lang="it-IT" sz="2000" dirty="0" smtClean="0"/>
              <a:t>(</a:t>
            </a:r>
            <a:r>
              <a:rPr lang="it-IT" sz="2000" dirty="0"/>
              <a:t>possibilità di portare in deduzione dal proprio </a:t>
            </a:r>
            <a:r>
              <a:rPr lang="it-IT" sz="2000" dirty="0" smtClean="0"/>
              <a:t>reddito complessivo </a:t>
            </a:r>
            <a:r>
              <a:rPr lang="it-IT" sz="2000" dirty="0"/>
              <a:t>e nei 20 anni successivi al quinto di partecipazione a forme di </a:t>
            </a:r>
            <a:r>
              <a:rPr lang="it-IT" sz="2000" dirty="0" smtClean="0"/>
              <a:t>previdenza integrativa</a:t>
            </a:r>
            <a:r>
              <a:rPr lang="it-IT" sz="2000" dirty="0"/>
              <a:t>, i contributi versati a queste ultime, utilizzando, oltre all’ordinario plafond di </a:t>
            </a:r>
            <a:r>
              <a:rPr lang="it-IT" sz="2000" dirty="0" smtClean="0"/>
              <a:t>euro 5.164,57 </a:t>
            </a:r>
            <a:r>
              <a:rPr lang="it-IT" sz="2000" dirty="0"/>
              <a:t>annui, un ulteriore “</a:t>
            </a:r>
            <a:r>
              <a:rPr lang="it-IT" sz="2000" b="1" dirty="0"/>
              <a:t>bonus</a:t>
            </a:r>
            <a:r>
              <a:rPr lang="it-IT" sz="2000" dirty="0"/>
              <a:t>” di euro 2.582,29 annui, fino al raggiungimento </a:t>
            </a:r>
            <a:r>
              <a:rPr lang="it-IT" sz="2000" dirty="0" smtClean="0"/>
              <a:t>della differenza </a:t>
            </a:r>
            <a:r>
              <a:rPr lang="it-IT" sz="2000" dirty="0"/>
              <a:t>positiva tra l’importo di euro 25.822,85 e i contributi effettivamente versati </a:t>
            </a:r>
            <a:r>
              <a:rPr lang="it-IT" sz="2000" dirty="0" smtClean="0"/>
              <a:t>nei primi </a:t>
            </a:r>
            <a:r>
              <a:rPr lang="it-IT" sz="2000" dirty="0"/>
              <a:t>5 anni di </a:t>
            </a:r>
            <a:r>
              <a:rPr lang="it-IT" sz="2000" dirty="0" smtClean="0"/>
              <a:t>partecipazione </a:t>
            </a:r>
            <a:r>
              <a:rPr lang="it-IT" sz="2000" dirty="0"/>
              <a:t>alle forme </a:t>
            </a:r>
            <a:r>
              <a:rPr lang="it-IT" sz="2000" dirty="0" smtClean="0"/>
              <a:t>pensionistiche)</a:t>
            </a:r>
            <a:r>
              <a:rPr lang="it-IT" sz="2000" dirty="0"/>
              <a:t>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Novità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del CUD 2013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17500" y="1055866"/>
            <a:ext cx="9266238" cy="6455390"/>
          </a:xfrm>
        </p:spPr>
        <p:txBody>
          <a:bodyPr/>
          <a:lstStyle/>
          <a:p>
            <a:pPr algn="just"/>
            <a:endParaRPr lang="it-IT" sz="2000" dirty="0" smtClean="0"/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Novità nell’applicazione dell’imposte:</a:t>
            </a:r>
          </a:p>
          <a:p>
            <a:pPr algn="just"/>
            <a:endParaRPr lang="it-IT" sz="2000" dirty="0"/>
          </a:p>
          <a:p>
            <a:pPr algn="just">
              <a:buFont typeface="Wingdings" pitchFamily="2" charset="2"/>
              <a:buChar char="Ø"/>
            </a:pPr>
            <a:r>
              <a:rPr lang="it-IT" sz="2000" b="1" dirty="0" smtClean="0"/>
              <a:t>sospensione</a:t>
            </a:r>
            <a:r>
              <a:rPr lang="it-IT" sz="2000" dirty="0"/>
              <a:t>, dal 20 maggio al 30 novembre, degli </a:t>
            </a:r>
            <a:r>
              <a:rPr lang="it-IT" sz="2000" dirty="0" smtClean="0"/>
              <a:t>obblighi di </a:t>
            </a:r>
            <a:r>
              <a:rPr lang="it-IT" sz="2000" dirty="0"/>
              <a:t>versamento per i contribuenti residenti nei comuni </a:t>
            </a:r>
            <a:r>
              <a:rPr lang="it-IT" sz="2000" dirty="0" smtClean="0"/>
              <a:t>danneggiati </a:t>
            </a:r>
            <a:r>
              <a:rPr lang="it-IT" sz="2000" dirty="0"/>
              <a:t>dal </a:t>
            </a:r>
            <a:r>
              <a:rPr lang="it-IT" sz="2000" b="1" dirty="0" smtClean="0"/>
              <a:t>sisma in Emilia </a:t>
            </a:r>
            <a:r>
              <a:rPr lang="it-IT" sz="2000" dirty="0"/>
              <a:t>e le zone limitrofe (D.M. 1º giugno 2012</a:t>
            </a:r>
            <a:r>
              <a:rPr lang="it-IT" sz="2000" dirty="0" smtClean="0"/>
              <a:t>). Esenzione non applicabile al sostituto, ma non applicazione di sanzione in sede di versamento;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b="1" dirty="0" smtClean="0"/>
              <a:t>tassazione </a:t>
            </a:r>
            <a:r>
              <a:rPr lang="it-IT" sz="2000" b="1" dirty="0"/>
              <a:t>agevolata al 10% </a:t>
            </a:r>
            <a:r>
              <a:rPr lang="it-IT" sz="2000" dirty="0"/>
              <a:t>sulle somme correlate alla </a:t>
            </a:r>
            <a:r>
              <a:rPr lang="it-IT" sz="2000" b="1" dirty="0" smtClean="0"/>
              <a:t>produttività </a:t>
            </a:r>
            <a:r>
              <a:rPr lang="it-IT" sz="2000" dirty="0" smtClean="0"/>
              <a:t>ed </a:t>
            </a:r>
            <a:r>
              <a:rPr lang="it-IT" sz="2000" dirty="0"/>
              <a:t>erogate in attuazione della contrattazione </a:t>
            </a:r>
            <a:r>
              <a:rPr lang="it-IT" sz="2000" dirty="0" smtClean="0"/>
              <a:t>decentrata, se previsti da accordi o contratti collettivi territoriali o aziendali;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 smtClean="0"/>
              <a:t>applicazione di </a:t>
            </a:r>
            <a:r>
              <a:rPr lang="it-IT" sz="2000" dirty="0"/>
              <a:t>alcune </a:t>
            </a:r>
            <a:r>
              <a:rPr lang="it-IT" sz="2000" b="1" dirty="0"/>
              <a:t>detrazioni </a:t>
            </a:r>
            <a:r>
              <a:rPr lang="it-IT" sz="2000" b="1" dirty="0" smtClean="0"/>
              <a:t>d’imposta </a:t>
            </a:r>
            <a:r>
              <a:rPr lang="it-IT" sz="2000" dirty="0" smtClean="0"/>
              <a:t>Irpef;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r</a:t>
            </a:r>
            <a:r>
              <a:rPr lang="it-IT" sz="2000" dirty="0" smtClean="0"/>
              <a:t>idisegnati i limiti della </a:t>
            </a:r>
            <a:r>
              <a:rPr lang="it-IT" sz="2000" b="1" dirty="0" smtClean="0"/>
              <a:t>no </a:t>
            </a:r>
            <a:r>
              <a:rPr lang="it-IT" sz="2000" b="1" dirty="0" err="1" smtClean="0"/>
              <a:t>tax</a:t>
            </a:r>
            <a:r>
              <a:rPr lang="it-IT" sz="2000" b="1" dirty="0" smtClean="0"/>
              <a:t> area </a:t>
            </a:r>
            <a:r>
              <a:rPr lang="it-IT" sz="2000" dirty="0" smtClean="0"/>
              <a:t>per </a:t>
            </a:r>
            <a:r>
              <a:rPr lang="it-IT" sz="2000" smtClean="0"/>
              <a:t>i</a:t>
            </a:r>
            <a:r>
              <a:rPr lang="it-IT" sz="2000" b="1" smtClean="0"/>
              <a:t> transfrontalieri </a:t>
            </a:r>
            <a:r>
              <a:rPr lang="it-IT" sz="2000" dirty="0" smtClean="0"/>
              <a:t>(ridotto da euro 8.000 ad euro 6.700). </a:t>
            </a:r>
          </a:p>
          <a:p>
            <a:pPr algn="just">
              <a:buFont typeface="Arial" pitchFamily="34" charset="0"/>
              <a:buChar char="•"/>
            </a:pPr>
            <a:endParaRPr lang="it-IT" sz="2000" dirty="0"/>
          </a:p>
          <a:p>
            <a:pPr algn="just">
              <a:buFont typeface="Arial" pitchFamily="34" charset="0"/>
              <a:buChar char="•"/>
            </a:pPr>
            <a:endParaRPr lang="it-IT" sz="2000" dirty="0" smtClean="0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Oggetto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 marL="219075" lvl="3" indent="0" defTabSz="1016000" eaLnBrk="0" hangingPunct="0">
              <a:buNone/>
              <a:defRPr/>
            </a:pPr>
            <a:endParaRPr lang="it-IT" sz="1900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r>
              <a:rPr lang="it-IT" dirty="0" smtClean="0">
                <a:ea typeface="MS PGothic" pitchFamily="34" charset="-128"/>
                <a:cs typeface="+mn-cs"/>
              </a:rPr>
              <a:t>Il </a:t>
            </a:r>
            <a:r>
              <a:rPr lang="it-IT" dirty="0">
                <a:ea typeface="MS PGothic" pitchFamily="34" charset="-128"/>
                <a:cs typeface="+mn-cs"/>
              </a:rPr>
              <a:t>sostituto d’imposta deve </a:t>
            </a:r>
            <a:r>
              <a:rPr lang="it-IT" dirty="0" smtClean="0">
                <a:ea typeface="MS PGothic" pitchFamily="34" charset="-128"/>
                <a:cs typeface="+mn-cs"/>
              </a:rPr>
              <a:t>tenere conto </a:t>
            </a:r>
            <a:r>
              <a:rPr lang="it-IT" b="1" dirty="0" smtClean="0">
                <a:ea typeface="MS PGothic" pitchFamily="34" charset="-128"/>
                <a:cs typeface="+mn-cs"/>
              </a:rPr>
              <a:t>di quanto </a:t>
            </a:r>
            <a:r>
              <a:rPr lang="it-IT" b="1" dirty="0">
                <a:ea typeface="MS PGothic" pitchFamily="34" charset="-128"/>
                <a:cs typeface="+mn-cs"/>
              </a:rPr>
              <a:t>ha direttamente </a:t>
            </a:r>
            <a:r>
              <a:rPr lang="it-IT" b="1" dirty="0" smtClean="0">
                <a:ea typeface="MS PGothic" pitchFamily="34" charset="-128"/>
                <a:cs typeface="+mn-cs"/>
              </a:rPr>
              <a:t>erogato al </a:t>
            </a:r>
            <a:r>
              <a:rPr lang="it-IT" b="1" dirty="0">
                <a:ea typeface="MS PGothic" pitchFamily="34" charset="-128"/>
                <a:cs typeface="+mn-cs"/>
              </a:rPr>
              <a:t>lavoratore</a:t>
            </a:r>
            <a:r>
              <a:rPr lang="it-IT" dirty="0">
                <a:ea typeface="MS PGothic" pitchFamily="34" charset="-128"/>
                <a:cs typeface="+mn-cs"/>
              </a:rPr>
              <a:t>, e degli </a:t>
            </a:r>
            <a:r>
              <a:rPr lang="it-IT" dirty="0" smtClean="0">
                <a:ea typeface="MS PGothic" pitchFamily="34" charset="-128"/>
                <a:cs typeface="+mn-cs"/>
              </a:rPr>
              <a:t>oneri transitati </a:t>
            </a:r>
            <a:r>
              <a:rPr lang="it-IT" dirty="0">
                <a:ea typeface="MS PGothic" pitchFamily="34" charset="-128"/>
                <a:cs typeface="+mn-cs"/>
              </a:rPr>
              <a:t>in busta paga nel </a:t>
            </a:r>
            <a:r>
              <a:rPr lang="it-IT" dirty="0" smtClean="0">
                <a:ea typeface="MS PGothic" pitchFamily="34" charset="-128"/>
                <a:cs typeface="+mn-cs"/>
              </a:rPr>
              <a:t>periodo considerato.</a:t>
            </a:r>
          </a:p>
          <a:p>
            <a:pPr marL="561975" lvl="3" indent="-342900" algn="just" defTabSz="1016000" eaLnBrk="0" hangingPunct="0">
              <a:defRPr/>
            </a:pPr>
            <a:endParaRPr lang="it-IT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r>
              <a:rPr lang="it-IT" dirty="0">
                <a:ea typeface="MS PGothic" pitchFamily="34" charset="-128"/>
                <a:cs typeface="+mn-cs"/>
              </a:rPr>
              <a:t>Ai soli fini del </a:t>
            </a:r>
            <a:r>
              <a:rPr lang="it-IT" dirty="0" smtClean="0">
                <a:ea typeface="MS PGothic" pitchFamily="34" charset="-128"/>
                <a:cs typeface="+mn-cs"/>
              </a:rPr>
              <a:t>conguaglio, il </a:t>
            </a:r>
            <a:r>
              <a:rPr lang="it-IT" dirty="0">
                <a:ea typeface="MS PGothic" pitchFamily="34" charset="-128"/>
                <a:cs typeface="+mn-cs"/>
              </a:rPr>
              <a:t>lavoratore </a:t>
            </a:r>
            <a:r>
              <a:rPr lang="it-IT" b="1" dirty="0" smtClean="0">
                <a:ea typeface="MS PGothic" pitchFamily="34" charset="-128"/>
                <a:cs typeface="+mn-cs"/>
              </a:rPr>
              <a:t>può chiedere </a:t>
            </a:r>
            <a:r>
              <a:rPr lang="it-IT" b="1" dirty="0">
                <a:ea typeface="MS PGothic" pitchFamily="34" charset="-128"/>
                <a:cs typeface="+mn-cs"/>
              </a:rPr>
              <a:t>al proprio sostituto d’imposta di considerare anche redditi di lavoro </a:t>
            </a:r>
            <a:r>
              <a:rPr lang="it-IT" b="1" dirty="0" smtClean="0">
                <a:ea typeface="MS PGothic" pitchFamily="34" charset="-128"/>
                <a:cs typeface="+mn-cs"/>
              </a:rPr>
              <a:t>dipendente e/o </a:t>
            </a:r>
            <a:r>
              <a:rPr lang="it-IT" b="1" dirty="0">
                <a:ea typeface="MS PGothic" pitchFamily="34" charset="-128"/>
                <a:cs typeface="+mn-cs"/>
              </a:rPr>
              <a:t>ad essi assimilati erogati da altri soggetti</a:t>
            </a:r>
            <a:r>
              <a:rPr lang="it-IT" dirty="0">
                <a:ea typeface="MS PGothic" pitchFamily="34" charset="-128"/>
                <a:cs typeface="+mn-cs"/>
              </a:rPr>
              <a:t> (es. precedenti datori di lavoro o </a:t>
            </a:r>
            <a:r>
              <a:rPr lang="it-IT" dirty="0" smtClean="0">
                <a:ea typeface="MS PGothic" pitchFamily="34" charset="-128"/>
                <a:cs typeface="+mn-cs"/>
              </a:rPr>
              <a:t>committenti, Enti </a:t>
            </a:r>
            <a:r>
              <a:rPr lang="it-IT" dirty="0">
                <a:ea typeface="MS PGothic" pitchFamily="34" charset="-128"/>
                <a:cs typeface="+mn-cs"/>
              </a:rPr>
              <a:t>previdenziali e assistenziali, ecc.), non necessariamente sostituti d’imposta (es. </a:t>
            </a:r>
            <a:r>
              <a:rPr lang="it-IT" dirty="0" smtClean="0">
                <a:ea typeface="MS PGothic" pitchFamily="34" charset="-128"/>
                <a:cs typeface="+mn-cs"/>
              </a:rPr>
              <a:t>datori di </a:t>
            </a:r>
            <a:r>
              <a:rPr lang="it-IT" dirty="0">
                <a:ea typeface="MS PGothic" pitchFamily="34" charset="-128"/>
                <a:cs typeface="+mn-cs"/>
              </a:rPr>
              <a:t>lavoro di domestico). </a:t>
            </a:r>
            <a:endParaRPr lang="it-IT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endParaRPr lang="it-IT" dirty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r>
              <a:rPr lang="it-IT" dirty="0" smtClean="0">
                <a:ea typeface="MS PGothic" pitchFamily="34" charset="-128"/>
                <a:cs typeface="+mn-cs"/>
              </a:rPr>
              <a:t>La </a:t>
            </a:r>
            <a:r>
              <a:rPr lang="it-IT" dirty="0">
                <a:ea typeface="MS PGothic" pitchFamily="34" charset="-128"/>
                <a:cs typeface="+mn-cs"/>
              </a:rPr>
              <a:t>richiesta del lavoratore deve pervenire al sostituto entro il </a:t>
            </a:r>
            <a:r>
              <a:rPr lang="it-IT" b="1" dirty="0" smtClean="0">
                <a:ea typeface="MS PGothic" pitchFamily="34" charset="-128"/>
                <a:cs typeface="+mn-cs"/>
              </a:rPr>
              <a:t>12 gennaio </a:t>
            </a:r>
            <a:r>
              <a:rPr lang="it-IT" b="1" dirty="0">
                <a:ea typeface="MS PGothic" pitchFamily="34" charset="-128"/>
                <a:cs typeface="+mn-cs"/>
              </a:rPr>
              <a:t>2013</a:t>
            </a:r>
            <a:r>
              <a:rPr lang="it-IT" dirty="0">
                <a:ea typeface="MS PGothic" pitchFamily="34" charset="-128"/>
                <a:cs typeface="+mn-cs"/>
              </a:rPr>
              <a:t>. Entro il medesimo termine, il lavoratore deve anche consegnare le </a:t>
            </a:r>
            <a:r>
              <a:rPr lang="it-IT" dirty="0" smtClean="0">
                <a:ea typeface="MS PGothic" pitchFamily="34" charset="-128"/>
                <a:cs typeface="+mn-cs"/>
              </a:rPr>
              <a:t>certificazioni rilasciate </a:t>
            </a:r>
            <a:r>
              <a:rPr lang="it-IT" dirty="0">
                <a:ea typeface="MS PGothic" pitchFamily="34" charset="-128"/>
                <a:cs typeface="+mn-cs"/>
              </a:rPr>
              <a:t>dai soggetti erogatori.</a:t>
            </a:r>
          </a:p>
          <a:p>
            <a:pPr marL="561975" lvl="3" indent="-342900" algn="just" defTabSz="1016000" eaLnBrk="0" hangingPunct="0">
              <a:defRPr/>
            </a:pPr>
            <a:endParaRPr lang="it-IT" dirty="0">
              <a:ea typeface="MS PGothic" pitchFamily="34" charset="-128"/>
              <a:cs typeface="+mn-cs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EL_PRI_RGB"/>
          <p:cNvPicPr>
            <a:picLocks noChangeArrowheads="1"/>
          </p:cNvPicPr>
          <p:nvPr/>
        </p:nvPicPr>
        <p:blipFill>
          <a:blip r:embed="rId3"/>
          <a:srcRect l="7785" t="27351" r="9871" b="25598"/>
          <a:stretch>
            <a:fillRect/>
          </a:stretch>
        </p:blipFill>
        <p:spPr bwMode="auto">
          <a:xfrm>
            <a:off x="8846418" y="7356267"/>
            <a:ext cx="857250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9"/>
          <p:cNvSpPr txBox="1">
            <a:spLocks noChangeArrowheads="1"/>
          </p:cNvSpPr>
          <p:nvPr/>
        </p:nvSpPr>
        <p:spPr bwMode="auto">
          <a:xfrm>
            <a:off x="492125" y="7415419"/>
            <a:ext cx="1800200" cy="15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8288" rIns="0" bIns="0"/>
          <a:lstStyle/>
          <a:p>
            <a:r>
              <a:rPr lang="en-US" altLang="ja-JP" sz="600" dirty="0">
                <a:solidFill>
                  <a:srgbClr val="0C2678"/>
                </a:solidFill>
                <a:latin typeface="Verdana" pitchFamily="34" charset="0"/>
                <a:ea typeface="MS PGothic" pitchFamily="34" charset="-128"/>
              </a:rPr>
              <a:t>Member </a:t>
            </a:r>
            <a:r>
              <a:rPr lang="en-US" altLang="ja-JP" sz="600" dirty="0" smtClean="0">
                <a:solidFill>
                  <a:srgbClr val="0C2678"/>
                </a:solidFill>
                <a:latin typeface="Verdana" pitchFamily="34" charset="0"/>
                <a:ea typeface="MS PGothic" pitchFamily="34" charset="-128"/>
              </a:rPr>
              <a:t>of Deloitte </a:t>
            </a:r>
            <a:r>
              <a:rPr lang="en-US" altLang="ja-JP" sz="600" dirty="0" err="1">
                <a:solidFill>
                  <a:srgbClr val="0C2678"/>
                </a:solidFill>
                <a:latin typeface="Verdana" pitchFamily="34" charset="0"/>
                <a:ea typeface="MS PGothic" pitchFamily="34" charset="-128"/>
              </a:rPr>
              <a:t>Touche</a:t>
            </a:r>
            <a:r>
              <a:rPr lang="en-US" altLang="ja-JP" sz="600" dirty="0">
                <a:solidFill>
                  <a:srgbClr val="0C2678"/>
                </a:solidFill>
                <a:latin typeface="Verdana" pitchFamily="34" charset="0"/>
                <a:ea typeface="MS PGothic" pitchFamily="34" charset="-128"/>
              </a:rPr>
              <a:t> </a:t>
            </a:r>
            <a:r>
              <a:rPr lang="en-US" altLang="ja-JP" sz="600" dirty="0" smtClean="0">
                <a:solidFill>
                  <a:srgbClr val="0C2678"/>
                </a:solidFill>
                <a:latin typeface="Verdana" pitchFamily="34" charset="0"/>
                <a:ea typeface="MS PGothic" pitchFamily="34" charset="-128"/>
              </a:rPr>
              <a:t>Tohmatsu Limited</a:t>
            </a:r>
            <a:endParaRPr lang="en-US" altLang="ja-JP" sz="600" dirty="0">
              <a:solidFill>
                <a:srgbClr val="0C2678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457200" y="3171825"/>
            <a:ext cx="4930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r>
              <a:rPr lang="it-IT" sz="4000" kern="0" dirty="0">
                <a:solidFill>
                  <a:srgbClr val="0C2678"/>
                </a:solidFill>
                <a:latin typeface="Verdana"/>
              </a:rPr>
              <a:t>Studio Tributario </a:t>
            </a:r>
            <a:r>
              <a:rPr lang="en-US" sz="4000" kern="0" dirty="0">
                <a:solidFill>
                  <a:srgbClr val="0C2678"/>
                </a:solidFill>
                <a:latin typeface="Verdana"/>
              </a:rPr>
              <a:t/>
            </a:r>
            <a:br>
              <a:rPr lang="en-US" sz="4000" kern="0" dirty="0">
                <a:solidFill>
                  <a:srgbClr val="0C2678"/>
                </a:solidFill>
                <a:latin typeface="Verdana"/>
              </a:rPr>
            </a:br>
            <a:r>
              <a:rPr lang="it-IT" sz="4000" kern="0" dirty="0">
                <a:solidFill>
                  <a:srgbClr val="0C2678"/>
                </a:solidFill>
                <a:latin typeface="Verdana"/>
              </a:rPr>
              <a:t>e Societario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Oggetto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 marL="219075" lvl="3" indent="0" defTabSz="1016000" eaLnBrk="0" hangingPunct="0">
              <a:buNone/>
              <a:defRPr/>
            </a:pPr>
            <a:endParaRPr lang="it-IT" sz="1900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endParaRPr lang="it-IT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endParaRPr lang="it-IT" dirty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endParaRPr lang="it-IT" dirty="0" smtClean="0">
              <a:ea typeface="MS PGothic" pitchFamily="34" charset="-128"/>
              <a:cs typeface="+mn-cs"/>
            </a:endParaRPr>
          </a:p>
          <a:p>
            <a:pPr marL="561975" lvl="3" indent="-342900" algn="just" defTabSz="1016000" eaLnBrk="0" hangingPunct="0">
              <a:defRPr/>
            </a:pPr>
            <a:r>
              <a:rPr lang="it-IT" dirty="0" smtClean="0">
                <a:ea typeface="MS PGothic" pitchFamily="34" charset="-128"/>
                <a:cs typeface="+mn-cs"/>
              </a:rPr>
              <a:t>In </a:t>
            </a:r>
            <a:r>
              <a:rPr lang="it-IT" dirty="0">
                <a:ea typeface="MS PGothic" pitchFamily="34" charset="-128"/>
                <a:cs typeface="+mn-cs"/>
              </a:rPr>
              <a:t>presenza di </a:t>
            </a:r>
            <a:r>
              <a:rPr lang="it-IT" b="1" dirty="0" smtClean="0">
                <a:ea typeface="MS PGothic" pitchFamily="34" charset="-128"/>
                <a:cs typeface="+mn-cs"/>
              </a:rPr>
              <a:t>più </a:t>
            </a:r>
            <a:r>
              <a:rPr lang="it-IT" b="1" dirty="0">
                <a:ea typeface="MS PGothic" pitchFamily="34" charset="-128"/>
                <a:cs typeface="+mn-cs"/>
              </a:rPr>
              <a:t>rapporti nell’anno con lo stesso percettore</a:t>
            </a:r>
            <a:r>
              <a:rPr lang="it-IT" dirty="0">
                <a:ea typeface="MS PGothic" pitchFamily="34" charset="-128"/>
                <a:cs typeface="+mn-cs"/>
              </a:rPr>
              <a:t>, in sede di conguaglio, il </a:t>
            </a:r>
            <a:r>
              <a:rPr lang="it-IT" b="1" dirty="0" smtClean="0">
                <a:ea typeface="MS PGothic" pitchFamily="34" charset="-128"/>
                <a:cs typeface="+mn-cs"/>
              </a:rPr>
              <a:t>datore di </a:t>
            </a:r>
            <a:r>
              <a:rPr lang="it-IT" b="1" dirty="0">
                <a:ea typeface="MS PGothic" pitchFamily="34" charset="-128"/>
                <a:cs typeface="+mn-cs"/>
              </a:rPr>
              <a:t>lavoro </a:t>
            </a:r>
            <a:r>
              <a:rPr lang="it-IT" b="1" dirty="0" smtClean="0">
                <a:ea typeface="MS PGothic" pitchFamily="34" charset="-128"/>
                <a:cs typeface="+mn-cs"/>
              </a:rPr>
              <a:t>è obbligato </a:t>
            </a:r>
            <a:r>
              <a:rPr lang="it-IT" b="1" dirty="0">
                <a:ea typeface="MS PGothic" pitchFamily="34" charset="-128"/>
                <a:cs typeface="+mn-cs"/>
              </a:rPr>
              <a:t>sempre considerare le somme e i valori complessivamente corrisposti</a:t>
            </a:r>
            <a:r>
              <a:rPr lang="it-IT" dirty="0">
                <a:ea typeface="MS PGothic" pitchFamily="34" charset="-128"/>
                <a:cs typeface="+mn-cs"/>
              </a:rPr>
              <a:t> </a:t>
            </a:r>
            <a:r>
              <a:rPr lang="it-IT" dirty="0" smtClean="0">
                <a:ea typeface="MS PGothic" pitchFamily="34" charset="-128"/>
                <a:cs typeface="+mn-cs"/>
              </a:rPr>
              <a:t>nel corso </a:t>
            </a:r>
            <a:r>
              <a:rPr lang="it-IT" dirty="0">
                <a:ea typeface="MS PGothic" pitchFamily="34" charset="-128"/>
                <a:cs typeface="+mn-cs"/>
              </a:rPr>
              <a:t>dei diversi periodi lavorativi dell’anno, </a:t>
            </a:r>
            <a:r>
              <a:rPr lang="it-IT" b="1" dirty="0">
                <a:ea typeface="MS PGothic" pitchFamily="34" charset="-128"/>
                <a:cs typeface="+mn-cs"/>
              </a:rPr>
              <a:t>indipendentemente dal fatto che il </a:t>
            </a:r>
            <a:r>
              <a:rPr lang="it-IT" b="1" dirty="0" smtClean="0">
                <a:ea typeface="MS PGothic" pitchFamily="34" charset="-128"/>
                <a:cs typeface="+mn-cs"/>
              </a:rPr>
              <a:t>lavoratore ne </a:t>
            </a:r>
            <a:r>
              <a:rPr lang="it-IT" b="1" dirty="0">
                <a:ea typeface="MS PGothic" pitchFamily="34" charset="-128"/>
                <a:cs typeface="+mn-cs"/>
              </a:rPr>
              <a:t>abbia fatto richiesta</a:t>
            </a:r>
            <a:r>
              <a:rPr lang="it-IT" dirty="0">
                <a:ea typeface="MS PGothic" pitchFamily="34" charset="-128"/>
                <a:cs typeface="+mn-cs"/>
              </a:rPr>
              <a:t>.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421967" y="231822"/>
            <a:ext cx="9266237" cy="464213"/>
          </a:xfrm>
        </p:spPr>
        <p:txBody>
          <a:bodyPr/>
          <a:lstStyle/>
          <a:p>
            <a:pPr defTabSz="1229525">
              <a:lnSpc>
                <a:spcPts val="3009"/>
              </a:lnSpc>
              <a:defRPr/>
            </a:pP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Oggetto</a:t>
            </a:r>
            <a:r>
              <a:rPr lang="en-GB" dirty="0" smtClean="0">
                <a:solidFill>
                  <a:schemeClr val="accent2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chemeClr val="accent2"/>
                </a:solidFill>
                <a:ea typeface="ＭＳ Ｐゴシック" pitchFamily="34" charset="-128"/>
              </a:rPr>
              <a:t>conguaglio</a:t>
            </a:r>
            <a:endParaRPr lang="en-GB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43552" y="736981"/>
            <a:ext cx="9266238" cy="6455390"/>
          </a:xfrm>
        </p:spPr>
        <p:txBody>
          <a:bodyPr/>
          <a:lstStyle/>
          <a:p>
            <a:pPr marL="0" indent="0" defTabSz="1016000" eaLnBrk="0" hangingPunct="0">
              <a:defRPr/>
            </a:pPr>
            <a:endParaRPr lang="it-IT" sz="1900" b="1" u="sng" dirty="0" smtClean="0">
              <a:ea typeface="MS PGothic" pitchFamily="34" charset="-128"/>
            </a:endParaRPr>
          </a:p>
          <a:p>
            <a:pPr marL="561975" lvl="3" indent="-342900" algn="just" defTabSz="1016000" eaLnBrk="0" hangingPunct="0">
              <a:defRPr/>
            </a:pPr>
            <a:endParaRPr lang="it-IT" dirty="0" smtClean="0">
              <a:ea typeface="MS PGothic" pitchFamily="34" charset="-128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>
                <a:ea typeface="MS PGothic" pitchFamily="34" charset="-128"/>
              </a:rPr>
              <a:t>Nel conguaglio di fine </a:t>
            </a:r>
            <a:r>
              <a:rPr lang="it-IT" sz="2000" dirty="0" smtClean="0">
                <a:ea typeface="MS PGothic" pitchFamily="34" charset="-128"/>
              </a:rPr>
              <a:t>anno, pertanto</a:t>
            </a:r>
            <a:r>
              <a:rPr lang="it-IT" sz="2000" dirty="0">
                <a:ea typeface="MS PGothic" pitchFamily="34" charset="-128"/>
              </a:rPr>
              <a:t>, il sostituto </a:t>
            </a:r>
            <a:r>
              <a:rPr lang="it-IT" sz="2000" dirty="0" smtClean="0">
                <a:ea typeface="MS PGothic" pitchFamily="34" charset="-128"/>
              </a:rPr>
              <a:t>d’imposta dovrà </a:t>
            </a:r>
            <a:r>
              <a:rPr lang="it-IT" sz="2000" dirty="0">
                <a:ea typeface="MS PGothic" pitchFamily="34" charset="-128"/>
              </a:rPr>
              <a:t>considerare</a:t>
            </a:r>
            <a:r>
              <a:rPr lang="it-IT" sz="2000" dirty="0" smtClean="0">
                <a:ea typeface="MS PGothic" pitchFamily="34" charset="-128"/>
              </a:rPr>
              <a:t>:</a:t>
            </a:r>
          </a:p>
          <a:p>
            <a:endParaRPr lang="it-IT" sz="2000" dirty="0">
              <a:ea typeface="MS PGothic" pitchFamily="34" charset="-128"/>
            </a:endParaRPr>
          </a:p>
          <a:p>
            <a:endParaRPr lang="it-IT" sz="2000" dirty="0">
              <a:ea typeface="MS PGothic" pitchFamily="34" charset="-128"/>
            </a:endParaRPr>
          </a:p>
          <a:p>
            <a:pPr marL="561975" lvl="3" indent="-342900">
              <a:buFont typeface="Wingdings" pitchFamily="2" charset="2"/>
              <a:buChar char="Ø"/>
            </a:pPr>
            <a:r>
              <a:rPr lang="it-IT" dirty="0" smtClean="0">
                <a:ea typeface="MS PGothic" pitchFamily="34" charset="-128"/>
              </a:rPr>
              <a:t>le </a:t>
            </a:r>
            <a:r>
              <a:rPr lang="it-IT" dirty="0">
                <a:ea typeface="MS PGothic" pitchFamily="34" charset="-128"/>
              </a:rPr>
              <a:t>somme e i valori </a:t>
            </a:r>
            <a:r>
              <a:rPr lang="it-IT" dirty="0" smtClean="0">
                <a:ea typeface="MS PGothic" pitchFamily="34" charset="-128"/>
              </a:rPr>
              <a:t>dallo stesso </a:t>
            </a:r>
            <a:r>
              <a:rPr lang="it-IT" dirty="0">
                <a:ea typeface="MS PGothic" pitchFamily="34" charset="-128"/>
              </a:rPr>
              <a:t>corrisposti fino al 31 </a:t>
            </a:r>
            <a:r>
              <a:rPr lang="it-IT" dirty="0" smtClean="0">
                <a:ea typeface="MS PGothic" pitchFamily="34" charset="-128"/>
              </a:rPr>
              <a:t>dicembre, ovvero </a:t>
            </a:r>
            <a:r>
              <a:rPr lang="it-IT" dirty="0">
                <a:ea typeface="MS PGothic" pitchFamily="34" charset="-128"/>
              </a:rPr>
              <a:t>fino al </a:t>
            </a:r>
            <a:r>
              <a:rPr lang="it-IT" dirty="0" smtClean="0">
                <a:ea typeface="MS PGothic" pitchFamily="34" charset="-128"/>
              </a:rPr>
              <a:t>12 gennaio </a:t>
            </a:r>
            <a:r>
              <a:rPr lang="it-IT" dirty="0">
                <a:ea typeface="MS PGothic" pitchFamily="34" charset="-128"/>
              </a:rPr>
              <a:t>dell’anno </a:t>
            </a:r>
            <a:r>
              <a:rPr lang="it-IT" dirty="0" smtClean="0">
                <a:ea typeface="MS PGothic" pitchFamily="34" charset="-128"/>
              </a:rPr>
              <a:t>successivo a quello cui le somme e i valori si riferiscono; </a:t>
            </a:r>
          </a:p>
          <a:p>
            <a:pPr marL="561975" lvl="3" indent="-342900">
              <a:buFont typeface="Wingdings" pitchFamily="2" charset="2"/>
              <a:buChar char="Ø"/>
            </a:pPr>
            <a:endParaRPr lang="it-IT" dirty="0" smtClean="0">
              <a:ea typeface="MS PGothic" pitchFamily="34" charset="-128"/>
            </a:endParaRPr>
          </a:p>
          <a:p>
            <a:pPr marL="561975" lvl="3" indent="-342900">
              <a:buFont typeface="Wingdings" pitchFamily="2" charset="2"/>
              <a:buChar char="Ø"/>
            </a:pPr>
            <a:r>
              <a:rPr lang="it-IT" dirty="0" smtClean="0">
                <a:ea typeface="MS PGothic" pitchFamily="34" charset="-128"/>
              </a:rPr>
              <a:t> </a:t>
            </a:r>
            <a:r>
              <a:rPr lang="it-IT" dirty="0">
                <a:ea typeface="MS PGothic" pitchFamily="34" charset="-128"/>
              </a:rPr>
              <a:t>le somme e valori, di </a:t>
            </a:r>
            <a:r>
              <a:rPr lang="it-IT" dirty="0" smtClean="0">
                <a:ea typeface="MS PGothic" pitchFamily="34" charset="-128"/>
              </a:rPr>
              <a:t>cui agli </a:t>
            </a:r>
            <a:r>
              <a:rPr lang="it-IT" dirty="0">
                <a:ea typeface="MS PGothic" pitchFamily="34" charset="-128"/>
              </a:rPr>
              <a:t>artt. 50 e 51 </a:t>
            </a:r>
            <a:r>
              <a:rPr lang="it-IT" dirty="0" err="1">
                <a:ea typeface="MS PGothic" pitchFamily="34" charset="-128"/>
              </a:rPr>
              <a:t>Tuir</a:t>
            </a:r>
            <a:r>
              <a:rPr lang="it-IT" dirty="0">
                <a:ea typeface="MS PGothic" pitchFamily="34" charset="-128"/>
              </a:rPr>
              <a:t>, </a:t>
            </a:r>
            <a:r>
              <a:rPr lang="it-IT" dirty="0" smtClean="0">
                <a:ea typeface="MS PGothic" pitchFamily="34" charset="-128"/>
              </a:rPr>
              <a:t>corrisposti da </a:t>
            </a:r>
            <a:r>
              <a:rPr lang="it-IT" dirty="0">
                <a:ea typeface="MS PGothic" pitchFamily="34" charset="-128"/>
              </a:rPr>
              <a:t>terzi, per i quali il </a:t>
            </a:r>
            <a:r>
              <a:rPr lang="it-IT" dirty="0" smtClean="0">
                <a:ea typeface="MS PGothic" pitchFamily="34" charset="-128"/>
              </a:rPr>
              <a:t>sostituito abbia </a:t>
            </a:r>
            <a:r>
              <a:rPr lang="it-IT" dirty="0">
                <a:ea typeface="MS PGothic" pitchFamily="34" charset="-128"/>
              </a:rPr>
              <a:t>consegnato </a:t>
            </a:r>
            <a:r>
              <a:rPr lang="it-IT" dirty="0" smtClean="0">
                <a:ea typeface="MS PGothic" pitchFamily="34" charset="-128"/>
              </a:rPr>
              <a:t>la certificazione </a:t>
            </a:r>
            <a:r>
              <a:rPr lang="it-IT" dirty="0">
                <a:ea typeface="MS PGothic" pitchFamily="34" charset="-128"/>
              </a:rPr>
              <a:t>entro il 12 gennaio</a:t>
            </a:r>
            <a:r>
              <a:rPr lang="it-IT" dirty="0" smtClean="0">
                <a:ea typeface="MS PGothic" pitchFamily="34" charset="-128"/>
              </a:rPr>
              <a:t>.</a:t>
            </a:r>
          </a:p>
          <a:p>
            <a:pPr marL="561975" lvl="3" indent="-342900">
              <a:buFont typeface="Wingdings" pitchFamily="2" charset="2"/>
              <a:buChar char="Ø"/>
            </a:pPr>
            <a:endParaRPr lang="it-IT" dirty="0" smtClean="0">
              <a:ea typeface="MS PGothic" pitchFamily="34" charset="-128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038975" y="7429500"/>
            <a:ext cx="254476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defTabSz="1017588">
              <a:lnSpc>
                <a:spcPts val="1200"/>
              </a:lnSpc>
            </a:pPr>
            <a:endParaRPr lang="it-IT" sz="80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9648-4C85-4DD8-AA53-4F5D3F9B2D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2"/>
                </a:solidFill>
                <a:ea typeface="ＭＳ Ｐゴシック" pitchFamily="34" charset="-128"/>
              </a:rPr>
              <a:t>Reddito di lavoro dipendente</a:t>
            </a:r>
            <a:endParaRPr lang="en-US" dirty="0">
              <a:solidFill>
                <a:schemeClr val="accent2"/>
              </a:solidFill>
              <a:ea typeface="ＭＳ Ｐゴシック" pitchFamily="34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Arial" charset="0"/>
              <a:buChar char="•"/>
              <a:defRPr/>
            </a:pPr>
            <a:r>
              <a:rPr lang="it-IT" sz="2000" b="1" dirty="0" smtClean="0"/>
              <a:t>Definizione di reddito di lavoro dipendente </a:t>
            </a:r>
            <a:r>
              <a:rPr lang="it-IT" sz="2000" dirty="0">
                <a:ea typeface="+mj-ea"/>
                <a:cs typeface="+mj-cs"/>
              </a:rPr>
              <a:t>(Art 49,  1° comma TUIR)</a:t>
            </a:r>
            <a:r>
              <a:rPr lang="it-IT" sz="2000" dirty="0" smtClean="0"/>
              <a:t>:</a:t>
            </a:r>
          </a:p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Wingdings" pitchFamily="2" charset="2"/>
              <a:buChar char="Ø"/>
              <a:defRPr/>
            </a:pPr>
            <a:r>
              <a:rPr lang="it-IT" sz="2000" dirty="0" smtClean="0"/>
              <a:t>“</a:t>
            </a:r>
            <a:r>
              <a:rPr lang="it-IT" sz="2000" i="1" dirty="0" smtClean="0"/>
              <a:t>sono redditi di lavoro dipendente quelli che derivano da rapporti aventi per oggetto la prestazione di lavoro, con qualsiasi qualifica, alle dipendenze e sotto la direzione di altri …</a:t>
            </a:r>
            <a:r>
              <a:rPr lang="it-IT" sz="2000" dirty="0" smtClean="0"/>
              <a:t>”</a:t>
            </a:r>
          </a:p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Arial" charset="0"/>
              <a:buChar char="•"/>
              <a:defRPr/>
            </a:pPr>
            <a:r>
              <a:rPr lang="it-IT" sz="2000" b="1" dirty="0" smtClean="0"/>
              <a:t>Determinazione del reddito di lavoro dipendente </a:t>
            </a:r>
            <a:r>
              <a:rPr lang="it-IT" sz="2000" dirty="0">
                <a:ea typeface="+mj-ea"/>
                <a:cs typeface="+mj-cs"/>
              </a:rPr>
              <a:t>(Art 51,  1° comma TUIR)</a:t>
            </a:r>
            <a:r>
              <a:rPr lang="it-IT" sz="2000" dirty="0" smtClean="0"/>
              <a:t>:</a:t>
            </a:r>
          </a:p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Wingdings" pitchFamily="2" charset="2"/>
              <a:buChar char="Ø"/>
              <a:defRPr/>
            </a:pPr>
            <a:r>
              <a:rPr lang="it-IT" sz="2000" dirty="0" smtClean="0"/>
              <a:t> “ </a:t>
            </a:r>
            <a:r>
              <a:rPr lang="it-IT" sz="2000" i="1" dirty="0" smtClean="0"/>
              <a:t>il reddito da lavoro dipendente è costituito da</a:t>
            </a:r>
            <a:r>
              <a:rPr lang="it-IT" sz="2000" dirty="0" smtClean="0"/>
              <a:t> </a:t>
            </a:r>
            <a:r>
              <a:rPr lang="it-IT" sz="2000" i="1" dirty="0" smtClean="0"/>
              <a:t>tutte le somme e i valori in genere a qualunque titolo percepiti nel periodo di imposta, anche sotto forma di erogazioni liberali, in relazione al rapporto di lavoro</a:t>
            </a:r>
            <a:r>
              <a:rPr lang="it-IT" sz="2000" dirty="0" smtClean="0"/>
              <a:t>”.</a:t>
            </a:r>
          </a:p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Arial" charset="0"/>
              <a:buChar char="•"/>
              <a:defRPr/>
            </a:pPr>
            <a:endParaRPr lang="it-IT" dirty="0" smtClean="0"/>
          </a:p>
          <a:p>
            <a:pPr algn="just">
              <a:lnSpc>
                <a:spcPts val="3125"/>
              </a:lnSpc>
              <a:spcBef>
                <a:spcPts val="1450"/>
              </a:spcBef>
              <a:spcAft>
                <a:spcPts val="1450"/>
              </a:spcAft>
              <a:buSzPct val="70000"/>
              <a:buFont typeface="Arial" charset="0"/>
              <a:buChar char="•"/>
              <a:defRPr/>
            </a:pPr>
            <a:endParaRPr dirty="0" smtClean="0"/>
          </a:p>
        </p:txBody>
      </p:sp>
      <p:sp>
        <p:nvSpPr>
          <p:cNvPr id="14340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4B695F-E417-49DF-8C8A-F2FD8210BCE3}" type="slidenum">
              <a:rPr lang="en-US" sz="1000" smtClean="0">
                <a:solidFill>
                  <a:schemeClr val="tx2"/>
                </a:solidFill>
              </a:rPr>
              <a:pPr eaLnBrk="1" hangingPunct="1"/>
              <a:t>9</a:t>
            </a:fld>
            <a:endParaRPr lang="en-US" sz="10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8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iezioneSTS_2011">
  <a:themeElements>
    <a:clrScheme name="18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8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9_Blank">
  <a:themeElements>
    <a:clrScheme name="Deloitte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C9DD03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8_Blank 1">
    <a:dk1>
      <a:srgbClr val="000000"/>
    </a:dk1>
    <a:lt1>
      <a:srgbClr val="FFFFFF"/>
    </a:lt1>
    <a:dk2>
      <a:srgbClr val="002776"/>
    </a:dk2>
    <a:lt2>
      <a:srgbClr val="FFFFFF"/>
    </a:lt2>
    <a:accent1>
      <a:srgbClr val="002776"/>
    </a:accent1>
    <a:accent2>
      <a:srgbClr val="92D400"/>
    </a:accent2>
    <a:accent3>
      <a:srgbClr val="FFFFFF"/>
    </a:accent3>
    <a:accent4>
      <a:srgbClr val="000000"/>
    </a:accent4>
    <a:accent5>
      <a:srgbClr val="AAACBD"/>
    </a:accent5>
    <a:accent6>
      <a:srgbClr val="84C000"/>
    </a:accent6>
    <a:hlink>
      <a:srgbClr val="00A1DE"/>
    </a:hlink>
    <a:folHlink>
      <a:srgbClr val="72C7E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bab956b1f44ef9d173162e10f4b2778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6eaa9825d2fedb5a83ac41ebe86c43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F729F3-A9D4-422C-9504-6F02DAB616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3E3D7B-2748-4EDF-B3C0-4573DA71E2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FCEDA6-26CE-46A2-89CC-172F3B2854A4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ProiezioneSTS_2011</Template>
  <TotalTime>2811</TotalTime>
  <Words>6272</Words>
  <Application>Microsoft Office PowerPoint</Application>
  <PresentationFormat>Personalizzato</PresentationFormat>
  <Paragraphs>716</Paragraphs>
  <Slides>60</Slides>
  <Notes>46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60</vt:i4>
      </vt:variant>
    </vt:vector>
  </HeadingPairs>
  <TitlesOfParts>
    <vt:vector size="62" baseType="lpstr">
      <vt:lpstr>ProiezioneSTS_2011</vt:lpstr>
      <vt:lpstr>19_Blank</vt:lpstr>
      <vt:lpstr>Presentazione standard di PowerPoint</vt:lpstr>
      <vt:lpstr>Introduzione</vt:lpstr>
      <vt:lpstr>Conguaglio fiscale: riferimenti normativi</vt:lpstr>
      <vt:lpstr>Soggetti obbligati</vt:lpstr>
      <vt:lpstr>Termini del conguaglio </vt:lpstr>
      <vt:lpstr>Oggetto del conguaglio</vt:lpstr>
      <vt:lpstr>Oggetto del conguaglio</vt:lpstr>
      <vt:lpstr>Oggetto del conguaglio</vt:lpstr>
      <vt:lpstr>Reddito di lavoro dipendente</vt:lpstr>
      <vt:lpstr>Reddito di lavoro dipendente</vt:lpstr>
      <vt:lpstr>Reddito di lavoro dipendente (segue)</vt:lpstr>
      <vt:lpstr> Reddito di lavoro dipendente</vt:lpstr>
      <vt:lpstr> Reddito di lavoro dipendente</vt:lpstr>
      <vt:lpstr> Reddito di lavoro dipendente</vt:lpstr>
      <vt:lpstr>Somme escluse: trasferta</vt:lpstr>
      <vt:lpstr>  Reddito di lavoro dipendente</vt:lpstr>
      <vt:lpstr> Reddito di lavoro dipendente  </vt:lpstr>
      <vt:lpstr>Reddito prodotto all’estero – art. 51, c. 8 bis</vt:lpstr>
      <vt:lpstr>Retribuzioni convenzionali </vt:lpstr>
      <vt:lpstr>Base imponibile contributiva</vt:lpstr>
      <vt:lpstr>Imponibile contributivo</vt:lpstr>
      <vt:lpstr>Imponibile contributivo</vt:lpstr>
      <vt:lpstr>Imponibile contributivo</vt:lpstr>
      <vt:lpstr>Armonizzazioni delle basi imponibili</vt:lpstr>
      <vt:lpstr>Operazioni societarie</vt:lpstr>
      <vt:lpstr>Deduzioni e detrazioni </vt:lpstr>
      <vt:lpstr>Deduzioni e detrazioni </vt:lpstr>
      <vt:lpstr>Detrazioni per carichi di famiglia</vt:lpstr>
      <vt:lpstr>Detrazioni per carichi di famiglia - coniuge</vt:lpstr>
      <vt:lpstr>Detrazioni per carichi di famiglia - coniuge</vt:lpstr>
      <vt:lpstr>Detrazioni per carichi di famiglia - figli</vt:lpstr>
      <vt:lpstr>Detrazioni per carichi di famiglia - figli</vt:lpstr>
      <vt:lpstr>Detrazioni per carichi di famiglia - condizioni</vt:lpstr>
      <vt:lpstr>Detrazioni per redditi di lavoro dipendente</vt:lpstr>
      <vt:lpstr>Detrazioni per redditi di lavoro dipendente</vt:lpstr>
      <vt:lpstr>Detrazioni per redditi di lavoro dipendente</vt:lpstr>
      <vt:lpstr>Detrazioni per redditi di lavoro dipendente</vt:lpstr>
      <vt:lpstr>Detrazioni per redditi di lavoro dipendente</vt:lpstr>
      <vt:lpstr>Detrazioni per redditi di lavoro dipendente </vt:lpstr>
      <vt:lpstr>Detrazioni per redditi di lavoro dipendente: casi particolari </vt:lpstr>
      <vt:lpstr>Detrazioni per redditi di lavoro dipendente: casi particolari </vt:lpstr>
      <vt:lpstr>Detrazioni per altri oneri </vt:lpstr>
      <vt:lpstr>Credito per imposte estere</vt:lpstr>
      <vt:lpstr>Assegno al coniuge separato </vt:lpstr>
      <vt:lpstr>Assegno al coniuge separato </vt:lpstr>
      <vt:lpstr>Assegno al coniuge separato </vt:lpstr>
      <vt:lpstr>Assegno al coniuge separato </vt:lpstr>
      <vt:lpstr>Assegno al coniuge separato </vt:lpstr>
      <vt:lpstr>Assegno al coniuge separato - esempio </vt:lpstr>
      <vt:lpstr>Operazioni conguaglio: schema</vt:lpstr>
      <vt:lpstr>Conguaglio a debito – incapienza retribuzione</vt:lpstr>
      <vt:lpstr>Conguaglio a credito</vt:lpstr>
      <vt:lpstr>Aliquota superiore a quella spettante</vt:lpstr>
      <vt:lpstr>Addizionali regionali</vt:lpstr>
      <vt:lpstr>Addizionali regionali</vt:lpstr>
      <vt:lpstr>Addizionali comunali</vt:lpstr>
      <vt:lpstr>Addizionali comunali</vt:lpstr>
      <vt:lpstr>Novità del CUD 2013</vt:lpstr>
      <vt:lpstr>Novità del CUD 2013</vt:lpstr>
      <vt:lpstr>Presentazione standard di PowerPoint</vt:lpstr>
    </vt:vector>
  </TitlesOfParts>
  <Company>Deloitte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Berlusconi, Antonella (IT - Milano)</dc:creator>
  <cp:lastModifiedBy>Pamela Morasca</cp:lastModifiedBy>
  <cp:revision>313</cp:revision>
  <cp:lastPrinted>2011-10-13T12:23:15Z</cp:lastPrinted>
  <dcterms:created xsi:type="dcterms:W3CDTF">2011-03-08T10:41:35Z</dcterms:created>
  <dcterms:modified xsi:type="dcterms:W3CDTF">2012-12-21T09:15:27Z</dcterms:modified>
</cp:coreProperties>
</file>