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323" r:id="rId3"/>
    <p:sldId id="308" r:id="rId4"/>
    <p:sldId id="322" r:id="rId5"/>
    <p:sldId id="309" r:id="rId6"/>
    <p:sldId id="318" r:id="rId7"/>
    <p:sldId id="320" r:id="rId8"/>
    <p:sldId id="321" r:id="rId9"/>
    <p:sldId id="307" r:id="rId10"/>
  </p:sldIdLst>
  <p:sldSz cx="9144000" cy="5143500" type="screen16x9"/>
  <p:notesSz cx="9982200" cy="6797675"/>
  <p:defaultTextStyle>
    <a:defPPr>
      <a:defRPr lang="it-IT"/>
    </a:defPPr>
    <a:lvl1pPr marL="0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7804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5606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73410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31214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89017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46821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04623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62427" algn="l" defTabSz="7156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>
          <p15:clr>
            <a:srgbClr val="A4A3A4"/>
          </p15:clr>
        </p15:guide>
        <p15:guide id="2" pos="1824">
          <p15:clr>
            <a:srgbClr val="A4A3A4"/>
          </p15:clr>
        </p15:guide>
        <p15:guide id="3" orient="horz" pos="2532">
          <p15:clr>
            <a:srgbClr val="A4A3A4"/>
          </p15:clr>
        </p15:guide>
        <p15:guide id="4" pos="1344">
          <p15:clr>
            <a:srgbClr val="A4A3A4"/>
          </p15:clr>
        </p15:guide>
        <p15:guide id="5" orient="horz" pos="6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09" userDrawn="1">
          <p15:clr>
            <a:srgbClr val="A4A3A4"/>
          </p15:clr>
        </p15:guide>
        <p15:guide id="3" pos="3126" userDrawn="1">
          <p15:clr>
            <a:srgbClr val="A4A3A4"/>
          </p15:clr>
        </p15:guide>
        <p15:guide id="4" pos="3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46"/>
    <a:srgbClr val="007A37"/>
    <a:srgbClr val="D0D8E8"/>
    <a:srgbClr val="F8F200"/>
    <a:srgbClr val="FFCC00"/>
    <a:srgbClr val="B2C1CE"/>
    <a:srgbClr val="FF66FF"/>
    <a:srgbClr val="9933FF"/>
    <a:srgbClr val="1706F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Stile 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8" autoAdjust="0"/>
    <p:restoredTop sz="99429" autoAdjust="0"/>
  </p:normalViewPr>
  <p:slideViewPr>
    <p:cSldViewPr>
      <p:cViewPr varScale="1">
        <p:scale>
          <a:sx n="146" d="100"/>
          <a:sy n="146" d="100"/>
        </p:scale>
        <p:origin x="468" y="114"/>
      </p:cViewPr>
      <p:guideLst>
        <p:guide orient="horz" pos="3239"/>
        <p:guide pos="1824"/>
        <p:guide orient="horz" pos="2532"/>
        <p:guide pos="1344"/>
        <p:guide orient="horz"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-1774" y="-83"/>
      </p:cViewPr>
      <p:guideLst>
        <p:guide orient="horz" pos="2141"/>
        <p:guide pos="3109"/>
        <p:guide pos="3126"/>
        <p:guide pos="314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pompozzi\Desktop\Copia%20di%20II%20trimestre%202020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'Dati regionali (2)'!$A$9</c:f>
              <c:strCache>
                <c:ptCount val="1"/>
                <c:pt idx="0">
                  <c:v>Italia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'Dati regionali (2)'!$B$7:$M$7</c:f>
              <c:strCache>
                <c:ptCount val="12"/>
                <c:pt idx="0">
                  <c:v>T2-2009</c:v>
                </c:pt>
                <c:pt idx="1">
                  <c:v>T2-2010</c:v>
                </c:pt>
                <c:pt idx="2">
                  <c:v>T2-2011</c:v>
                </c:pt>
                <c:pt idx="3">
                  <c:v>T2-2012</c:v>
                </c:pt>
                <c:pt idx="4">
                  <c:v>T2-2013</c:v>
                </c:pt>
                <c:pt idx="5">
                  <c:v>T2-2014</c:v>
                </c:pt>
                <c:pt idx="6">
                  <c:v>T2-2015</c:v>
                </c:pt>
                <c:pt idx="7">
                  <c:v>T2-2016</c:v>
                </c:pt>
                <c:pt idx="8">
                  <c:v>T2-2017</c:v>
                </c:pt>
                <c:pt idx="9">
                  <c:v>T2-2018</c:v>
                </c:pt>
                <c:pt idx="10">
                  <c:v>T2-2019</c:v>
                </c:pt>
                <c:pt idx="11">
                  <c:v>T2-2020</c:v>
                </c:pt>
              </c:strCache>
            </c:strRef>
          </c:cat>
          <c:val>
            <c:numRef>
              <c:f>'Dati regionali (2)'!$B$9:$M$9</c:f>
              <c:numCache>
                <c:formatCode>#,##0.0_ ;\-#,##0.0\ </c:formatCode>
                <c:ptCount val="12"/>
                <c:pt idx="0">
                  <c:v>57.847397000000001</c:v>
                </c:pt>
                <c:pt idx="1">
                  <c:v>57.068865000000002</c:v>
                </c:pt>
                <c:pt idx="2">
                  <c:v>57.072732999999999</c:v>
                </c:pt>
                <c:pt idx="3">
                  <c:v>57.008761999999997</c:v>
                </c:pt>
                <c:pt idx="4">
                  <c:v>55.594690999999997</c:v>
                </c:pt>
                <c:pt idx="5">
                  <c:v>55.740496</c:v>
                </c:pt>
                <c:pt idx="6">
                  <c:v>56.295907999999997</c:v>
                </c:pt>
                <c:pt idx="7">
                  <c:v>57.665042</c:v>
                </c:pt>
                <c:pt idx="8">
                  <c:v>58.098562000000001</c:v>
                </c:pt>
                <c:pt idx="9">
                  <c:v>59.069071000000001</c:v>
                </c:pt>
                <c:pt idx="10">
                  <c:v>59.419229999999999</c:v>
                </c:pt>
                <c:pt idx="11">
                  <c:v>57.514490000000002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F4A-4E7F-9366-B0F33073E7F3}"/>
            </c:ext>
          </c:extLst>
        </c:ser>
        <c:ser>
          <c:idx val="1"/>
          <c:order val="1"/>
          <c:tx>
            <c:strRef>
              <c:f>'Dati regionali (2)'!$A$10</c:f>
              <c:strCache>
                <c:ptCount val="1"/>
                <c:pt idx="0">
                  <c:v>    Lazio</c:v>
                </c:pt>
              </c:strCache>
            </c:strRef>
          </c:tx>
          <c:spPr>
            <a:ln w="34925" cap="rnd">
              <a:solidFill>
                <a:schemeClr val="accent6">
                  <a:lumMod val="7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'Dati regionali (2)'!$B$7:$M$7</c:f>
              <c:strCache>
                <c:ptCount val="12"/>
                <c:pt idx="0">
                  <c:v>T2-2009</c:v>
                </c:pt>
                <c:pt idx="1">
                  <c:v>T2-2010</c:v>
                </c:pt>
                <c:pt idx="2">
                  <c:v>T2-2011</c:v>
                </c:pt>
                <c:pt idx="3">
                  <c:v>T2-2012</c:v>
                </c:pt>
                <c:pt idx="4">
                  <c:v>T2-2013</c:v>
                </c:pt>
                <c:pt idx="5">
                  <c:v>T2-2014</c:v>
                </c:pt>
                <c:pt idx="6">
                  <c:v>T2-2015</c:v>
                </c:pt>
                <c:pt idx="7">
                  <c:v>T2-2016</c:v>
                </c:pt>
                <c:pt idx="8">
                  <c:v>T2-2017</c:v>
                </c:pt>
                <c:pt idx="9">
                  <c:v>T2-2018</c:v>
                </c:pt>
                <c:pt idx="10">
                  <c:v>T2-2019</c:v>
                </c:pt>
                <c:pt idx="11">
                  <c:v>T2-2020</c:v>
                </c:pt>
              </c:strCache>
            </c:strRef>
          </c:cat>
          <c:val>
            <c:numRef>
              <c:f>'Dati regionali (2)'!$B$10:$M$10</c:f>
              <c:numCache>
                <c:formatCode>#,##0.0_ ;\-#,##0.0\ </c:formatCode>
                <c:ptCount val="12"/>
                <c:pt idx="0">
                  <c:v>59.958720999999997</c:v>
                </c:pt>
                <c:pt idx="1">
                  <c:v>60.30256</c:v>
                </c:pt>
                <c:pt idx="2">
                  <c:v>60.041339000000001</c:v>
                </c:pt>
                <c:pt idx="3">
                  <c:v>59.686208000000001</c:v>
                </c:pt>
                <c:pt idx="4">
                  <c:v>57.859104000000002</c:v>
                </c:pt>
                <c:pt idx="5">
                  <c:v>58.813523000000004</c:v>
                </c:pt>
                <c:pt idx="6">
                  <c:v>58.667855000000003</c:v>
                </c:pt>
                <c:pt idx="7">
                  <c:v>59.861479000000003</c:v>
                </c:pt>
                <c:pt idx="8">
                  <c:v>60.780800999999997</c:v>
                </c:pt>
                <c:pt idx="9">
                  <c:v>61.075788000000003</c:v>
                </c:pt>
                <c:pt idx="10">
                  <c:v>61.816381999999997</c:v>
                </c:pt>
                <c:pt idx="11">
                  <c:v>59.861592999999999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F4A-4E7F-9366-B0F33073E7F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99250056"/>
        <c:axId val="299245464"/>
      </c:lineChart>
      <c:catAx>
        <c:axId val="29925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it-IT"/>
          </a:p>
        </c:txPr>
        <c:crossAx val="299245464"/>
        <c:crosses val="autoZero"/>
        <c:auto val="1"/>
        <c:lblAlgn val="ctr"/>
        <c:lblOffset val="100"/>
        <c:noMultiLvlLbl val="0"/>
      </c:catAx>
      <c:valAx>
        <c:axId val="299245464"/>
        <c:scaling>
          <c:orientation val="minMax"/>
          <c:min val="54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 ;\-#,##0.0\ " sourceLinked="1"/>
        <c:majorTickMark val="none"/>
        <c:minorTickMark val="none"/>
        <c:tickLblPos val="nextTo"/>
        <c:crossAx val="299250056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lang="en-US"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9704430949868644E-2"/>
          <c:y val="2.527333725463328E-2"/>
          <c:w val="0.96387520992524078"/>
          <c:h val="0.7707702625214603"/>
        </c:manualLayout>
      </c:layout>
      <c:lineChart>
        <c:grouping val="standard"/>
        <c:varyColors val="0"/>
        <c:ser>
          <c:idx val="0"/>
          <c:order val="0"/>
          <c:tx>
            <c:strRef>
              <c:f>'Dati regionali - età'!$A$8</c:f>
              <c:strCache>
                <c:ptCount val="1"/>
                <c:pt idx="0">
                  <c:v>Italia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2.1406725251423675E-2"/>
                  <c:y val="1.98019801980196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1BE-4C97-8BAC-5739B6E72C19}"/>
                </c:ext>
              </c:extLst>
            </c:dLbl>
            <c:dLbl>
              <c:idx val="2"/>
              <c:layout>
                <c:manualLayout>
                  <c:x val="-1.6819569840404343E-2"/>
                  <c:y val="-7.2607260726072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BE-4C97-8BAC-5739B6E72C19}"/>
                </c:ext>
              </c:extLst>
            </c:dLbl>
            <c:dLbl>
              <c:idx val="3"/>
              <c:layout>
                <c:manualLayout>
                  <c:x val="-4.2813450502847405E-2"/>
                  <c:y val="-3.3003300330033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1BE-4C97-8BAC-5739B6E72C19}"/>
                </c:ext>
              </c:extLst>
            </c:dLbl>
            <c:dLbl>
              <c:idx val="4"/>
              <c:layout>
                <c:manualLayout>
                  <c:x val="-2.1406725251423675E-2"/>
                  <c:y val="-3.96039603960396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BE-4C97-8BAC-5739B6E72C19}"/>
                </c:ext>
              </c:extLst>
            </c:dLbl>
            <c:dLbl>
              <c:idx val="5"/>
              <c:layout>
                <c:manualLayout>
                  <c:x val="-1.9877673447750609E-2"/>
                  <c:y val="-3.300330033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1BE-4C97-8BAC-5739B6E72C19}"/>
                </c:ext>
              </c:extLst>
            </c:dLbl>
            <c:dLbl>
              <c:idx val="7"/>
              <c:layout>
                <c:manualLayout>
                  <c:x val="-2.905198426978927E-2"/>
                  <c:y val="1.9801980198019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1BE-4C97-8BAC-5739B6E72C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'Dati regionali - età'!$B$6:$M$6</c:f>
              <c:strCache>
                <c:ptCount val="12"/>
                <c:pt idx="0">
                  <c:v>T2-2009</c:v>
                </c:pt>
                <c:pt idx="1">
                  <c:v>T2-2010</c:v>
                </c:pt>
                <c:pt idx="2">
                  <c:v>T2-2011</c:v>
                </c:pt>
                <c:pt idx="3">
                  <c:v>T2-2012</c:v>
                </c:pt>
                <c:pt idx="4">
                  <c:v>T2-2013</c:v>
                </c:pt>
                <c:pt idx="5">
                  <c:v>T2-2014</c:v>
                </c:pt>
                <c:pt idx="6">
                  <c:v>T2-2015</c:v>
                </c:pt>
                <c:pt idx="7">
                  <c:v>T2-2016</c:v>
                </c:pt>
                <c:pt idx="8">
                  <c:v>T2-2017</c:v>
                </c:pt>
                <c:pt idx="9">
                  <c:v>T2-2018</c:v>
                </c:pt>
                <c:pt idx="10">
                  <c:v>T2-2019</c:v>
                </c:pt>
                <c:pt idx="11">
                  <c:v>T2-2020</c:v>
                </c:pt>
              </c:strCache>
            </c:strRef>
          </c:cat>
          <c:val>
            <c:numRef>
              <c:f>'Dati regionali - età'!$B$8:$M$8</c:f>
              <c:numCache>
                <c:formatCode>#,##0.0_ ;\-#,##0.0\ </c:formatCode>
                <c:ptCount val="12"/>
                <c:pt idx="0">
                  <c:v>7.3064270000000002</c:v>
                </c:pt>
                <c:pt idx="1">
                  <c:v>8.2906180000000003</c:v>
                </c:pt>
                <c:pt idx="2">
                  <c:v>7.734578</c:v>
                </c:pt>
                <c:pt idx="3">
                  <c:v>10.455795999999999</c:v>
                </c:pt>
                <c:pt idx="4">
                  <c:v>11.998889</c:v>
                </c:pt>
                <c:pt idx="5">
                  <c:v>12.204929</c:v>
                </c:pt>
                <c:pt idx="6">
                  <c:v>12.116035</c:v>
                </c:pt>
                <c:pt idx="7">
                  <c:v>11.541517000000001</c:v>
                </c:pt>
                <c:pt idx="8">
                  <c:v>10.948828000000001</c:v>
                </c:pt>
                <c:pt idx="9">
                  <c:v>10.671403</c:v>
                </c:pt>
                <c:pt idx="10">
                  <c:v>9.7508470000000003</c:v>
                </c:pt>
                <c:pt idx="11">
                  <c:v>7.7101620000000004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1BE-4C97-8BAC-5739B6E72C19}"/>
            </c:ext>
          </c:extLst>
        </c:ser>
        <c:ser>
          <c:idx val="1"/>
          <c:order val="1"/>
          <c:tx>
            <c:strRef>
              <c:f>'Dati regionali - età'!$A$26</c:f>
              <c:strCache>
                <c:ptCount val="1"/>
                <c:pt idx="0">
                  <c:v>    Lazio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7.6452590183655978E-3"/>
                  <c:y val="-3.300330033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1BE-4C97-8BAC-5739B6E72C19}"/>
                </c:ext>
              </c:extLst>
            </c:dLbl>
            <c:dLbl>
              <c:idx val="1"/>
              <c:layout>
                <c:manualLayout>
                  <c:x val="-2.0642139150697205E-2"/>
                  <c:y val="5.115511551155103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4182012066024692E-2"/>
                      <c:h val="6.412541254125413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B1BE-4C97-8BAC-5739B6E72C19}"/>
                </c:ext>
              </c:extLst>
            </c:dLbl>
            <c:dLbl>
              <c:idx val="4"/>
              <c:layout>
                <c:manualLayout>
                  <c:x val="2.4217193341363229E-3"/>
                  <c:y val="5.115514318206424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2962698929865722E-2"/>
                      <c:h val="6.41254678822803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B1BE-4C97-8BAC-5739B6E72C19}"/>
                </c:ext>
              </c:extLst>
            </c:dLbl>
            <c:dLbl>
              <c:idx val="8"/>
              <c:layout>
                <c:manualLayout>
                  <c:x val="-1.9877673447750554E-2"/>
                  <c:y val="3.96039603960396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1BE-4C97-8BAC-5739B6E72C19}"/>
                </c:ext>
              </c:extLst>
            </c:dLbl>
            <c:dLbl>
              <c:idx val="10"/>
              <c:layout>
                <c:manualLayout>
                  <c:x val="-1.2265504998710673E-2"/>
                  <c:y val="-2.3605150879353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1BE-4C97-8BAC-5739B6E72C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'Dati regionali - età'!$B$6:$M$6</c:f>
              <c:strCache>
                <c:ptCount val="12"/>
                <c:pt idx="0">
                  <c:v>T2-2009</c:v>
                </c:pt>
                <c:pt idx="1">
                  <c:v>T2-2010</c:v>
                </c:pt>
                <c:pt idx="2">
                  <c:v>T2-2011</c:v>
                </c:pt>
                <c:pt idx="3">
                  <c:v>T2-2012</c:v>
                </c:pt>
                <c:pt idx="4">
                  <c:v>T2-2013</c:v>
                </c:pt>
                <c:pt idx="5">
                  <c:v>T2-2014</c:v>
                </c:pt>
                <c:pt idx="6">
                  <c:v>T2-2015</c:v>
                </c:pt>
                <c:pt idx="7">
                  <c:v>T2-2016</c:v>
                </c:pt>
                <c:pt idx="8">
                  <c:v>T2-2017</c:v>
                </c:pt>
                <c:pt idx="9">
                  <c:v>T2-2018</c:v>
                </c:pt>
                <c:pt idx="10">
                  <c:v>T2-2019</c:v>
                </c:pt>
                <c:pt idx="11">
                  <c:v>T2-2020</c:v>
                </c:pt>
              </c:strCache>
            </c:strRef>
          </c:cat>
          <c:val>
            <c:numRef>
              <c:f>'Dati regionali - età'!$B$26:$M$26</c:f>
              <c:numCache>
                <c:formatCode>#,##0.0_ ;\-#,##0.0\ </c:formatCode>
                <c:ptCount val="12"/>
                <c:pt idx="0">
                  <c:v>7.7792180000000002</c:v>
                </c:pt>
                <c:pt idx="1">
                  <c:v>8.0899680000000007</c:v>
                </c:pt>
                <c:pt idx="2">
                  <c:v>7.1364320000000001</c:v>
                </c:pt>
                <c:pt idx="3">
                  <c:v>9.8496220000000001</c:v>
                </c:pt>
                <c:pt idx="4">
                  <c:v>11.886302000000001</c:v>
                </c:pt>
                <c:pt idx="5">
                  <c:v>11.724565</c:v>
                </c:pt>
                <c:pt idx="6">
                  <c:v>12.725306</c:v>
                </c:pt>
                <c:pt idx="7">
                  <c:v>11.584721999999999</c:v>
                </c:pt>
                <c:pt idx="8">
                  <c:v>10.669798</c:v>
                </c:pt>
                <c:pt idx="9">
                  <c:v>11.875292999999999</c:v>
                </c:pt>
                <c:pt idx="10">
                  <c:v>9.9828880000000009</c:v>
                </c:pt>
                <c:pt idx="11">
                  <c:v>6.5249790000000001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1BE-4C97-8BAC-5739B6E72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1337024"/>
        <c:axId val="381337680"/>
      </c:lineChart>
      <c:catAx>
        <c:axId val="381337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it-IT"/>
          </a:p>
        </c:txPr>
        <c:crossAx val="381337680"/>
        <c:crosses val="autoZero"/>
        <c:auto val="1"/>
        <c:lblAlgn val="ctr"/>
        <c:lblOffset val="100"/>
        <c:noMultiLvlLbl val="0"/>
      </c:catAx>
      <c:valAx>
        <c:axId val="381337680"/>
        <c:scaling>
          <c:orientation val="minMax"/>
          <c:min val="5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 ;\-#,##0.0\ " sourceLinked="1"/>
        <c:majorTickMark val="none"/>
        <c:minorTickMark val="none"/>
        <c:tickLblPos val="nextTo"/>
        <c:crossAx val="381337024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32620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54401" y="3"/>
            <a:ext cx="432620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3C324-6DFD-449B-93B0-E6271BF98B73}" type="datetimeFigureOut">
              <a:rPr lang="it-IT" smtClean="0"/>
              <a:t>02/10/2020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724150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7744" y="3228979"/>
            <a:ext cx="7986717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6456368"/>
            <a:ext cx="432620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54401" y="6456368"/>
            <a:ext cx="432620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C16CE-62EF-4F69-AAC4-592E5DD17E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396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4" y="1594488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3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pPr marL="20871">
              <a:lnSpc>
                <a:spcPts val="908"/>
              </a:lnSpc>
            </a:pPr>
            <a:fld id="{81D60167-4931-47E6-BA6A-407CBD079E47}" type="slidenum">
              <a:rPr lang="it-IT" smtClean="0"/>
              <a:pPr marL="20871">
                <a:lnSpc>
                  <a:spcPts val="908"/>
                </a:lnSpc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pPr marL="20871">
              <a:lnSpc>
                <a:spcPts val="908"/>
              </a:lnSpc>
            </a:pPr>
            <a:fld id="{81D60167-4931-47E6-BA6A-407CBD079E47}" type="slidenum">
              <a:rPr lang="it-IT" smtClean="0"/>
              <a:pPr marL="20871">
                <a:lnSpc>
                  <a:spcPts val="908"/>
                </a:lnSpc>
              </a:pPr>
              <a:t>‹N›</a:t>
            </a:fld>
            <a:endParaRPr lang="it-IT" dirty="0"/>
          </a:p>
        </p:txBody>
      </p:sp>
      <p:grpSp>
        <p:nvGrpSpPr>
          <p:cNvPr id="9" name="Gruppo 8"/>
          <p:cNvGrpSpPr/>
          <p:nvPr userDrawn="1"/>
        </p:nvGrpSpPr>
        <p:grpSpPr>
          <a:xfrm>
            <a:off x="0" y="-19050"/>
            <a:ext cx="9144000" cy="772516"/>
            <a:chOff x="0" y="-19050"/>
            <a:chExt cx="9144000" cy="772516"/>
          </a:xfrm>
        </p:grpSpPr>
        <p:pic>
          <p:nvPicPr>
            <p:cNvPr id="10" name="Segnaposto immagin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28" b="55680"/>
            <a:stretch/>
          </p:blipFill>
          <p:spPr>
            <a:xfrm>
              <a:off x="3429000" y="-19050"/>
              <a:ext cx="5715000" cy="772516"/>
            </a:xfrm>
            <a:prstGeom prst="rect">
              <a:avLst/>
            </a:prstGeom>
          </p:spPr>
        </p:pic>
        <p:sp>
          <p:nvSpPr>
            <p:cNvPr id="11" name="Rettangolo 10"/>
            <p:cNvSpPr/>
            <p:nvPr/>
          </p:nvSpPr>
          <p:spPr>
            <a:xfrm>
              <a:off x="0" y="-19050"/>
              <a:ext cx="3429000" cy="772516"/>
            </a:xfrm>
            <a:prstGeom prst="rect">
              <a:avLst/>
            </a:prstGeom>
            <a:solidFill>
              <a:srgbClr val="142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05743"/>
            <a:ext cx="8229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3008"/>
            <a:ext cx="8229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3" y="4783455"/>
            <a:ext cx="210312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91182" y="4616877"/>
            <a:ext cx="105884" cy="3462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pPr marL="20871">
              <a:lnSpc>
                <a:spcPts val="908"/>
              </a:lnSpc>
            </a:pPr>
            <a:fld id="{81D60167-4931-47E6-BA6A-407CBD079E47}" type="slidenum">
              <a:rPr lang="it-IT" smtClean="0"/>
              <a:pPr marL="20871">
                <a:lnSpc>
                  <a:spcPts val="908"/>
                </a:lnSpc>
              </a:pPr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</p:sldLayoutIdLst>
  <p:txStyles>
    <p:titleStyle>
      <a:lvl1pPr>
        <a:defRPr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>
        <a:defRPr>
          <a:latin typeface="Century Gothic" panose="020B0502020202020204" pitchFamily="34" charset="0"/>
          <a:ea typeface="+mn-ea"/>
          <a:cs typeface="+mn-cs"/>
        </a:defRPr>
      </a:lvl1pPr>
      <a:lvl2pPr marL="357804">
        <a:defRPr>
          <a:latin typeface="+mn-lt"/>
          <a:ea typeface="+mn-ea"/>
          <a:cs typeface="+mn-cs"/>
        </a:defRPr>
      </a:lvl2pPr>
      <a:lvl3pPr marL="715606">
        <a:defRPr>
          <a:latin typeface="+mn-lt"/>
          <a:ea typeface="+mn-ea"/>
          <a:cs typeface="+mn-cs"/>
        </a:defRPr>
      </a:lvl3pPr>
      <a:lvl4pPr marL="1073410">
        <a:defRPr>
          <a:latin typeface="+mn-lt"/>
          <a:ea typeface="+mn-ea"/>
          <a:cs typeface="+mn-cs"/>
        </a:defRPr>
      </a:lvl4pPr>
      <a:lvl5pPr marL="1431214">
        <a:defRPr>
          <a:latin typeface="+mn-lt"/>
          <a:ea typeface="+mn-ea"/>
          <a:cs typeface="+mn-cs"/>
        </a:defRPr>
      </a:lvl5pPr>
      <a:lvl6pPr marL="1789017">
        <a:defRPr>
          <a:latin typeface="+mn-lt"/>
          <a:ea typeface="+mn-ea"/>
          <a:cs typeface="+mn-cs"/>
        </a:defRPr>
      </a:lvl6pPr>
      <a:lvl7pPr marL="2146821">
        <a:defRPr>
          <a:latin typeface="+mn-lt"/>
          <a:ea typeface="+mn-ea"/>
          <a:cs typeface="+mn-cs"/>
        </a:defRPr>
      </a:lvl7pPr>
      <a:lvl8pPr marL="2504623">
        <a:defRPr>
          <a:latin typeface="+mn-lt"/>
          <a:ea typeface="+mn-ea"/>
          <a:cs typeface="+mn-cs"/>
        </a:defRPr>
      </a:lvl8pPr>
      <a:lvl9pPr marL="286242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57804">
        <a:defRPr>
          <a:latin typeface="+mn-lt"/>
          <a:ea typeface="+mn-ea"/>
          <a:cs typeface="+mn-cs"/>
        </a:defRPr>
      </a:lvl2pPr>
      <a:lvl3pPr marL="715606">
        <a:defRPr>
          <a:latin typeface="+mn-lt"/>
          <a:ea typeface="+mn-ea"/>
          <a:cs typeface="+mn-cs"/>
        </a:defRPr>
      </a:lvl3pPr>
      <a:lvl4pPr marL="1073410">
        <a:defRPr>
          <a:latin typeface="+mn-lt"/>
          <a:ea typeface="+mn-ea"/>
          <a:cs typeface="+mn-cs"/>
        </a:defRPr>
      </a:lvl4pPr>
      <a:lvl5pPr marL="1431214">
        <a:defRPr>
          <a:latin typeface="+mn-lt"/>
          <a:ea typeface="+mn-ea"/>
          <a:cs typeface="+mn-cs"/>
        </a:defRPr>
      </a:lvl5pPr>
      <a:lvl6pPr marL="1789017">
        <a:defRPr>
          <a:latin typeface="+mn-lt"/>
          <a:ea typeface="+mn-ea"/>
          <a:cs typeface="+mn-cs"/>
        </a:defRPr>
      </a:lvl6pPr>
      <a:lvl7pPr marL="2146821">
        <a:defRPr>
          <a:latin typeface="+mn-lt"/>
          <a:ea typeface="+mn-ea"/>
          <a:cs typeface="+mn-cs"/>
        </a:defRPr>
      </a:lvl7pPr>
      <a:lvl8pPr marL="2504623">
        <a:defRPr>
          <a:latin typeface="+mn-lt"/>
          <a:ea typeface="+mn-ea"/>
          <a:cs typeface="+mn-cs"/>
        </a:defRPr>
      </a:lvl8pPr>
      <a:lvl9pPr marL="286242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499" b="40805"/>
          <a:stretch/>
        </p:blipFill>
        <p:spPr>
          <a:xfrm>
            <a:off x="5" y="1428750"/>
            <a:ext cx="9143998" cy="2586228"/>
          </a:xfrm>
          <a:prstGeom prst="rect">
            <a:avLst/>
          </a:prstGeom>
        </p:spPr>
      </p:pic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304800" y="2102644"/>
            <a:ext cx="7772400" cy="1231106"/>
          </a:xfrm>
        </p:spPr>
        <p:txBody>
          <a:bodyPr/>
          <a:lstStyle/>
          <a:p>
            <a:r>
              <a:rPr lang="it-I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Le dinamiche occupazionali nel Lazio </a:t>
            </a:r>
            <a:br>
              <a:rPr lang="it-I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4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trimestre 2020 </a:t>
            </a:r>
            <a:br>
              <a:rPr lang="it-IT" sz="24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24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16766"/>
          <a:stretch/>
        </p:blipFill>
        <p:spPr>
          <a:xfrm>
            <a:off x="5867399" y="209550"/>
            <a:ext cx="2971801" cy="990600"/>
          </a:xfrm>
          <a:prstGeom prst="rect">
            <a:avLst/>
          </a:prstGeom>
        </p:spPr>
      </p:pic>
      <p:sp>
        <p:nvSpPr>
          <p:cNvPr id="8" name="Sottotitolo 4"/>
          <p:cNvSpPr txBox="1">
            <a:spLocks/>
          </p:cNvSpPr>
          <p:nvPr/>
        </p:nvSpPr>
        <p:spPr>
          <a:xfrm>
            <a:off x="304800" y="4275951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800" dirty="0">
                <a:solidFill>
                  <a:schemeClr val="tx2">
                    <a:lumMod val="75000"/>
                  </a:schemeClr>
                </a:solidFill>
              </a:rPr>
              <a:t>Centro Studi Unindustria – Settembre 2020</a:t>
            </a:r>
          </a:p>
        </p:txBody>
      </p:sp>
    </p:spTree>
    <p:extLst>
      <p:ext uri="{BB962C8B-B14F-4D97-AF65-F5344CB8AC3E}">
        <p14:creationId xmlns:p14="http://schemas.microsoft.com/office/powerpoint/2010/main" val="3023321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/>
          <p:cNvGrpSpPr/>
          <p:nvPr/>
        </p:nvGrpSpPr>
        <p:grpSpPr>
          <a:xfrm>
            <a:off x="0" y="-19050"/>
            <a:ext cx="9144000" cy="772516"/>
            <a:chOff x="0" y="-19050"/>
            <a:chExt cx="9144000" cy="772516"/>
          </a:xfrm>
        </p:grpSpPr>
        <p:pic>
          <p:nvPicPr>
            <p:cNvPr id="24" name="Segnaposto immagin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28" b="55680"/>
            <a:stretch/>
          </p:blipFill>
          <p:spPr>
            <a:xfrm>
              <a:off x="3429000" y="-19050"/>
              <a:ext cx="5715000" cy="772516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0" y="-19050"/>
              <a:ext cx="3429000" cy="772516"/>
            </a:xfrm>
            <a:prstGeom prst="rect">
              <a:avLst/>
            </a:prstGeom>
            <a:solidFill>
              <a:srgbClr val="142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228599" y="205743"/>
            <a:ext cx="8229600" cy="430887"/>
          </a:xfrm>
        </p:spPr>
        <p:txBody>
          <a:bodyPr/>
          <a:lstStyle/>
          <a:p>
            <a:r>
              <a:rPr lang="it-IT" sz="2800" dirty="0">
                <a:solidFill>
                  <a:schemeClr val="bg1"/>
                </a:solidFill>
              </a:rPr>
              <a:t>Popolazione</a:t>
            </a:r>
          </a:p>
        </p:txBody>
      </p:sp>
      <p:sp>
        <p:nvSpPr>
          <p:cNvPr id="190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8792132" y="4957486"/>
            <a:ext cx="228600" cy="128866"/>
          </a:xfrm>
        </p:spPr>
        <p:txBody>
          <a:bodyPr/>
          <a:lstStyle/>
          <a:p>
            <a:pPr marL="20871" algn="r">
              <a:lnSpc>
                <a:spcPts val="908"/>
              </a:lnSpc>
            </a:pPr>
            <a:fld id="{81D60167-4931-47E6-BA6A-407CBD079E47}" type="slidenum">
              <a:rPr lang="it-IT" smtClean="0"/>
              <a:pPr marL="20871" algn="r">
                <a:lnSpc>
                  <a:spcPts val="908"/>
                </a:lnSpc>
              </a:pPr>
              <a:t>2</a:t>
            </a:fld>
            <a:endParaRPr lang="it-IT" dirty="0"/>
          </a:p>
        </p:txBody>
      </p:sp>
      <p:sp>
        <p:nvSpPr>
          <p:cNvPr id="231" name="Segnaposto contenuto 2"/>
          <p:cNvSpPr txBox="1">
            <a:spLocks/>
          </p:cNvSpPr>
          <p:nvPr/>
        </p:nvSpPr>
        <p:spPr>
          <a:xfrm>
            <a:off x="12700" y="819150"/>
            <a:ext cx="8978900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Condizione professionale della popolazione (valori assoluti in migliaia)</a:t>
            </a:r>
          </a:p>
        </p:txBody>
      </p:sp>
      <p:pic>
        <p:nvPicPr>
          <p:cNvPr id="234" name="Immagine 23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21209"/>
          <a:stretch/>
        </p:blipFill>
        <p:spPr>
          <a:xfrm>
            <a:off x="19049" y="4775196"/>
            <a:ext cx="1143007" cy="354013"/>
          </a:xfrm>
          <a:prstGeom prst="rect">
            <a:avLst/>
          </a:prstGeom>
        </p:spPr>
      </p:pic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0404B115-5A05-4DFE-8656-FA99E2BEC4D7}"/>
              </a:ext>
            </a:extLst>
          </p:cNvPr>
          <p:cNvGraphicFramePr>
            <a:graphicFrameLocks noGrp="1"/>
          </p:cNvGraphicFramePr>
          <p:nvPr/>
        </p:nvGraphicFramePr>
        <p:xfrm>
          <a:off x="1371601" y="1352550"/>
          <a:ext cx="65532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779">
                  <a:extLst>
                    <a:ext uri="{9D8B030D-6E8A-4147-A177-3AD203B41FA5}">
                      <a16:colId xmlns:a16="http://schemas.microsoft.com/office/drawing/2014/main" val="3293934698"/>
                    </a:ext>
                  </a:extLst>
                </a:gridCol>
                <a:gridCol w="1288128">
                  <a:extLst>
                    <a:ext uri="{9D8B030D-6E8A-4147-A177-3AD203B41FA5}">
                      <a16:colId xmlns:a16="http://schemas.microsoft.com/office/drawing/2014/main" val="1721646500"/>
                    </a:ext>
                  </a:extLst>
                </a:gridCol>
                <a:gridCol w="953431">
                  <a:extLst>
                    <a:ext uri="{9D8B030D-6E8A-4147-A177-3AD203B41FA5}">
                      <a16:colId xmlns:a16="http://schemas.microsoft.com/office/drawing/2014/main" val="1634733728"/>
                    </a:ext>
                  </a:extLst>
                </a:gridCol>
                <a:gridCol w="953431">
                  <a:extLst>
                    <a:ext uri="{9D8B030D-6E8A-4147-A177-3AD203B41FA5}">
                      <a16:colId xmlns:a16="http://schemas.microsoft.com/office/drawing/2014/main" val="1770460728"/>
                    </a:ext>
                  </a:extLst>
                </a:gridCol>
                <a:gridCol w="1026772">
                  <a:extLst>
                    <a:ext uri="{9D8B030D-6E8A-4147-A177-3AD203B41FA5}">
                      <a16:colId xmlns:a16="http://schemas.microsoft.com/office/drawing/2014/main" val="1452447611"/>
                    </a:ext>
                  </a:extLst>
                </a:gridCol>
                <a:gridCol w="1272659">
                  <a:extLst>
                    <a:ext uri="{9D8B030D-6E8A-4147-A177-3AD203B41FA5}">
                      <a16:colId xmlns:a16="http://schemas.microsoft.com/office/drawing/2014/main" val="3728260415"/>
                    </a:ext>
                  </a:extLst>
                </a:gridCol>
              </a:tblGrid>
              <a:tr h="40320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baseline="0" dirty="0">
                          <a:effectLst/>
                          <a:latin typeface="Century Gothic" panose="020B0502020202020204" pitchFamily="34" charset="0"/>
                        </a:rPr>
                        <a:t>II trim 2019</a:t>
                      </a:r>
                      <a:endParaRPr lang="it-IT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baseline="0" dirty="0">
                          <a:effectLst/>
                          <a:latin typeface="Century Gothic" panose="020B0502020202020204" pitchFamily="34" charset="0"/>
                        </a:rPr>
                        <a:t>II trim </a:t>
                      </a:r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2020</a:t>
                      </a:r>
                      <a:endParaRPr lang="it-IT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u="none" strike="noStrike" dirty="0" err="1">
                          <a:effectLst/>
                          <a:latin typeface="Century Gothic" panose="020B0502020202020204" pitchFamily="34" charset="0"/>
                        </a:rPr>
                        <a:t>var</a:t>
                      </a:r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. 2019/2020</a:t>
                      </a:r>
                      <a:endParaRPr lang="it-IT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incidenza su Italia</a:t>
                      </a:r>
                      <a:endParaRPr lang="it-IT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extLst>
                  <a:ext uri="{0D108BD9-81ED-4DB2-BD59-A6C34878D82A}">
                    <a16:rowId xmlns:a16="http://schemas.microsoft.com/office/drawing/2014/main" val="2475533796"/>
                  </a:ext>
                </a:extLst>
              </a:tr>
              <a:tr h="2013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  <a:latin typeface="Century Gothic" panose="020B0502020202020204" pitchFamily="34" charset="0"/>
                        </a:rPr>
                        <a:t>Lazio</a:t>
                      </a:r>
                      <a:endParaRPr lang="it-IT" sz="11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forze lavoro</a:t>
                      </a:r>
                      <a:endParaRPr lang="it-IT" sz="11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2.687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2.493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-7,2%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10,1%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7542183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050" i="1" u="none" strike="noStrike" dirty="0">
                          <a:effectLst/>
                          <a:latin typeface="Century Gothic" panose="020B0502020202020204" pitchFamily="34" charset="0"/>
                        </a:rPr>
                        <a:t>  occupati</a:t>
                      </a:r>
                      <a:endParaRPr lang="it-IT" sz="1050" b="0" i="1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2.419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2.330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-3,7%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10,3%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3354087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050" i="1" u="none" strike="noStrike" dirty="0">
                          <a:effectLst/>
                          <a:latin typeface="Century Gothic" panose="020B0502020202020204" pitchFamily="34" charset="0"/>
                        </a:rPr>
                        <a:t>  disoccupati</a:t>
                      </a:r>
                      <a:endParaRPr lang="it-IT" sz="1050" b="0" i="1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268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-39,4%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8,6%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4440288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Inattivi </a:t>
                      </a:r>
                      <a:r>
                        <a:rPr lang="it-IT" sz="1000" u="none" strike="noStrike" dirty="0">
                          <a:effectLst/>
                          <a:latin typeface="Century Gothic" panose="020B0502020202020204" pitchFamily="34" charset="0"/>
                        </a:rPr>
                        <a:t>(1)</a:t>
                      </a:r>
                      <a:endParaRPr lang="it-IT" sz="11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2.367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2.561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8,2%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9,3%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091428"/>
                  </a:ext>
                </a:extLst>
              </a:tr>
              <a:tr h="2013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  <a:latin typeface="Century Gothic" panose="020B0502020202020204" pitchFamily="34" charset="0"/>
                        </a:rPr>
                        <a:t>Lombardia</a:t>
                      </a:r>
                      <a:endParaRPr lang="it-IT" sz="11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forze lavoro</a:t>
                      </a:r>
                      <a:endParaRPr lang="it-IT" sz="11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4.739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4.566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-3,7%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18,6%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828394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050" i="1" u="none" strike="noStrike" dirty="0">
                          <a:effectLst/>
                          <a:latin typeface="Century Gothic" panose="020B0502020202020204" pitchFamily="34" charset="0"/>
                        </a:rPr>
                        <a:t>  occupati</a:t>
                      </a:r>
                      <a:endParaRPr lang="it-IT" sz="1050" b="0" i="1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4.495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4.385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-2,4%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19,3%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3980691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050" i="1" u="none" strike="noStrike" dirty="0">
                          <a:effectLst/>
                          <a:latin typeface="Century Gothic" panose="020B0502020202020204" pitchFamily="34" charset="0"/>
                        </a:rPr>
                        <a:t>  disoccupati</a:t>
                      </a:r>
                      <a:endParaRPr lang="it-IT" sz="1050" b="0" i="1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244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-26,0%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9,5%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9999987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Inattivi </a:t>
                      </a:r>
                      <a:r>
                        <a:rPr lang="it-IT" sz="1000" u="none" strike="noStrike" dirty="0">
                          <a:effectLst/>
                          <a:latin typeface="Century Gothic" panose="020B0502020202020204" pitchFamily="34" charset="0"/>
                        </a:rPr>
                        <a:t>(1)</a:t>
                      </a:r>
                      <a:endParaRPr lang="it-IT" sz="11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3.882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4.111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5,9%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15,0%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4193388"/>
                  </a:ext>
                </a:extLst>
              </a:tr>
              <a:tr h="2013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  <a:latin typeface="Century Gothic" panose="020B0502020202020204" pitchFamily="34" charset="0"/>
                        </a:rPr>
                        <a:t>Italia</a:t>
                      </a:r>
                      <a:endParaRPr lang="it-IT" sz="11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forze lavoro</a:t>
                      </a:r>
                      <a:endParaRPr lang="it-IT" sz="11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26.098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24.610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-5,7%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endParaRPr lang="it-IT" sz="1100" u="none" strike="noStrik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386939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050" i="1" u="none" strike="noStrike" dirty="0">
                          <a:effectLst/>
                          <a:latin typeface="Century Gothic" panose="020B0502020202020204" pitchFamily="34" charset="0"/>
                        </a:rPr>
                        <a:t>  occupati</a:t>
                      </a:r>
                      <a:endParaRPr lang="it-IT" sz="1050" b="0" i="1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23.554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22.713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-3,6%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endParaRPr lang="it-IT" sz="1100" u="none" strike="noStrik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591091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050" i="1" u="none" strike="noStrike" dirty="0">
                          <a:effectLst/>
                          <a:latin typeface="Century Gothic" panose="020B0502020202020204" pitchFamily="34" charset="0"/>
                        </a:rPr>
                        <a:t>  disoccupati</a:t>
                      </a:r>
                      <a:endParaRPr lang="it-IT" sz="1050" b="0" i="1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2.545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1.897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i="1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-25,4%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endParaRPr lang="it-IT" sz="1100" u="none" strike="noStrik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8886593"/>
                  </a:ext>
                </a:extLst>
              </a:tr>
              <a:tr h="2013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Inattivi </a:t>
                      </a:r>
                      <a:r>
                        <a:rPr lang="it-IT" sz="1000" u="none" strike="noStrike" dirty="0">
                          <a:effectLst/>
                          <a:latin typeface="Century Gothic" panose="020B0502020202020204" pitchFamily="34" charset="0"/>
                        </a:rPr>
                        <a:t>(1)</a:t>
                      </a:r>
                      <a:endParaRPr lang="it-IT" sz="11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46" marR="446" marT="446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25.916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27.410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100" u="none" strike="noStrike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5,8%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endParaRPr lang="it-IT" sz="1100" u="none" strike="noStrik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678533"/>
                  </a:ext>
                </a:extLst>
              </a:tr>
            </a:tbl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1371600" y="4324350"/>
            <a:ext cx="708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latin typeface="Century Gothic" panose="020B0502020202020204" pitchFamily="34" charset="0"/>
              </a:rPr>
              <a:t>(1) comprendono le persone che non fanno parte delle forze di lavoro, ossia non classificate come occupate o disoccupate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AAEE4D2-AC59-4185-8001-03F92188C461}"/>
              </a:ext>
            </a:extLst>
          </p:cNvPr>
          <p:cNvSpPr txBox="1"/>
          <p:nvPr/>
        </p:nvSpPr>
        <p:spPr>
          <a:xfrm>
            <a:off x="1312584" y="4803447"/>
            <a:ext cx="7086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latin typeface="Century Gothic" panose="020B0502020202020204" pitchFamily="34" charset="0"/>
              </a:rPr>
              <a:t>Fonte: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1145101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/>
          <p:cNvGrpSpPr/>
          <p:nvPr/>
        </p:nvGrpSpPr>
        <p:grpSpPr>
          <a:xfrm>
            <a:off x="0" y="-19050"/>
            <a:ext cx="9144000" cy="772516"/>
            <a:chOff x="0" y="-19050"/>
            <a:chExt cx="9144000" cy="772516"/>
          </a:xfrm>
        </p:grpSpPr>
        <p:pic>
          <p:nvPicPr>
            <p:cNvPr id="24" name="Segnaposto immagin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28" b="55680"/>
            <a:stretch/>
          </p:blipFill>
          <p:spPr>
            <a:xfrm>
              <a:off x="3429000" y="-19050"/>
              <a:ext cx="5715000" cy="772516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0" y="-19050"/>
              <a:ext cx="3429000" cy="772516"/>
            </a:xfrm>
            <a:prstGeom prst="rect">
              <a:avLst/>
            </a:prstGeom>
            <a:solidFill>
              <a:srgbClr val="142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34" name="Immagine 23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21209"/>
          <a:stretch/>
        </p:blipFill>
        <p:spPr>
          <a:xfrm>
            <a:off x="19049" y="4775196"/>
            <a:ext cx="1143007" cy="354013"/>
          </a:xfrm>
          <a:prstGeom prst="rect">
            <a:avLst/>
          </a:prstGeom>
        </p:spPr>
      </p:pic>
      <p:sp>
        <p:nvSpPr>
          <p:cNvPr id="16" name="Titolo 6"/>
          <p:cNvSpPr txBox="1">
            <a:spLocks/>
          </p:cNvSpPr>
          <p:nvPr/>
        </p:nvSpPr>
        <p:spPr>
          <a:xfrm>
            <a:off x="228599" y="205743"/>
            <a:ext cx="82296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defTabSz="914400"/>
            <a:r>
              <a:rPr lang="it-IT" sz="2800" kern="0" dirty="0">
                <a:solidFill>
                  <a:schemeClr val="bg1"/>
                </a:solidFill>
              </a:rPr>
              <a:t>Tasso di occupazione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06"/>
          <a:stretch/>
        </p:blipFill>
        <p:spPr bwMode="auto">
          <a:xfrm>
            <a:off x="1796813" y="1134800"/>
            <a:ext cx="5518387" cy="39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egnaposto contenuto 2"/>
          <p:cNvSpPr txBox="1">
            <a:spLocks/>
          </p:cNvSpPr>
          <p:nvPr/>
        </p:nvSpPr>
        <p:spPr>
          <a:xfrm>
            <a:off x="12700" y="806450"/>
            <a:ext cx="8978900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Tasso di occupazione nelle regioni italiane (valori percentuali)</a:t>
            </a:r>
          </a:p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None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II trimestre</a:t>
            </a:r>
            <a:r>
              <a:rPr lang="it-IT" sz="1400" b="1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2020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3200400" y="3402937"/>
            <a:ext cx="585916" cy="464213"/>
            <a:chOff x="3200400" y="3402937"/>
            <a:chExt cx="585916" cy="464213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52</a:t>
              </a:r>
            </a:p>
          </p:txBody>
        </p:sp>
      </p:grpSp>
      <p:grpSp>
        <p:nvGrpSpPr>
          <p:cNvPr id="15" name="Gruppo 14"/>
          <p:cNvGrpSpPr/>
          <p:nvPr/>
        </p:nvGrpSpPr>
        <p:grpSpPr>
          <a:xfrm>
            <a:off x="4648200" y="4324350"/>
            <a:ext cx="585916" cy="464213"/>
            <a:chOff x="3200400" y="3402937"/>
            <a:chExt cx="585916" cy="464213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Ovale 18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40</a:t>
              </a:r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4203700" y="2800350"/>
            <a:ext cx="585916" cy="464213"/>
            <a:chOff x="3200400" y="3402937"/>
            <a:chExt cx="585916" cy="464213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Ovale 22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60</a:t>
              </a:r>
            </a:p>
          </p:txBody>
        </p:sp>
      </p:grpSp>
      <p:grpSp>
        <p:nvGrpSpPr>
          <p:cNvPr id="27" name="Gruppo 26"/>
          <p:cNvGrpSpPr/>
          <p:nvPr/>
        </p:nvGrpSpPr>
        <p:grpSpPr>
          <a:xfrm>
            <a:off x="5257800" y="3900971"/>
            <a:ext cx="585916" cy="464213"/>
            <a:chOff x="3200400" y="3402937"/>
            <a:chExt cx="585916" cy="464213"/>
          </a:xfrm>
        </p:grpSpPr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40</a:t>
              </a:r>
            </a:p>
          </p:txBody>
        </p:sp>
      </p:grpSp>
      <p:grpSp>
        <p:nvGrpSpPr>
          <p:cNvPr id="31" name="Gruppo 30"/>
          <p:cNvGrpSpPr/>
          <p:nvPr/>
        </p:nvGrpSpPr>
        <p:grpSpPr>
          <a:xfrm>
            <a:off x="5653826" y="3166621"/>
            <a:ext cx="585916" cy="464213"/>
            <a:chOff x="3200400" y="3402937"/>
            <a:chExt cx="585916" cy="464213"/>
          </a:xfrm>
        </p:grpSpPr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33" name="Ovale 32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Ovale 33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46</a:t>
              </a:r>
            </a:p>
          </p:txBody>
        </p:sp>
      </p:grpSp>
      <p:grpSp>
        <p:nvGrpSpPr>
          <p:cNvPr id="35" name="Gruppo 34"/>
          <p:cNvGrpSpPr/>
          <p:nvPr/>
        </p:nvGrpSpPr>
        <p:grpSpPr>
          <a:xfrm>
            <a:off x="3244545" y="1733550"/>
            <a:ext cx="585916" cy="464213"/>
            <a:chOff x="3200400" y="3402937"/>
            <a:chExt cx="585916" cy="464213"/>
          </a:xfrm>
        </p:grpSpPr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37" name="Ovale 36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Ovale 37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62</a:t>
              </a:r>
            </a:p>
          </p:txBody>
        </p:sp>
      </p:grpSp>
      <p:grpSp>
        <p:nvGrpSpPr>
          <p:cNvPr id="39" name="Gruppo 38"/>
          <p:cNvGrpSpPr/>
          <p:nvPr/>
        </p:nvGrpSpPr>
        <p:grpSpPr>
          <a:xfrm>
            <a:off x="3835400" y="2367590"/>
            <a:ext cx="585916" cy="464213"/>
            <a:chOff x="3200400" y="3402937"/>
            <a:chExt cx="585916" cy="464213"/>
          </a:xfrm>
        </p:grpSpPr>
        <p:pic>
          <p:nvPicPr>
            <p:cNvPr id="40" name="Immagine 39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41" name="Ovale 40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Ovale 41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66</a:t>
              </a:r>
            </a:p>
          </p:txBody>
        </p:sp>
      </p:grpSp>
      <p:grpSp>
        <p:nvGrpSpPr>
          <p:cNvPr id="43" name="Gruppo 42"/>
          <p:cNvGrpSpPr/>
          <p:nvPr/>
        </p:nvGrpSpPr>
        <p:grpSpPr>
          <a:xfrm>
            <a:off x="4130074" y="2339116"/>
            <a:ext cx="585916" cy="464213"/>
            <a:chOff x="3200400" y="3402937"/>
            <a:chExt cx="585916" cy="464213"/>
          </a:xfrm>
        </p:grpSpPr>
        <p:pic>
          <p:nvPicPr>
            <p:cNvPr id="44" name="Immagine 43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45" name="Ovale 44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Ovale 45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63</a:t>
              </a:r>
            </a:p>
          </p:txBody>
        </p:sp>
      </p:grpSp>
      <p:grpSp>
        <p:nvGrpSpPr>
          <p:cNvPr id="47" name="Gruppo 46"/>
          <p:cNvGrpSpPr/>
          <p:nvPr/>
        </p:nvGrpSpPr>
        <p:grpSpPr>
          <a:xfrm>
            <a:off x="4578350" y="2571750"/>
            <a:ext cx="585916" cy="464213"/>
            <a:chOff x="3200400" y="3402937"/>
            <a:chExt cx="585916" cy="464213"/>
          </a:xfrm>
        </p:grpSpPr>
        <p:pic>
          <p:nvPicPr>
            <p:cNvPr id="48" name="Immagine 47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49" name="Ovale 48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0" name="Ovale 49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57</a:t>
              </a:r>
            </a:p>
          </p:txBody>
        </p:sp>
      </p:grpSp>
      <p:grpSp>
        <p:nvGrpSpPr>
          <p:cNvPr id="51" name="Gruppo 50"/>
          <p:cNvGrpSpPr/>
          <p:nvPr/>
        </p:nvGrpSpPr>
        <p:grpSpPr>
          <a:xfrm>
            <a:off x="4419600" y="2190750"/>
            <a:ext cx="585916" cy="464213"/>
            <a:chOff x="3200400" y="3402937"/>
            <a:chExt cx="585916" cy="464213"/>
          </a:xfrm>
        </p:grpSpPr>
        <p:pic>
          <p:nvPicPr>
            <p:cNvPr id="52" name="Immagine 51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53" name="Ovale 52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Ovale 53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64</a:t>
              </a:r>
            </a:p>
          </p:txBody>
        </p:sp>
      </p:grpSp>
      <p:grpSp>
        <p:nvGrpSpPr>
          <p:cNvPr id="55" name="Gruppo 54"/>
          <p:cNvGrpSpPr/>
          <p:nvPr/>
        </p:nvGrpSpPr>
        <p:grpSpPr>
          <a:xfrm>
            <a:off x="4953000" y="3326737"/>
            <a:ext cx="585916" cy="464213"/>
            <a:chOff x="3200400" y="3402937"/>
            <a:chExt cx="585916" cy="464213"/>
          </a:xfrm>
        </p:grpSpPr>
        <p:pic>
          <p:nvPicPr>
            <p:cNvPr id="56" name="Immagine 55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57" name="Ovale 56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Ovale 57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40</a:t>
              </a:r>
            </a:p>
          </p:txBody>
        </p:sp>
      </p:grpSp>
      <p:grpSp>
        <p:nvGrpSpPr>
          <p:cNvPr id="59" name="Gruppo 58"/>
          <p:cNvGrpSpPr/>
          <p:nvPr/>
        </p:nvGrpSpPr>
        <p:grpSpPr>
          <a:xfrm>
            <a:off x="3810000" y="1733550"/>
            <a:ext cx="585916" cy="464213"/>
            <a:chOff x="3200400" y="3402937"/>
            <a:chExt cx="585916" cy="464213"/>
          </a:xfrm>
        </p:grpSpPr>
        <p:pic>
          <p:nvPicPr>
            <p:cNvPr id="60" name="Immagine 59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61" name="Ovale 60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2" name="Ovale 61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69</a:t>
              </a:r>
            </a:p>
          </p:txBody>
        </p:sp>
      </p:grpSp>
      <p:grpSp>
        <p:nvGrpSpPr>
          <p:cNvPr id="63" name="Gruppo 62"/>
          <p:cNvGrpSpPr/>
          <p:nvPr/>
        </p:nvGrpSpPr>
        <p:grpSpPr>
          <a:xfrm>
            <a:off x="2844800" y="1225550"/>
            <a:ext cx="585916" cy="464213"/>
            <a:chOff x="3200400" y="3402937"/>
            <a:chExt cx="585916" cy="464213"/>
          </a:xfrm>
        </p:grpSpPr>
        <p:pic>
          <p:nvPicPr>
            <p:cNvPr id="64" name="Immagine 63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65" name="Ovale 64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6" name="Ovale 65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66</a:t>
              </a:r>
            </a:p>
          </p:txBody>
        </p:sp>
      </p:grpSp>
      <p:grpSp>
        <p:nvGrpSpPr>
          <p:cNvPr id="67" name="Gruppo 66"/>
          <p:cNvGrpSpPr/>
          <p:nvPr/>
        </p:nvGrpSpPr>
        <p:grpSpPr>
          <a:xfrm>
            <a:off x="2889250" y="1713837"/>
            <a:ext cx="585916" cy="464213"/>
            <a:chOff x="3200400" y="3402937"/>
            <a:chExt cx="585916" cy="464213"/>
          </a:xfrm>
        </p:grpSpPr>
        <p:pic>
          <p:nvPicPr>
            <p:cNvPr id="68" name="Immagine 67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69" name="Ovale 68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0" name="Ovale 69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64</a:t>
              </a:r>
            </a:p>
          </p:txBody>
        </p:sp>
      </p:grpSp>
      <p:grpSp>
        <p:nvGrpSpPr>
          <p:cNvPr id="71" name="Gruppo 70"/>
          <p:cNvGrpSpPr/>
          <p:nvPr/>
        </p:nvGrpSpPr>
        <p:grpSpPr>
          <a:xfrm>
            <a:off x="3441700" y="1200150"/>
            <a:ext cx="585916" cy="464213"/>
            <a:chOff x="3200400" y="3402937"/>
            <a:chExt cx="585916" cy="464213"/>
          </a:xfrm>
        </p:grpSpPr>
        <p:pic>
          <p:nvPicPr>
            <p:cNvPr id="72" name="Immagine 71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73" name="Ovale 72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4" name="Ovale 73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67</a:t>
              </a:r>
            </a:p>
          </p:txBody>
        </p:sp>
      </p:grpSp>
      <p:grpSp>
        <p:nvGrpSpPr>
          <p:cNvPr id="75" name="Gruppo 74"/>
          <p:cNvGrpSpPr/>
          <p:nvPr/>
        </p:nvGrpSpPr>
        <p:grpSpPr>
          <a:xfrm>
            <a:off x="3833684" y="1116937"/>
            <a:ext cx="585916" cy="464213"/>
            <a:chOff x="3200400" y="3402937"/>
            <a:chExt cx="585916" cy="464213"/>
          </a:xfrm>
        </p:grpSpPr>
        <p:pic>
          <p:nvPicPr>
            <p:cNvPr id="76" name="Immagine 75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77" name="Ovale 76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8" name="Ovale 77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68</a:t>
              </a:r>
            </a:p>
          </p:txBody>
        </p:sp>
      </p:grpSp>
      <p:grpSp>
        <p:nvGrpSpPr>
          <p:cNvPr id="79" name="Gruppo 78"/>
          <p:cNvGrpSpPr/>
          <p:nvPr/>
        </p:nvGrpSpPr>
        <p:grpSpPr>
          <a:xfrm>
            <a:off x="4343400" y="1123950"/>
            <a:ext cx="585916" cy="464213"/>
            <a:chOff x="3200400" y="3402937"/>
            <a:chExt cx="585916" cy="464213"/>
          </a:xfrm>
        </p:grpSpPr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81" name="Ovale 80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2" name="Ovale 81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66</a:t>
              </a:r>
            </a:p>
          </p:txBody>
        </p:sp>
      </p:grpSp>
      <p:grpSp>
        <p:nvGrpSpPr>
          <p:cNvPr id="83" name="Gruppo 82"/>
          <p:cNvGrpSpPr/>
          <p:nvPr/>
        </p:nvGrpSpPr>
        <p:grpSpPr>
          <a:xfrm>
            <a:off x="4038600" y="1421737"/>
            <a:ext cx="585916" cy="464213"/>
            <a:chOff x="3200400" y="3402937"/>
            <a:chExt cx="585916" cy="464213"/>
          </a:xfrm>
        </p:grpSpPr>
        <p:pic>
          <p:nvPicPr>
            <p:cNvPr id="84" name="Immagine 83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85" name="Ovale 84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6" name="Ovale 85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66</a:t>
              </a:r>
            </a:p>
          </p:txBody>
        </p:sp>
      </p:grpSp>
      <p:grpSp>
        <p:nvGrpSpPr>
          <p:cNvPr id="87" name="Gruppo 86"/>
          <p:cNvGrpSpPr/>
          <p:nvPr/>
        </p:nvGrpSpPr>
        <p:grpSpPr>
          <a:xfrm>
            <a:off x="4830634" y="2717800"/>
            <a:ext cx="585916" cy="464213"/>
            <a:chOff x="3200400" y="3402937"/>
            <a:chExt cx="585916" cy="464213"/>
          </a:xfrm>
        </p:grpSpPr>
        <p:pic>
          <p:nvPicPr>
            <p:cNvPr id="88" name="Immagine 87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89" name="Ovale 88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0" name="Ovale 89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54</a:t>
              </a:r>
            </a:p>
          </p:txBody>
        </p:sp>
      </p:grpSp>
      <p:grpSp>
        <p:nvGrpSpPr>
          <p:cNvPr id="91" name="Gruppo 90"/>
          <p:cNvGrpSpPr/>
          <p:nvPr/>
        </p:nvGrpSpPr>
        <p:grpSpPr>
          <a:xfrm>
            <a:off x="5281484" y="3174337"/>
            <a:ext cx="585916" cy="464213"/>
            <a:chOff x="3200400" y="3402937"/>
            <a:chExt cx="585916" cy="464213"/>
          </a:xfrm>
        </p:grpSpPr>
        <p:pic>
          <p:nvPicPr>
            <p:cNvPr id="92" name="Immagine 91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93" name="Ovale 92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4" name="Ovale 93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50</a:t>
              </a:r>
            </a:p>
          </p:txBody>
        </p:sp>
      </p:grpSp>
      <p:sp>
        <p:nvSpPr>
          <p:cNvPr id="95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8792132" y="4957486"/>
            <a:ext cx="228600" cy="128866"/>
          </a:xfrm>
        </p:spPr>
        <p:txBody>
          <a:bodyPr/>
          <a:lstStyle/>
          <a:p>
            <a:pPr marL="20871" algn="r">
              <a:lnSpc>
                <a:spcPts val="908"/>
              </a:lnSpc>
            </a:pPr>
            <a:fld id="{81D60167-4931-47E6-BA6A-407CBD079E47}" type="slidenum">
              <a:rPr lang="it-IT" smtClean="0"/>
              <a:pPr marL="20871" algn="r">
                <a:lnSpc>
                  <a:spcPts val="908"/>
                </a:lnSpc>
              </a:pPr>
              <a:t>3</a:t>
            </a:fld>
            <a:endParaRPr lang="it-IT" dirty="0"/>
          </a:p>
        </p:txBody>
      </p: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8973D8D4-1CD9-463C-9A30-0358E9818B83}"/>
              </a:ext>
            </a:extLst>
          </p:cNvPr>
          <p:cNvSpPr txBox="1"/>
          <p:nvPr/>
        </p:nvSpPr>
        <p:spPr>
          <a:xfrm>
            <a:off x="1312584" y="4803447"/>
            <a:ext cx="7086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latin typeface="Century Gothic" panose="020B0502020202020204" pitchFamily="34" charset="0"/>
              </a:rPr>
              <a:t>Fonte: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3139929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/>
          <p:cNvGrpSpPr/>
          <p:nvPr/>
        </p:nvGrpSpPr>
        <p:grpSpPr>
          <a:xfrm>
            <a:off x="0" y="-19050"/>
            <a:ext cx="9144000" cy="772516"/>
            <a:chOff x="0" y="-19050"/>
            <a:chExt cx="9144000" cy="772516"/>
          </a:xfrm>
        </p:grpSpPr>
        <p:pic>
          <p:nvPicPr>
            <p:cNvPr id="24" name="Segnaposto immagin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28" b="55680"/>
            <a:stretch/>
          </p:blipFill>
          <p:spPr>
            <a:xfrm>
              <a:off x="3429000" y="-19050"/>
              <a:ext cx="5715000" cy="772516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0" y="-19050"/>
              <a:ext cx="3429000" cy="772516"/>
            </a:xfrm>
            <a:prstGeom prst="rect">
              <a:avLst/>
            </a:prstGeom>
            <a:solidFill>
              <a:srgbClr val="142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34" name="Immagine 23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21209"/>
          <a:stretch/>
        </p:blipFill>
        <p:spPr>
          <a:xfrm>
            <a:off x="19049" y="4775196"/>
            <a:ext cx="1143007" cy="354013"/>
          </a:xfrm>
          <a:prstGeom prst="rect">
            <a:avLst/>
          </a:prstGeom>
        </p:spPr>
      </p:pic>
      <p:sp>
        <p:nvSpPr>
          <p:cNvPr id="16" name="Titolo 6"/>
          <p:cNvSpPr txBox="1">
            <a:spLocks/>
          </p:cNvSpPr>
          <p:nvPr/>
        </p:nvSpPr>
        <p:spPr>
          <a:xfrm>
            <a:off x="228599" y="205743"/>
            <a:ext cx="82296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defTabSz="914400"/>
            <a:r>
              <a:rPr lang="it-IT" sz="2800" kern="0" dirty="0">
                <a:solidFill>
                  <a:schemeClr val="bg1"/>
                </a:solidFill>
              </a:rPr>
              <a:t>Tasso di occupazione: trend</a:t>
            </a:r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 rot="16200000">
            <a:off x="-728302" y="2647951"/>
            <a:ext cx="2743202" cy="3048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r>
              <a:rPr lang="it-IT" sz="1200" dirty="0">
                <a:latin typeface="Century Gothic" panose="020B0502020202020204" pitchFamily="34" charset="0"/>
              </a:rPr>
              <a:t>Tasso di occupazione</a:t>
            </a:r>
          </a:p>
          <a:p>
            <a:pPr marL="0" indent="0" algn="ctr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r>
              <a:rPr lang="it-IT" sz="1200" dirty="0">
                <a:latin typeface="Century Gothic" panose="020B0502020202020204" pitchFamily="34" charset="0"/>
              </a:rPr>
              <a:t>(valori percentuali)</a:t>
            </a:r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12700" y="806450"/>
            <a:ext cx="8978900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None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Tasso di occupazione nel Lazio e in Italia</a:t>
            </a:r>
            <a:r>
              <a:rPr lang="it-IT" sz="1400" b="1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None/>
            </a:pPr>
            <a:r>
              <a:rPr lang="it-IT" sz="1400" b="1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Anni 2009-2020, </a:t>
            </a: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II trimestre</a:t>
            </a:r>
            <a:endParaRPr lang="it-IT" sz="1400" b="1" i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8792132" y="4957486"/>
            <a:ext cx="228600" cy="128866"/>
          </a:xfrm>
        </p:spPr>
        <p:txBody>
          <a:bodyPr/>
          <a:lstStyle/>
          <a:p>
            <a:pPr marL="20871" algn="r">
              <a:lnSpc>
                <a:spcPts val="908"/>
              </a:lnSpc>
            </a:pPr>
            <a:fld id="{81D60167-4931-47E6-BA6A-407CBD079E47}" type="slidenum">
              <a:rPr lang="it-IT" smtClean="0"/>
              <a:pPr marL="20871" algn="r">
                <a:lnSpc>
                  <a:spcPts val="908"/>
                </a:lnSpc>
              </a:pPr>
              <a:t>4</a:t>
            </a:fld>
            <a:endParaRPr lang="it-IT" dirty="0"/>
          </a:p>
        </p:txBody>
      </p:sp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4F5E3557-85C7-41C8-92D4-61B932714196}"/>
              </a:ext>
            </a:extLst>
          </p:cNvPr>
          <p:cNvGraphicFramePr>
            <a:graphicFrameLocks/>
          </p:cNvGraphicFramePr>
          <p:nvPr/>
        </p:nvGraphicFramePr>
        <p:xfrm>
          <a:off x="1066800" y="1504950"/>
          <a:ext cx="67818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85DE4DF-490E-4664-A9E0-F66DB6974F92}"/>
              </a:ext>
            </a:extLst>
          </p:cNvPr>
          <p:cNvSpPr txBox="1"/>
          <p:nvPr/>
        </p:nvSpPr>
        <p:spPr>
          <a:xfrm>
            <a:off x="1312584" y="4803447"/>
            <a:ext cx="7086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latin typeface="Century Gothic" panose="020B0502020202020204" pitchFamily="34" charset="0"/>
              </a:rPr>
              <a:t>Fonte: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3277921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/>
          <p:cNvGrpSpPr/>
          <p:nvPr/>
        </p:nvGrpSpPr>
        <p:grpSpPr>
          <a:xfrm>
            <a:off x="0" y="-19050"/>
            <a:ext cx="9144000" cy="772516"/>
            <a:chOff x="0" y="-19050"/>
            <a:chExt cx="9144000" cy="772516"/>
          </a:xfrm>
        </p:grpSpPr>
        <p:pic>
          <p:nvPicPr>
            <p:cNvPr id="24" name="Segnaposto immagin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28" b="55680"/>
            <a:stretch/>
          </p:blipFill>
          <p:spPr>
            <a:xfrm>
              <a:off x="3429000" y="-19050"/>
              <a:ext cx="5715000" cy="772516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0" y="-19050"/>
              <a:ext cx="3429000" cy="772516"/>
            </a:xfrm>
            <a:prstGeom prst="rect">
              <a:avLst/>
            </a:prstGeom>
            <a:solidFill>
              <a:srgbClr val="142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34" name="Immagine 23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21209"/>
          <a:stretch/>
        </p:blipFill>
        <p:spPr>
          <a:xfrm>
            <a:off x="19049" y="4775196"/>
            <a:ext cx="1143007" cy="354013"/>
          </a:xfrm>
          <a:prstGeom prst="rect">
            <a:avLst/>
          </a:prstGeom>
        </p:spPr>
      </p:pic>
      <p:sp>
        <p:nvSpPr>
          <p:cNvPr id="21" name="Titolo 6"/>
          <p:cNvSpPr txBox="1">
            <a:spLocks/>
          </p:cNvSpPr>
          <p:nvPr/>
        </p:nvSpPr>
        <p:spPr>
          <a:xfrm>
            <a:off x="228599" y="205743"/>
            <a:ext cx="82296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defTabSz="914400"/>
            <a:r>
              <a:rPr lang="it-IT" sz="2800" kern="0" dirty="0">
                <a:solidFill>
                  <a:schemeClr val="bg1"/>
                </a:solidFill>
              </a:rPr>
              <a:t>Tasso di disoccupazione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10"/>
          <a:stretch/>
        </p:blipFill>
        <p:spPr bwMode="auto">
          <a:xfrm>
            <a:off x="2333625" y="1123315"/>
            <a:ext cx="4475163" cy="398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contenuto 2"/>
          <p:cNvSpPr txBox="1">
            <a:spLocks/>
          </p:cNvSpPr>
          <p:nvPr/>
        </p:nvSpPr>
        <p:spPr>
          <a:xfrm>
            <a:off x="12700" y="806450"/>
            <a:ext cx="8978900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Tasso di disoccupazione nelle regioni italiane (valori percentuali)</a:t>
            </a:r>
          </a:p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None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II trimestre </a:t>
            </a:r>
            <a:r>
              <a:rPr lang="it-IT" sz="1400" b="1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2020</a:t>
            </a:r>
          </a:p>
        </p:txBody>
      </p:sp>
      <p:grpSp>
        <p:nvGrpSpPr>
          <p:cNvPr id="10" name="Gruppo 9"/>
          <p:cNvGrpSpPr/>
          <p:nvPr/>
        </p:nvGrpSpPr>
        <p:grpSpPr>
          <a:xfrm>
            <a:off x="3200400" y="3402937"/>
            <a:ext cx="585916" cy="464213"/>
            <a:chOff x="3200400" y="3402937"/>
            <a:chExt cx="585916" cy="464213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12" name="Ovale 11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11</a:t>
              </a: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4648200" y="4324350"/>
            <a:ext cx="585916" cy="464213"/>
            <a:chOff x="3200400" y="3402937"/>
            <a:chExt cx="585916" cy="464213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Ovale 16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16</a:t>
              </a: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4203700" y="2800350"/>
            <a:ext cx="585916" cy="464213"/>
            <a:chOff x="3200400" y="3402937"/>
            <a:chExt cx="585916" cy="464213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</a:t>
              </a:r>
            </a:p>
          </p:txBody>
        </p:sp>
      </p:grpSp>
      <p:grpSp>
        <p:nvGrpSpPr>
          <p:cNvPr id="23" name="Gruppo 22"/>
          <p:cNvGrpSpPr/>
          <p:nvPr/>
        </p:nvGrpSpPr>
        <p:grpSpPr>
          <a:xfrm>
            <a:off x="5257800" y="3900971"/>
            <a:ext cx="585916" cy="464213"/>
            <a:chOff x="3200400" y="3402937"/>
            <a:chExt cx="585916" cy="464213"/>
          </a:xfrm>
        </p:grpSpPr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28" name="Ovale 27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19</a:t>
              </a:r>
            </a:p>
          </p:txBody>
        </p:sp>
      </p:grpSp>
      <p:grpSp>
        <p:nvGrpSpPr>
          <p:cNvPr id="30" name="Gruppo 29"/>
          <p:cNvGrpSpPr/>
          <p:nvPr/>
        </p:nvGrpSpPr>
        <p:grpSpPr>
          <a:xfrm>
            <a:off x="5653826" y="3166621"/>
            <a:ext cx="585916" cy="464213"/>
            <a:chOff x="3200400" y="3402937"/>
            <a:chExt cx="585916" cy="464213"/>
          </a:xfrm>
        </p:grpSpPr>
        <p:pic>
          <p:nvPicPr>
            <p:cNvPr id="31" name="Immagine 30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32" name="Ovale 31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Ovale 32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12</a:t>
              </a:r>
            </a:p>
          </p:txBody>
        </p:sp>
      </p:grpSp>
      <p:grpSp>
        <p:nvGrpSpPr>
          <p:cNvPr id="34" name="Gruppo 33"/>
          <p:cNvGrpSpPr/>
          <p:nvPr/>
        </p:nvGrpSpPr>
        <p:grpSpPr>
          <a:xfrm>
            <a:off x="3244545" y="1733550"/>
            <a:ext cx="585916" cy="464213"/>
            <a:chOff x="3200400" y="3402937"/>
            <a:chExt cx="585916" cy="464213"/>
          </a:xfrm>
        </p:grpSpPr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36" name="Ovale 35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Ovale 36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7</a:t>
              </a:r>
            </a:p>
          </p:txBody>
        </p:sp>
      </p:grpSp>
      <p:grpSp>
        <p:nvGrpSpPr>
          <p:cNvPr id="38" name="Gruppo 37"/>
          <p:cNvGrpSpPr/>
          <p:nvPr/>
        </p:nvGrpSpPr>
        <p:grpSpPr>
          <a:xfrm>
            <a:off x="3835400" y="2367590"/>
            <a:ext cx="585916" cy="464213"/>
            <a:chOff x="3200400" y="3402937"/>
            <a:chExt cx="585916" cy="464213"/>
          </a:xfrm>
        </p:grpSpPr>
        <p:pic>
          <p:nvPicPr>
            <p:cNvPr id="39" name="Immagine 38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40" name="Ovale 39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Ovale 40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42" name="Gruppo 41"/>
          <p:cNvGrpSpPr/>
          <p:nvPr/>
        </p:nvGrpSpPr>
        <p:grpSpPr>
          <a:xfrm>
            <a:off x="4146855" y="2332598"/>
            <a:ext cx="585916" cy="464213"/>
            <a:chOff x="3200400" y="3402937"/>
            <a:chExt cx="585916" cy="464213"/>
          </a:xfrm>
        </p:grpSpPr>
        <p:pic>
          <p:nvPicPr>
            <p:cNvPr id="43" name="Immagine 42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44" name="Ovale 43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Ovale 44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</a:t>
              </a:r>
            </a:p>
          </p:txBody>
        </p:sp>
      </p:grpSp>
      <p:grpSp>
        <p:nvGrpSpPr>
          <p:cNvPr id="46" name="Gruppo 45"/>
          <p:cNvGrpSpPr/>
          <p:nvPr/>
        </p:nvGrpSpPr>
        <p:grpSpPr>
          <a:xfrm>
            <a:off x="4578350" y="2571750"/>
            <a:ext cx="585916" cy="464213"/>
            <a:chOff x="3200400" y="3402937"/>
            <a:chExt cx="585916" cy="464213"/>
          </a:xfrm>
        </p:grpSpPr>
        <p:pic>
          <p:nvPicPr>
            <p:cNvPr id="47" name="Immagine 46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48" name="Ovale 47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Ovale 48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50" name="Gruppo 49"/>
          <p:cNvGrpSpPr/>
          <p:nvPr/>
        </p:nvGrpSpPr>
        <p:grpSpPr>
          <a:xfrm>
            <a:off x="4419600" y="2190750"/>
            <a:ext cx="585916" cy="464213"/>
            <a:chOff x="3200400" y="3402937"/>
            <a:chExt cx="585916" cy="464213"/>
          </a:xfrm>
        </p:grpSpPr>
        <p:pic>
          <p:nvPicPr>
            <p:cNvPr id="51" name="Immagine 50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52" name="Ovale 51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Ovale 52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54" name="Gruppo 53"/>
          <p:cNvGrpSpPr/>
          <p:nvPr/>
        </p:nvGrpSpPr>
        <p:grpSpPr>
          <a:xfrm>
            <a:off x="4926375" y="3326433"/>
            <a:ext cx="585916" cy="464213"/>
            <a:chOff x="3200400" y="3402937"/>
            <a:chExt cx="585916" cy="464213"/>
          </a:xfrm>
        </p:grpSpPr>
        <p:pic>
          <p:nvPicPr>
            <p:cNvPr id="55" name="Immagine 54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56" name="Ovale 55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7" name="Ovale 56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17</a:t>
              </a:r>
            </a:p>
          </p:txBody>
        </p:sp>
      </p:grpSp>
      <p:grpSp>
        <p:nvGrpSpPr>
          <p:cNvPr id="58" name="Gruppo 57"/>
          <p:cNvGrpSpPr/>
          <p:nvPr/>
        </p:nvGrpSpPr>
        <p:grpSpPr>
          <a:xfrm>
            <a:off x="3810000" y="1733550"/>
            <a:ext cx="585916" cy="464213"/>
            <a:chOff x="3200400" y="3402937"/>
            <a:chExt cx="585916" cy="464213"/>
          </a:xfrm>
        </p:grpSpPr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60" name="Ovale 59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1" name="Ovale 60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62" name="Gruppo 61"/>
          <p:cNvGrpSpPr/>
          <p:nvPr/>
        </p:nvGrpSpPr>
        <p:grpSpPr>
          <a:xfrm>
            <a:off x="2844800" y="1225550"/>
            <a:ext cx="585916" cy="464213"/>
            <a:chOff x="3200400" y="3402937"/>
            <a:chExt cx="585916" cy="464213"/>
          </a:xfrm>
        </p:grpSpPr>
        <p:pic>
          <p:nvPicPr>
            <p:cNvPr id="63" name="Immagine 62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64" name="Ovale 63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5" name="Ovale 64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66" name="Gruppo 65"/>
          <p:cNvGrpSpPr/>
          <p:nvPr/>
        </p:nvGrpSpPr>
        <p:grpSpPr>
          <a:xfrm>
            <a:off x="2889250" y="1713837"/>
            <a:ext cx="585916" cy="464213"/>
            <a:chOff x="3200400" y="3402937"/>
            <a:chExt cx="585916" cy="464213"/>
          </a:xfrm>
        </p:grpSpPr>
        <p:pic>
          <p:nvPicPr>
            <p:cNvPr id="67" name="Immagine 66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68" name="Ovale 67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9" name="Ovale 68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7</a:t>
              </a:r>
            </a:p>
          </p:txBody>
        </p:sp>
      </p:grpSp>
      <p:grpSp>
        <p:nvGrpSpPr>
          <p:cNvPr id="70" name="Gruppo 69"/>
          <p:cNvGrpSpPr/>
          <p:nvPr/>
        </p:nvGrpSpPr>
        <p:grpSpPr>
          <a:xfrm>
            <a:off x="3441700" y="1200150"/>
            <a:ext cx="585916" cy="464213"/>
            <a:chOff x="3200400" y="3402937"/>
            <a:chExt cx="585916" cy="464213"/>
          </a:xfrm>
        </p:grpSpPr>
        <p:pic>
          <p:nvPicPr>
            <p:cNvPr id="71" name="Immagine 70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72" name="Ovale 71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3" name="Ovale 72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4</a:t>
              </a:r>
            </a:p>
          </p:txBody>
        </p:sp>
      </p:grpSp>
      <p:grpSp>
        <p:nvGrpSpPr>
          <p:cNvPr id="74" name="Gruppo 73"/>
          <p:cNvGrpSpPr/>
          <p:nvPr/>
        </p:nvGrpSpPr>
        <p:grpSpPr>
          <a:xfrm>
            <a:off x="3833684" y="1116937"/>
            <a:ext cx="585916" cy="464213"/>
            <a:chOff x="3200400" y="3402937"/>
            <a:chExt cx="585916" cy="464213"/>
          </a:xfrm>
        </p:grpSpPr>
        <p:pic>
          <p:nvPicPr>
            <p:cNvPr id="75" name="Immagine 74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76" name="Ovale 75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7" name="Ovale 76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78" name="Gruppo 77"/>
          <p:cNvGrpSpPr/>
          <p:nvPr/>
        </p:nvGrpSpPr>
        <p:grpSpPr>
          <a:xfrm>
            <a:off x="4343400" y="1123950"/>
            <a:ext cx="585916" cy="464213"/>
            <a:chOff x="3200400" y="3402937"/>
            <a:chExt cx="585916" cy="464213"/>
          </a:xfrm>
        </p:grpSpPr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80" name="Ovale 79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1" name="Ovale 80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82" name="Gruppo 81"/>
          <p:cNvGrpSpPr/>
          <p:nvPr/>
        </p:nvGrpSpPr>
        <p:grpSpPr>
          <a:xfrm>
            <a:off x="4038600" y="1421737"/>
            <a:ext cx="585916" cy="464213"/>
            <a:chOff x="3200400" y="3402937"/>
            <a:chExt cx="585916" cy="464213"/>
          </a:xfrm>
        </p:grpSpPr>
        <p:pic>
          <p:nvPicPr>
            <p:cNvPr id="83" name="Immagine 82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84" name="Ovale 83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5" name="Ovale 84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86" name="Gruppo 85"/>
          <p:cNvGrpSpPr/>
          <p:nvPr/>
        </p:nvGrpSpPr>
        <p:grpSpPr>
          <a:xfrm>
            <a:off x="4830634" y="2717800"/>
            <a:ext cx="585916" cy="464213"/>
            <a:chOff x="3200400" y="3402937"/>
            <a:chExt cx="585916" cy="464213"/>
          </a:xfrm>
        </p:grpSpPr>
        <p:pic>
          <p:nvPicPr>
            <p:cNvPr id="87" name="Immagine 86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88" name="Ovale 87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9" name="Ovale 88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</a:t>
              </a:r>
            </a:p>
          </p:txBody>
        </p:sp>
      </p:grpSp>
      <p:grpSp>
        <p:nvGrpSpPr>
          <p:cNvPr id="90" name="Gruppo 89"/>
          <p:cNvGrpSpPr/>
          <p:nvPr/>
        </p:nvGrpSpPr>
        <p:grpSpPr>
          <a:xfrm>
            <a:off x="5281484" y="3174337"/>
            <a:ext cx="585916" cy="464213"/>
            <a:chOff x="3200400" y="3402937"/>
            <a:chExt cx="585916" cy="464213"/>
          </a:xfrm>
        </p:grpSpPr>
        <p:pic>
          <p:nvPicPr>
            <p:cNvPr id="91" name="Immagine 90">
              <a:extLst>
                <a:ext uri="{FF2B5EF4-FFF2-40B4-BE49-F238E27FC236}">
                  <a16:creationId xmlns:a16="http://schemas.microsoft.com/office/drawing/2014/main" id="{1CB43C71-453B-4FA7-9A21-57A985DE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0032" y="3402937"/>
              <a:ext cx="286652" cy="464213"/>
            </a:xfrm>
            <a:prstGeom prst="rect">
              <a:avLst/>
            </a:prstGeom>
          </p:spPr>
        </p:pic>
        <p:sp>
          <p:nvSpPr>
            <p:cNvPr id="92" name="Ovale 91">
              <a:extLst>
                <a:ext uri="{FF2B5EF4-FFF2-40B4-BE49-F238E27FC236}">
                  <a16:creationId xmlns:a16="http://schemas.microsoft.com/office/drawing/2014/main" id="{AB96CFB5-162A-43D9-93FE-5A92200428FD}"/>
                </a:ext>
              </a:extLst>
            </p:cNvPr>
            <p:cNvSpPr/>
            <p:nvPr/>
          </p:nvSpPr>
          <p:spPr>
            <a:xfrm>
              <a:off x="3385103" y="3434390"/>
              <a:ext cx="216510" cy="22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3" name="Ovale 92">
              <a:extLst>
                <a:ext uri="{FF2B5EF4-FFF2-40B4-BE49-F238E27FC236}">
                  <a16:creationId xmlns:a16="http://schemas.microsoft.com/office/drawing/2014/main" id="{3CCEC9E8-CCF0-4186-99B1-A34AD40335C0}"/>
                </a:ext>
              </a:extLst>
            </p:cNvPr>
            <p:cNvSpPr/>
            <p:nvPr/>
          </p:nvSpPr>
          <p:spPr>
            <a:xfrm>
              <a:off x="3200400" y="3405916"/>
              <a:ext cx="585916" cy="278910"/>
            </a:xfrm>
            <a:prstGeom prst="ellipse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7</a:t>
              </a:r>
            </a:p>
          </p:txBody>
        </p:sp>
      </p:grpSp>
      <p:sp>
        <p:nvSpPr>
          <p:cNvPr id="94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8792132" y="4957486"/>
            <a:ext cx="228600" cy="128866"/>
          </a:xfrm>
        </p:spPr>
        <p:txBody>
          <a:bodyPr/>
          <a:lstStyle/>
          <a:p>
            <a:pPr marL="20871" algn="r">
              <a:lnSpc>
                <a:spcPts val="908"/>
              </a:lnSpc>
            </a:pPr>
            <a:fld id="{81D60167-4931-47E6-BA6A-407CBD079E47}" type="slidenum">
              <a:rPr lang="it-IT" smtClean="0"/>
              <a:pPr marL="20871" algn="r">
                <a:lnSpc>
                  <a:spcPts val="908"/>
                </a:lnSpc>
              </a:pPr>
              <a:t>5</a:t>
            </a:fld>
            <a:endParaRPr lang="it-IT" dirty="0"/>
          </a:p>
        </p:txBody>
      </p: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708B1AFC-5CAF-4881-9111-F9BE43A86884}"/>
              </a:ext>
            </a:extLst>
          </p:cNvPr>
          <p:cNvSpPr txBox="1"/>
          <p:nvPr/>
        </p:nvSpPr>
        <p:spPr>
          <a:xfrm>
            <a:off x="1312584" y="4803447"/>
            <a:ext cx="7086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latin typeface="Century Gothic" panose="020B0502020202020204" pitchFamily="34" charset="0"/>
              </a:rPr>
              <a:t>Fonte: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3139929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/>
          <p:cNvGrpSpPr/>
          <p:nvPr/>
        </p:nvGrpSpPr>
        <p:grpSpPr>
          <a:xfrm>
            <a:off x="0" y="-19050"/>
            <a:ext cx="9144000" cy="772516"/>
            <a:chOff x="0" y="-19050"/>
            <a:chExt cx="9144000" cy="772516"/>
          </a:xfrm>
        </p:grpSpPr>
        <p:pic>
          <p:nvPicPr>
            <p:cNvPr id="24" name="Segnaposto immagin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28" b="55680"/>
            <a:stretch/>
          </p:blipFill>
          <p:spPr>
            <a:xfrm>
              <a:off x="3429000" y="-19050"/>
              <a:ext cx="5715000" cy="772516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0" y="-19050"/>
              <a:ext cx="3429000" cy="772516"/>
            </a:xfrm>
            <a:prstGeom prst="rect">
              <a:avLst/>
            </a:prstGeom>
            <a:solidFill>
              <a:srgbClr val="142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34" name="Immagine 23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21209"/>
          <a:stretch/>
        </p:blipFill>
        <p:spPr>
          <a:xfrm>
            <a:off x="19049" y="4775196"/>
            <a:ext cx="1143007" cy="354013"/>
          </a:xfrm>
          <a:prstGeom prst="rect">
            <a:avLst/>
          </a:prstGeom>
        </p:spPr>
      </p:pic>
      <p:sp>
        <p:nvSpPr>
          <p:cNvPr id="16" name="Titolo 6"/>
          <p:cNvSpPr txBox="1">
            <a:spLocks/>
          </p:cNvSpPr>
          <p:nvPr/>
        </p:nvSpPr>
        <p:spPr>
          <a:xfrm>
            <a:off x="228599" y="205743"/>
            <a:ext cx="82296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defTabSz="914400"/>
            <a:r>
              <a:rPr lang="it-IT" sz="2800" kern="0" dirty="0">
                <a:solidFill>
                  <a:schemeClr val="bg1"/>
                </a:solidFill>
              </a:rPr>
              <a:t>Tasso di disoccupazione: trend</a:t>
            </a:r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 rot="16200000">
            <a:off x="-728302" y="2647951"/>
            <a:ext cx="2743202" cy="3048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r>
              <a:rPr lang="it-IT" sz="1200" dirty="0">
                <a:latin typeface="Century Gothic" panose="020B0502020202020204" pitchFamily="34" charset="0"/>
              </a:rPr>
              <a:t>Tasso di disoccupazione</a:t>
            </a:r>
          </a:p>
          <a:p>
            <a:pPr marL="0" indent="0" algn="ctr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r>
              <a:rPr lang="it-IT" sz="1200" dirty="0">
                <a:latin typeface="Century Gothic" panose="020B0502020202020204" pitchFamily="34" charset="0"/>
              </a:rPr>
              <a:t>(valori percentuali)</a:t>
            </a:r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12700" y="806450"/>
            <a:ext cx="8978900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None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Tasso di disoccupazione nel Lazio e in Italia</a:t>
            </a:r>
            <a:r>
              <a:rPr lang="it-IT" sz="1400" b="1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None/>
            </a:pPr>
            <a:r>
              <a:rPr lang="it-IT" sz="1400" b="1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Anni 2009-2020, </a:t>
            </a: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II trimestre</a:t>
            </a:r>
            <a:endParaRPr lang="it-IT" sz="1400" b="1" i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8792132" y="4957486"/>
            <a:ext cx="228600" cy="128866"/>
          </a:xfrm>
        </p:spPr>
        <p:txBody>
          <a:bodyPr/>
          <a:lstStyle/>
          <a:p>
            <a:pPr marL="20871" algn="r">
              <a:lnSpc>
                <a:spcPts val="908"/>
              </a:lnSpc>
            </a:pPr>
            <a:fld id="{81D60167-4931-47E6-BA6A-407CBD079E47}" type="slidenum">
              <a:rPr lang="it-IT" smtClean="0"/>
              <a:pPr marL="20871" algn="r">
                <a:lnSpc>
                  <a:spcPts val="908"/>
                </a:lnSpc>
              </a:pPr>
              <a:t>6</a:t>
            </a:fld>
            <a:endParaRPr lang="it-IT" dirty="0"/>
          </a:p>
        </p:txBody>
      </p:sp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07FCCE5B-53CE-4DC6-B0E4-B95A676646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619920"/>
              </p:ext>
            </p:extLst>
          </p:nvPr>
        </p:nvGraphicFramePr>
        <p:xfrm>
          <a:off x="1162056" y="1416503"/>
          <a:ext cx="7247969" cy="3228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E696EC0-8F41-41E5-A7C5-07BE32FCEBCB}"/>
              </a:ext>
            </a:extLst>
          </p:cNvPr>
          <p:cNvSpPr txBox="1"/>
          <p:nvPr/>
        </p:nvSpPr>
        <p:spPr>
          <a:xfrm>
            <a:off x="1312584" y="4803447"/>
            <a:ext cx="7086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latin typeface="Century Gothic" panose="020B0502020202020204" pitchFamily="34" charset="0"/>
              </a:rPr>
              <a:t>Fonte: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3926335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91C2781-9F0F-4978-8BA2-3BD936026E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21209"/>
          <a:stretch/>
        </p:blipFill>
        <p:spPr>
          <a:xfrm>
            <a:off x="19049" y="4775196"/>
            <a:ext cx="1143007" cy="354013"/>
          </a:xfrm>
          <a:prstGeom prst="rect">
            <a:avLst/>
          </a:prstGeom>
        </p:spPr>
      </p:pic>
      <p:sp>
        <p:nvSpPr>
          <p:cNvPr id="4" name="Titolo 6">
            <a:extLst>
              <a:ext uri="{FF2B5EF4-FFF2-40B4-BE49-F238E27FC236}">
                <a16:creationId xmlns:a16="http://schemas.microsoft.com/office/drawing/2014/main" id="{78E9EA5C-27D7-47AD-B6C7-5A1A723B27C9}"/>
              </a:ext>
            </a:extLst>
          </p:cNvPr>
          <p:cNvSpPr txBox="1">
            <a:spLocks/>
          </p:cNvSpPr>
          <p:nvPr/>
        </p:nvSpPr>
        <p:spPr>
          <a:xfrm>
            <a:off x="228599" y="205743"/>
            <a:ext cx="82296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defTabSz="914400"/>
            <a:r>
              <a:rPr lang="it-IT" sz="2800" kern="0" dirty="0">
                <a:solidFill>
                  <a:schemeClr val="bg1"/>
                </a:solidFill>
              </a:rPr>
              <a:t>Previsioni andamento occupazionale 1/2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A0E2AC72-475C-4684-A273-E7AD130772E0}"/>
              </a:ext>
            </a:extLst>
          </p:cNvPr>
          <p:cNvSpPr txBox="1">
            <a:spLocks/>
          </p:cNvSpPr>
          <p:nvPr/>
        </p:nvSpPr>
        <p:spPr>
          <a:xfrm>
            <a:off x="12700" y="806450"/>
            <a:ext cx="8597900" cy="6223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None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Previsioni di andamento occupazionale nel 2° semestre 2020 rispetto allo stesso periodo dell'anno precedente (quote %)</a:t>
            </a:r>
          </a:p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endParaRPr lang="it-IT" sz="140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endParaRPr lang="it-IT" sz="140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068B5B9A-7E28-4850-910C-0ABAA1F34F1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8792132" y="4957486"/>
            <a:ext cx="228600" cy="128866"/>
          </a:xfrm>
        </p:spPr>
        <p:txBody>
          <a:bodyPr/>
          <a:lstStyle/>
          <a:p>
            <a:pPr marL="20871" algn="r">
              <a:lnSpc>
                <a:spcPts val="908"/>
              </a:lnSpc>
            </a:pPr>
            <a:fld id="{81D60167-4931-47E6-BA6A-407CBD079E47}" type="slidenum">
              <a:rPr lang="it-IT" smtClean="0"/>
              <a:pPr marL="20871" algn="r">
                <a:lnSpc>
                  <a:spcPts val="908"/>
                </a:lnSpc>
              </a:pPr>
              <a:t>7</a:t>
            </a:fld>
            <a:endParaRPr lang="it-IT" dirty="0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039F6738-F06F-46D4-9F57-AD2EF09F0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04207"/>
              </p:ext>
            </p:extLst>
          </p:nvPr>
        </p:nvGraphicFramePr>
        <p:xfrm>
          <a:off x="2438399" y="1475269"/>
          <a:ext cx="4343401" cy="1141184"/>
        </p:xfrm>
        <a:graphic>
          <a:graphicData uri="http://schemas.openxmlformats.org/drawingml/2006/table">
            <a:tbl>
              <a:tblPr firstRow="1">
                <a:tableStyleId>{D113A9D2-9D6B-4929-AA2D-F23B5EE8CBE7}</a:tableStyleId>
              </a:tblPr>
              <a:tblGrid>
                <a:gridCol w="741558">
                  <a:extLst>
                    <a:ext uri="{9D8B030D-6E8A-4147-A177-3AD203B41FA5}">
                      <a16:colId xmlns:a16="http://schemas.microsoft.com/office/drawing/2014/main" val="1718278096"/>
                    </a:ext>
                  </a:extLst>
                </a:gridCol>
                <a:gridCol w="1377176">
                  <a:extLst>
                    <a:ext uri="{9D8B030D-6E8A-4147-A177-3AD203B41FA5}">
                      <a16:colId xmlns:a16="http://schemas.microsoft.com/office/drawing/2014/main" val="1985751600"/>
                    </a:ext>
                  </a:extLst>
                </a:gridCol>
                <a:gridCol w="1165303">
                  <a:extLst>
                    <a:ext uri="{9D8B030D-6E8A-4147-A177-3AD203B41FA5}">
                      <a16:colId xmlns:a16="http://schemas.microsoft.com/office/drawing/2014/main" val="4072321318"/>
                    </a:ext>
                  </a:extLst>
                </a:gridCol>
                <a:gridCol w="1059364">
                  <a:extLst>
                    <a:ext uri="{9D8B030D-6E8A-4147-A177-3AD203B41FA5}">
                      <a16:colId xmlns:a16="http://schemas.microsoft.com/office/drawing/2014/main" val="1723974885"/>
                    </a:ext>
                  </a:extLst>
                </a:gridCol>
              </a:tblGrid>
              <a:tr h="357065">
                <a:tc gridSpan="4"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Andamento occupazionale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u="none" strike="noStrike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963551"/>
                  </a:ext>
                </a:extLst>
              </a:tr>
              <a:tr h="261373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in diminuzione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stazionario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in aumento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508858"/>
                  </a:ext>
                </a:extLst>
              </a:tr>
              <a:tr h="261373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>
                          <a:effectLst/>
                          <a:latin typeface="Century Gothic" panose="020B0502020202020204" pitchFamily="34" charset="0"/>
                        </a:rPr>
                        <a:t>Lazio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22,4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75,2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2,4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186185"/>
                  </a:ext>
                </a:extLst>
              </a:tr>
              <a:tr h="261373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>
                          <a:effectLst/>
                          <a:latin typeface="Century Gothic" panose="020B0502020202020204" pitchFamily="34" charset="0"/>
                        </a:rPr>
                        <a:t>Italia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20,5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76,7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Century Gothic" panose="020B0502020202020204" pitchFamily="34" charset="0"/>
                        </a:rPr>
                        <a:t>2,8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73" marR="3473" marT="347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961306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40A7DD06-6545-4C90-A32B-DD957E1F2B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326742"/>
              </p:ext>
            </p:extLst>
          </p:nvPr>
        </p:nvGraphicFramePr>
        <p:xfrm>
          <a:off x="2438400" y="2900688"/>
          <a:ext cx="4343400" cy="1841562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510750">
                  <a:extLst>
                    <a:ext uri="{9D8B030D-6E8A-4147-A177-3AD203B41FA5}">
                      <a16:colId xmlns:a16="http://schemas.microsoft.com/office/drawing/2014/main" val="2508158997"/>
                    </a:ext>
                  </a:extLst>
                </a:gridCol>
                <a:gridCol w="1133060">
                  <a:extLst>
                    <a:ext uri="{9D8B030D-6E8A-4147-A177-3AD203B41FA5}">
                      <a16:colId xmlns:a16="http://schemas.microsoft.com/office/drawing/2014/main" val="1559013668"/>
                    </a:ext>
                  </a:extLst>
                </a:gridCol>
                <a:gridCol w="849795">
                  <a:extLst>
                    <a:ext uri="{9D8B030D-6E8A-4147-A177-3AD203B41FA5}">
                      <a16:colId xmlns:a16="http://schemas.microsoft.com/office/drawing/2014/main" val="1488683183"/>
                    </a:ext>
                  </a:extLst>
                </a:gridCol>
                <a:gridCol w="849795">
                  <a:extLst>
                    <a:ext uri="{9D8B030D-6E8A-4147-A177-3AD203B41FA5}">
                      <a16:colId xmlns:a16="http://schemas.microsoft.com/office/drawing/2014/main" val="1860490951"/>
                    </a:ext>
                  </a:extLst>
                </a:gridCol>
              </a:tblGrid>
              <a:tr h="296004">
                <a:tc gridSpan="4"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1" u="none" strike="noStrike" dirty="0">
                          <a:effectLst/>
                          <a:latin typeface="Century Gothic" panose="020B0502020202020204" pitchFamily="34" charset="0"/>
                        </a:rPr>
                        <a:t>Andamento occupazionale per classe dimensionale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430010"/>
                  </a:ext>
                </a:extLst>
              </a:tr>
              <a:tr h="296004">
                <a:tc>
                  <a:txBody>
                    <a:bodyPr/>
                    <a:lstStyle/>
                    <a:p>
                      <a:pPr marL="0" algn="ctr" fontAlgn="b"/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in diminuzione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stazionario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in aumento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097183"/>
                  </a:ext>
                </a:extLst>
              </a:tr>
              <a:tr h="296004"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1-9 dipendenti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22,2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75,8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>
                          <a:effectLst/>
                          <a:latin typeface="Century Gothic" panose="020B0502020202020204" pitchFamily="34" charset="0"/>
                        </a:rPr>
                        <a:t>2,0</a:t>
                      </a:r>
                      <a:endParaRPr lang="it-IT" sz="105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7412405"/>
                  </a:ext>
                </a:extLst>
              </a:tr>
              <a:tr h="296004"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10-49 dipendenti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27,8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67,6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>
                          <a:effectLst/>
                          <a:latin typeface="Century Gothic" panose="020B0502020202020204" pitchFamily="34" charset="0"/>
                        </a:rPr>
                        <a:t>4,6</a:t>
                      </a:r>
                      <a:endParaRPr lang="it-IT" sz="105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3160839"/>
                  </a:ext>
                </a:extLst>
              </a:tr>
              <a:tr h="296004"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50-249 dipendenti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14,0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82,8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3,3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360202"/>
                  </a:ext>
                </a:extLst>
              </a:tr>
              <a:tr h="361542"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250 dipendenti  e oltre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>
                          <a:effectLst/>
                          <a:latin typeface="Century Gothic" panose="020B0502020202020204" pitchFamily="34" charset="0"/>
                        </a:rPr>
                        <a:t>9,1</a:t>
                      </a:r>
                      <a:endParaRPr lang="it-IT" sz="105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89,4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it-IT" sz="1050" u="none" strike="noStrike" dirty="0">
                          <a:effectLst/>
                          <a:latin typeface="Century Gothic" panose="020B0502020202020204" pitchFamily="34" charset="0"/>
                        </a:rPr>
                        <a:t>1,4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984" marR="1984" marT="198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950278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106DD60-3D0F-4DAE-9126-5EBA97D4F090}"/>
              </a:ext>
            </a:extLst>
          </p:cNvPr>
          <p:cNvSpPr txBox="1"/>
          <p:nvPr/>
        </p:nvSpPr>
        <p:spPr>
          <a:xfrm>
            <a:off x="1600200" y="4810799"/>
            <a:ext cx="7086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latin typeface="Century Gothic" panose="020B0502020202020204" pitchFamily="34" charset="0"/>
              </a:rPr>
              <a:t>Fonte: Progetto Excelsior – La domanda di lavoro nelle imprese</a:t>
            </a:r>
          </a:p>
        </p:txBody>
      </p:sp>
    </p:spTree>
    <p:extLst>
      <p:ext uri="{BB962C8B-B14F-4D97-AF65-F5344CB8AC3E}">
        <p14:creationId xmlns:p14="http://schemas.microsoft.com/office/powerpoint/2010/main" val="249441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91C2781-9F0F-4978-8BA2-3BD936026E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21209"/>
          <a:stretch/>
        </p:blipFill>
        <p:spPr>
          <a:xfrm>
            <a:off x="19049" y="4775196"/>
            <a:ext cx="1143007" cy="354013"/>
          </a:xfrm>
          <a:prstGeom prst="rect">
            <a:avLst/>
          </a:prstGeom>
        </p:spPr>
      </p:pic>
      <p:sp>
        <p:nvSpPr>
          <p:cNvPr id="4" name="Titolo 6">
            <a:extLst>
              <a:ext uri="{FF2B5EF4-FFF2-40B4-BE49-F238E27FC236}">
                <a16:creationId xmlns:a16="http://schemas.microsoft.com/office/drawing/2014/main" id="{78E9EA5C-27D7-47AD-B6C7-5A1A723B27C9}"/>
              </a:ext>
            </a:extLst>
          </p:cNvPr>
          <p:cNvSpPr txBox="1">
            <a:spLocks/>
          </p:cNvSpPr>
          <p:nvPr/>
        </p:nvSpPr>
        <p:spPr>
          <a:xfrm>
            <a:off x="228599" y="205743"/>
            <a:ext cx="82296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defTabSz="914400"/>
            <a:r>
              <a:rPr lang="it-IT" sz="2800" kern="0" dirty="0">
                <a:solidFill>
                  <a:schemeClr val="bg1"/>
                </a:solidFill>
              </a:rPr>
              <a:t>Previsioni andamento occupazionale 2/2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A0E2AC72-475C-4684-A273-E7AD130772E0}"/>
              </a:ext>
            </a:extLst>
          </p:cNvPr>
          <p:cNvSpPr txBox="1">
            <a:spLocks/>
          </p:cNvSpPr>
          <p:nvPr/>
        </p:nvSpPr>
        <p:spPr>
          <a:xfrm>
            <a:off x="12700" y="761643"/>
            <a:ext cx="9131300" cy="4308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None/>
            </a:pPr>
            <a:r>
              <a:rPr lang="it-IT" sz="120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Previsioni di andamento occupazionale nel 2° semestre 2020 rispetto allo stesso periodo dell'anno precedente (quote %)</a:t>
            </a:r>
          </a:p>
          <a:p>
            <a:pPr marL="0" indent="0"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Arial" panose="020B0604020202020204" pitchFamily="34" charset="0"/>
              <a:buNone/>
            </a:pPr>
            <a:endParaRPr lang="it-IT" sz="120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068B5B9A-7E28-4850-910C-0ABAA1F34F1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8792132" y="4957486"/>
            <a:ext cx="228600" cy="128866"/>
          </a:xfrm>
        </p:spPr>
        <p:txBody>
          <a:bodyPr/>
          <a:lstStyle/>
          <a:p>
            <a:pPr marL="20871" algn="r">
              <a:lnSpc>
                <a:spcPts val="908"/>
              </a:lnSpc>
            </a:pPr>
            <a:fld id="{81D60167-4931-47E6-BA6A-407CBD079E47}" type="slidenum">
              <a:rPr lang="it-IT" smtClean="0"/>
              <a:pPr marL="20871" algn="r">
                <a:lnSpc>
                  <a:spcPts val="908"/>
                </a:lnSpc>
              </a:pPr>
              <a:t>8</a:t>
            </a:fld>
            <a:endParaRPr lang="it-IT" dirty="0"/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7C4ADC00-4335-455D-879D-679599C292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306890"/>
              </p:ext>
            </p:extLst>
          </p:nvPr>
        </p:nvGraphicFramePr>
        <p:xfrm>
          <a:off x="1066800" y="1047750"/>
          <a:ext cx="7239000" cy="3710347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3486144">
                  <a:extLst>
                    <a:ext uri="{9D8B030D-6E8A-4147-A177-3AD203B41FA5}">
                      <a16:colId xmlns:a16="http://schemas.microsoft.com/office/drawing/2014/main" val="194084256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770048820"/>
                    </a:ext>
                  </a:extLst>
                </a:gridCol>
                <a:gridCol w="1285823">
                  <a:extLst>
                    <a:ext uri="{9D8B030D-6E8A-4147-A177-3AD203B41FA5}">
                      <a16:colId xmlns:a16="http://schemas.microsoft.com/office/drawing/2014/main" val="1215516786"/>
                    </a:ext>
                  </a:extLst>
                </a:gridCol>
                <a:gridCol w="1171633">
                  <a:extLst>
                    <a:ext uri="{9D8B030D-6E8A-4147-A177-3AD203B41FA5}">
                      <a16:colId xmlns:a16="http://schemas.microsoft.com/office/drawing/2014/main" val="1448936657"/>
                    </a:ext>
                  </a:extLst>
                </a:gridCol>
              </a:tblGrid>
              <a:tr h="22724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effectLst/>
                          <a:latin typeface="Century Gothic" panose="020B0502020202020204" pitchFamily="34" charset="0"/>
                        </a:rPr>
                        <a:t>Andamento occupazionale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868933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in diminuzione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stazionario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in aumento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824001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INDUSTRIA 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16,9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78,9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4,3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428261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Alimentari, bevande e tabacco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16,1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80,9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3,0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665030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Tessili, abbigliamento e calzature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14,8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84,1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-*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510330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Legno e mobile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17,4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81,1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617021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Carta, cartotecnica e stampa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31,8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68,2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0,0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610931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Chimico-farmaceutico, plastica e gomma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12,3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86,7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16697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Estrattive e lavorazione minerali non metalliferi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15,1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83,5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350596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Metallurgiche e prodotti in metallo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20,3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79,2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377406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Meccaniche ed elettroniche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16,7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77,1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6,2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755979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Altre industrie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16,1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76,6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7,2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286785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COSTRUZIONI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16,2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78,6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5,1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512538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SERVIZI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23,9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74,2</a:t>
                      </a:r>
                      <a:endParaRPr lang="it-IT" sz="1000" b="1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1,9</a:t>
                      </a:r>
                      <a:endParaRPr lang="it-IT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158968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Commercio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21,4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76,9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1,7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813924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Alloggio, ristorazione e servizi turistici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39,2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60,8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0,0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503109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Trasporto, logistica e magazzinaggio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23,4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74,3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2,4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270957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Servizi informatici e delle telecomunicazioni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15,0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81,3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3,7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517164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Servizi avanzati di supporto alle imprese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18,1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77,9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4,0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198495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Servizi finanziari e assicurativi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12,0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86,2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1,8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552923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Servizi operativi di supporto alle imprese e alle persone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15,4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81,6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3,0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211443"/>
                  </a:ext>
                </a:extLst>
              </a:tr>
              <a:tr h="1658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Servizi alle persone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22,5</a:t>
                      </a:r>
                      <a:endParaRPr lang="it-IT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75,0 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2,5</a:t>
                      </a:r>
                      <a:endParaRPr lang="it-IT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1" marR="631" marT="63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019135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BBF40B8-DB2A-44A9-B6BC-F35C50A82591}"/>
              </a:ext>
            </a:extLst>
          </p:cNvPr>
          <p:cNvSpPr txBox="1"/>
          <p:nvPr/>
        </p:nvSpPr>
        <p:spPr>
          <a:xfrm>
            <a:off x="1162056" y="4772699"/>
            <a:ext cx="58483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Century Gothic" panose="020B0502020202020204" pitchFamily="34" charset="0"/>
              </a:rPr>
              <a:t>Fonte: Progetto Excelsior – La domanda di lavoro nelle imprese</a:t>
            </a:r>
          </a:p>
          <a:p>
            <a:r>
              <a:rPr lang="it-IT" sz="1000" dirty="0">
                <a:latin typeface="Century Gothic" panose="020B0502020202020204" pitchFamily="34" charset="0"/>
              </a:rPr>
              <a:t>* dati non significativi</a:t>
            </a:r>
          </a:p>
        </p:txBody>
      </p:sp>
    </p:spTree>
    <p:extLst>
      <p:ext uri="{BB962C8B-B14F-4D97-AF65-F5344CB8AC3E}">
        <p14:creationId xmlns:p14="http://schemas.microsoft.com/office/powerpoint/2010/main" val="1393082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8792132" y="4957486"/>
            <a:ext cx="228600" cy="128866"/>
          </a:xfrm>
        </p:spPr>
        <p:txBody>
          <a:bodyPr/>
          <a:lstStyle/>
          <a:p>
            <a:pPr marL="20871" algn="r">
              <a:lnSpc>
                <a:spcPts val="908"/>
              </a:lnSpc>
            </a:pPr>
            <a:fld id="{81D60167-4931-47E6-BA6A-407CBD079E47}" type="slidenum">
              <a:rPr lang="it-IT" smtClean="0"/>
              <a:pPr marL="20871" algn="r">
                <a:lnSpc>
                  <a:spcPts val="908"/>
                </a:lnSpc>
              </a:pPr>
              <a:t>9</a:t>
            </a:fld>
            <a:endParaRPr lang="it-IT" dirty="0"/>
          </a:p>
        </p:txBody>
      </p:sp>
      <p:pic>
        <p:nvPicPr>
          <p:cNvPr id="234" name="Immagine 2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0506" r="3305" b="21209"/>
          <a:stretch/>
        </p:blipFill>
        <p:spPr>
          <a:xfrm>
            <a:off x="19049" y="4775196"/>
            <a:ext cx="1143007" cy="354013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627563" y="895350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</a:rPr>
              <a:t>In base ai dati Istat sul mercato del lavoro, nel secondo trimestre del 2020 l’occupazione nel Lazio si riduce del -3,7% in termini tendenziali, in linea con il -3,6% nazionale</a:t>
            </a: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endParaRPr lang="it-IT" sz="1200" dirty="0">
              <a:latin typeface="Century Gothic" panose="020B0502020202020204" pitchFamily="34" charset="0"/>
            </a:endParaRP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</a:rPr>
              <a:t>Analogamente, i tassi di occupazione regionale e nazionale diminuiscono di -1,9 punti percentuali, passando rispettivamente a 59,9% e 57,5%</a:t>
            </a: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endParaRPr lang="it-IT" sz="1200" dirty="0">
              <a:latin typeface="Century Gothic" panose="020B0502020202020204" pitchFamily="34" charset="0"/>
            </a:endParaRP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</a:rPr>
              <a:t>I disoccupati nel Lazio diminuiscono in misura più ampia rispetto alla media del Paese: -39,4% contro -25,4%; il tasso relativo scende al 6,5% (-3,5 punti percentuali) per la regione al 7,7% in Italia (-2,2 punti percentuali)</a:t>
            </a: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endParaRPr lang="it-IT" sz="1200" dirty="0">
              <a:latin typeface="Century Gothic" panose="020B0502020202020204" pitchFamily="34" charset="0"/>
            </a:endParaRP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</a:rPr>
              <a:t>Al contempo, gli inattivi nel Lazio crescono del +8,2%, a fronte del +5,8% del dato italiano</a:t>
            </a: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endParaRPr lang="it-IT" sz="1200" dirty="0">
              <a:latin typeface="Century Gothic" panose="020B0502020202020204" pitchFamily="34" charset="0"/>
            </a:endParaRP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</a:rPr>
              <a:t>Tali risultati evidenziano la crescente quota di popolazione che, scoraggiata, decide di uscire dal mercato del lavoro</a:t>
            </a: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endParaRPr lang="it-IT" sz="1200" dirty="0">
              <a:latin typeface="Century Gothic" panose="020B0502020202020204" pitchFamily="34" charset="0"/>
            </a:endParaRP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</a:rPr>
              <a:t>Le previsioni occupazionali per la seconda parte del 2020 indicano per il Lazio attese peggiori rispetto alla media nazionale. Secondo i dati dell’indagine Excelsior, il 22,4% delle imprese della regione ridurrà il numero di lavoratori contro il 20,5% dell’Italia</a:t>
            </a: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endParaRPr lang="it-IT" sz="1200" dirty="0">
              <a:latin typeface="Century Gothic" panose="020B0502020202020204" pitchFamily="34" charset="0"/>
            </a:endParaRPr>
          </a:p>
          <a:p>
            <a:pPr marL="171450" indent="-171450"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</a:rPr>
              <a:t>Risultano più colpite le aziende con meno di 50 dipendenti e quelle operanti nei settori del Turismo, della Carta e stampa e dei Trasporti, logistica e magazzinaggio</a:t>
            </a:r>
          </a:p>
        </p:txBody>
      </p:sp>
      <p:sp>
        <p:nvSpPr>
          <p:cNvPr id="14" name="Titolo 3">
            <a:extLst>
              <a:ext uri="{FF2B5EF4-FFF2-40B4-BE49-F238E27FC236}">
                <a16:creationId xmlns:a16="http://schemas.microsoft.com/office/drawing/2014/main" id="{8C2EA25E-EB89-4ADD-9AEB-3E849976B8D1}"/>
              </a:ext>
            </a:extLst>
          </p:cNvPr>
          <p:cNvSpPr txBox="1">
            <a:spLocks/>
          </p:cNvSpPr>
          <p:nvPr/>
        </p:nvSpPr>
        <p:spPr>
          <a:xfrm>
            <a:off x="228600" y="203643"/>
            <a:ext cx="7772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defTabSz="914400"/>
            <a:r>
              <a:rPr lang="it-IT" sz="28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dinamiche occupazionali in sintesi</a:t>
            </a:r>
            <a:endParaRPr lang="it-IT" sz="2000" kern="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9001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8798</TotalTime>
  <Words>828</Words>
  <Application>Microsoft Office PowerPoint</Application>
  <PresentationFormat>Presentazione su schermo (16:9)</PresentationFormat>
  <Paragraphs>286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</vt:lpstr>
      <vt:lpstr>Office Theme</vt:lpstr>
      <vt:lpstr>Le dinamiche occupazionali nel Lazio  II trimestre 2020  </vt:lpstr>
      <vt:lpstr>Popolazione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 2016 lazio</dc:title>
  <dc:creator>sconte</dc:creator>
  <cp:keywords>()</cp:keywords>
  <cp:lastModifiedBy>anna laura pompozzi</cp:lastModifiedBy>
  <cp:revision>531</cp:revision>
  <cp:lastPrinted>2019-09-13T13:48:05Z</cp:lastPrinted>
  <dcterms:created xsi:type="dcterms:W3CDTF">2017-07-20T09:46:28Z</dcterms:created>
  <dcterms:modified xsi:type="dcterms:W3CDTF">2020-10-02T10:20:24Z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2017-07-20T00:00:00Z</vt:filetime>
  </property>
  <property fmtid="{D5CDD505-2E9C-101B-9397-08002B2CF9AE}" pid="3" name="Creator">
    <vt:lpwstr>PDFCreator Version 1.2.1</vt:lpwstr>
  </property>
  <property fmtid="{D5CDD505-2E9C-101B-9397-08002B2CF9AE}" pid="4" name="LastSaved">
    <vt:filetime>2017-07-20T00:00:00Z</vt:filetime>
  </property>
</Properties>
</file>