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8" r:id="rId4"/>
    <p:sldId id="267" r:id="rId5"/>
    <p:sldId id="269" r:id="rId6"/>
    <p:sldId id="261" r:id="rId7"/>
  </p:sldIdLst>
  <p:sldSz cx="12192000" cy="6858000"/>
  <p:notesSz cx="6810375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C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EE07E5-3BA9-4589-BDFA-83D3C07729FF}" v="8" dt="2024-12-02T14:04:02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F3DFE-B100-4ADB-95D4-F05C2C55C270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BB7A9-4F9F-4018-AA1C-16CE230189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79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B7A9-4F9F-4018-AA1C-16CE2301897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329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B7A9-4F9F-4018-AA1C-16CE2301897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733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55D7E-48ED-3C94-06D2-01BDD1114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B6EDBA5-AC60-78D9-3C84-0834FB39C6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E525D47-F7DA-ED34-F74A-B9D22677F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103E99-E16C-AE6C-7D22-D8EE870FCA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B7A9-4F9F-4018-AA1C-16CE2301897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683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A77C0-ABE1-3A35-1ACA-8CF448ACA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BECCF2D-5421-CC0D-1B2B-9011D36313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FCD17D4-DB79-8E51-4322-5198217B07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68C5B11-FD4B-0C2C-B853-20166786A2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B7A9-4F9F-4018-AA1C-16CE2301897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135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AAC93-1F3D-ADDE-01EE-2A1A65824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79DA479-E7CF-5251-7ACA-99CD6B1ED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BC23F0F-7852-7184-4CBA-E883777554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89C648-D8DE-8514-3968-DE02CC38F9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B7A9-4F9F-4018-AA1C-16CE2301897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492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B7A9-4F9F-4018-AA1C-16CE2301897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992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375A46-C0F3-69D3-7412-A268A176D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CAD6837-E9CB-BFA5-AB66-D6ABD78AB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6F5BD3-6076-94D9-84C8-8CCBF98DF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6A24-7342-4EDC-90F3-12082EF7D784}" type="datetime1">
              <a:rPr lang="it-IT" smtClean="0"/>
              <a:t>04/12/2024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1B2CDE-60A7-2DA4-C942-7B22A43A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CF2B55-F5F4-1821-914E-7AAB27E06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C85C-B1AC-45DE-8B0D-ED977B2FD9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7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ECD30A-FD7A-B379-D2C8-408CA93B8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C28A60-45A6-E6D3-53BF-AEF9D8830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6C6124-9DF3-3CAA-0DE8-BE1DAAB94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6186-E6DD-46CF-A023-48DE613DBD8B}" type="datetime1">
              <a:rPr lang="it-IT" smtClean="0"/>
              <a:t>04/12/2024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AA836D-4609-8937-B6FA-DBB4D5165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240869-F8D6-8FF1-5EAA-A74D95C5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C85C-B1AC-45DE-8B0D-ED977B2FD9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52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4685EB8-9D64-8EAA-395D-D1C9D4184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D29AAE7-10B7-ED71-1A19-A39486346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F230BD-1192-D117-230A-D0E37D6F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AEBC-B8EB-4C5E-85E5-B82CE0E060F5}" type="datetime1">
              <a:rPr lang="it-IT" smtClean="0"/>
              <a:t>04/12/2024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B82A5D-E9E0-6EF6-9CBC-7EF1D39B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663686-8167-9FF1-29D6-718BB93E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C85C-B1AC-45DE-8B0D-ED977B2FD9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99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BA0C9-EE1F-47DF-67B7-D3858B7EB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1B3332-8EF5-C945-4DCD-01886653C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0B6EE7-F61A-1A1D-43EF-06375739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788E-C048-437C-846D-F1C5CD7F23D7}" type="datetime1">
              <a:rPr lang="it-IT" smtClean="0"/>
              <a:t>04/12/2024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BADE7C-3C62-D8CE-85BE-7D796D011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ED3375-D9C9-BC90-2191-EA032FB18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C85C-B1AC-45DE-8B0D-ED977B2FD9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68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965387-7040-F59A-C34B-6E1980806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266069-D783-1699-B4D4-9DDA895B4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FFD9D5-4A2D-1396-F5C5-E618EAAFB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E1DE-34B9-4E05-AD1F-1E2E41C01306}" type="datetime1">
              <a:rPr lang="it-IT" smtClean="0"/>
              <a:t>04/12/2024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41DED9-8C46-F125-8D3F-F5BA1EFFC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0420AC-FDE6-0F35-E5C5-B563AE35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C85C-B1AC-45DE-8B0D-ED977B2FD9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40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B4C260-6A4F-D1B2-3E22-F1ACA457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0C604E-88F9-3F73-5AF8-87817EE12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6EE7A7-5E48-D1CF-125F-CF526D4A5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302411-48DF-62AE-1730-6517A12BB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3256-FEE6-429C-9FCF-505097EF0781}" type="datetime1">
              <a:rPr lang="it-IT" smtClean="0"/>
              <a:t>04/12/2024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AA5328-2287-256C-F3FF-83600856A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8E4449-2DFD-638E-B2E2-C513895A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C85C-B1AC-45DE-8B0D-ED977B2FD9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19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DFA2CB-7B3A-0BBD-98F6-8AC79846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86B223-49A2-ED36-08AE-DE29D03B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0DA1435-1AB9-4BF1-C10C-C72C00FDB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58FC4B3-D725-4CBF-CF71-2B08B3FBD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5D0A4A6-5B6E-691D-922D-6C237970C1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2C8064F-5231-07BA-52BF-A90F344EA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58CB-9CD3-4D3E-8E2F-924E0B17D631}" type="datetime1">
              <a:rPr lang="it-IT" smtClean="0"/>
              <a:t>04/12/2024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22B9FEA-20E1-A7BC-3420-32808049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2690700-CBB1-0064-0CAB-2AB0846E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C85C-B1AC-45DE-8B0D-ED977B2FD9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0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10388C-E0A8-380A-7C22-D7BE6E37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A202569-096D-4B34-FDA1-89EEB256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39FA-E78A-410B-929D-74A42D21B4ED}" type="datetime1">
              <a:rPr lang="it-IT" smtClean="0"/>
              <a:t>04/12/2024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9F7CF41-0198-76FF-7E6D-4A1320FEF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AADD2B-53DE-2B9A-639E-1252114ED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C85C-B1AC-45DE-8B0D-ED977B2FD9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1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ABC27AE-4DC2-B4E3-62D5-8FEEF9E8B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5CE6-04A0-478D-9018-5D19DDA75EF6}" type="datetime1">
              <a:rPr lang="it-IT" smtClean="0"/>
              <a:t>04/12/2024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A385E3F-3684-8AD2-F4C1-0A4A7B1D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A72F32-500F-EA6D-6638-DE3150F16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C85C-B1AC-45DE-8B0D-ED977B2FD9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0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BBDB87-C40F-9F2A-510B-A1B76746A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8CDF97-DBF6-F2EF-EBB2-0EB7C4EFD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9E7210-0E41-9DAF-3638-A788F560F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535844-2FB4-7774-3DD9-9F67DA484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7191-3418-46C3-A52D-ABB43B2D94EF}" type="datetime1">
              <a:rPr lang="it-IT" smtClean="0"/>
              <a:t>04/12/2024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5ADE5DE-5829-093E-6B20-40125883D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66589F3-EAFC-527E-FF45-92AEFDC2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C85C-B1AC-45DE-8B0D-ED977B2FD9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04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0BDD9D-0FE0-8FA5-4941-A4C2A825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A0B43AB-46ED-046E-6A08-11993650D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623200-15C9-8F98-B9C0-02BB62166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FFCDA3-51CA-B061-03D2-6128B971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FC0D-2114-4975-9E2C-53AB7E2A3527}" type="datetime1">
              <a:rPr lang="it-IT" smtClean="0"/>
              <a:t>04/12/2024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521B549-A262-BB1A-8553-63BFA980A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4B275A-1F19-A58D-88AA-8F74A358D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C85C-B1AC-45DE-8B0D-ED977B2FD9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55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1B05E92-9FC9-6D9B-6998-65DF6B06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FD85619-8047-F364-FFF5-44A468A71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4E5F46-AB3A-8C1F-47B2-14F81E82E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272F57-C86C-4275-9F3A-9AF85F32E5D9}" type="datetime1">
              <a:rPr lang="it-IT" smtClean="0"/>
              <a:t>04/12/2024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F9698C-5F4A-1F73-4366-A446E73C7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0AD3CA-8FA4-8D95-5907-0BAA871F7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98C85C-B1AC-45DE-8B0D-ED977B2FD9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80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chermata, blu, Policromia, Simmetria&#10;&#10;Descrizione generata automaticamente">
            <a:extLst>
              <a:ext uri="{FF2B5EF4-FFF2-40B4-BE49-F238E27FC236}">
                <a16:creationId xmlns:a16="http://schemas.microsoft.com/office/drawing/2014/main" id="{977E5A80-D8C9-7DC1-147D-C8488CBC5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77573D5-13A8-F399-8587-15E04F8E061F}"/>
              </a:ext>
            </a:extLst>
          </p:cNvPr>
          <p:cNvSpPr txBox="1"/>
          <p:nvPr/>
        </p:nvSpPr>
        <p:spPr>
          <a:xfrm>
            <a:off x="4332372" y="3290957"/>
            <a:ext cx="74217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Futura LT Book" panose="02000504030000020003" pitchFamily="2" charset="0"/>
              </a:rPr>
              <a:t>M&amp;A e passaggio Generazionale</a:t>
            </a:r>
          </a:p>
          <a:p>
            <a:r>
              <a:rPr lang="it-IT" sz="2400" dirty="0">
                <a:solidFill>
                  <a:schemeClr val="bg1"/>
                </a:solidFill>
                <a:latin typeface="Futura LT Book" panose="02000504030000020003" pitchFamily="2" charset="0"/>
              </a:rPr>
              <a:t>Crescita e competenze manageriali</a:t>
            </a:r>
          </a:p>
        </p:txBody>
      </p:sp>
      <p:pic>
        <p:nvPicPr>
          <p:cNvPr id="7" name="Immagine 6" descr="Immagine che contiene testo, Carattere, Elementi grafici, tipografia&#10;&#10;Descrizione generata automaticamente">
            <a:extLst>
              <a:ext uri="{FF2B5EF4-FFF2-40B4-BE49-F238E27FC236}">
                <a16:creationId xmlns:a16="http://schemas.microsoft.com/office/drawing/2014/main" id="{2401314F-AD65-BA6F-1E28-4A53FECAA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58" y="653761"/>
            <a:ext cx="2835790" cy="794039"/>
          </a:xfrm>
          <a:prstGeom prst="rect">
            <a:avLst/>
          </a:prstGeom>
        </p:spPr>
      </p:pic>
      <p:pic>
        <p:nvPicPr>
          <p:cNvPr id="2" name="Immagine 4">
            <a:extLst>
              <a:ext uri="{FF2B5EF4-FFF2-40B4-BE49-F238E27FC236}">
                <a16:creationId xmlns:a16="http://schemas.microsoft.com/office/drawing/2014/main" id="{0C67CDCC-9F01-74E5-96D5-A295946592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482" y="4412800"/>
            <a:ext cx="3612859" cy="6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3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Blu elettrico, blu, schermata, design&#10;&#10;Descrizione generata automaticamente">
            <a:extLst>
              <a:ext uri="{FF2B5EF4-FFF2-40B4-BE49-F238E27FC236}">
                <a16:creationId xmlns:a16="http://schemas.microsoft.com/office/drawing/2014/main" id="{5BAF9F7A-1025-E217-17FD-290A327A5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23" y="0"/>
            <a:ext cx="12181173" cy="6858000"/>
          </a:xfrm>
          <a:prstGeom prst="rect">
            <a:avLst/>
          </a:prstGeom>
        </p:spPr>
      </p:pic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10CB4FF5-008E-EF0F-B2B8-AC59301D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21180" y="6312737"/>
            <a:ext cx="2743200" cy="365125"/>
          </a:xfrm>
        </p:spPr>
        <p:txBody>
          <a:bodyPr/>
          <a:lstStyle/>
          <a:p>
            <a:fld id="{8F98C85C-B1AC-45DE-8B0D-ED977B2FD937}" type="slidenum">
              <a:rPr lang="it-IT" smtClean="0">
                <a:solidFill>
                  <a:schemeClr val="bg1"/>
                </a:solidFill>
              </a:rPr>
              <a:t>2</a:t>
            </a:fld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6" name="Immagine 5" descr="Immagine che contiene Carattere, testo, calligrafia, Elementi grafici&#10;&#10;Descrizione generata automaticamente">
            <a:extLst>
              <a:ext uri="{FF2B5EF4-FFF2-40B4-BE49-F238E27FC236}">
                <a16:creationId xmlns:a16="http://schemas.microsoft.com/office/drawing/2014/main" id="{C9CED2A0-4AE0-2DA8-A7ED-8645C8115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6080316"/>
            <a:ext cx="1855304" cy="52608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13F1034-1110-BBD9-CAF6-C9DFE5B0E170}"/>
              </a:ext>
            </a:extLst>
          </p:cNvPr>
          <p:cNvSpPr txBox="1"/>
          <p:nvPr/>
        </p:nvSpPr>
        <p:spPr>
          <a:xfrm>
            <a:off x="4815953" y="218238"/>
            <a:ext cx="73760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Futura LT Book" panose="02000504030000020003"/>
              </a:rPr>
              <a:t>La sfida del passaggio generazionale nelle imprese familiari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BA74214-A8CC-46D0-4A07-993F053D9F95}"/>
              </a:ext>
            </a:extLst>
          </p:cNvPr>
          <p:cNvSpPr txBox="1"/>
          <p:nvPr/>
        </p:nvSpPr>
        <p:spPr>
          <a:xfrm>
            <a:off x="260350" y="1832035"/>
            <a:ext cx="672159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rgbClr val="002060"/>
                </a:solidFill>
                <a:latin typeface="Futura LT Book" panose="02000504030000020003" pitchFamily="2" charset="0"/>
              </a:rPr>
              <a:t>Diverse fonti affermano che il </a:t>
            </a:r>
            <a:r>
              <a:rPr lang="it-IT" b="1" dirty="0">
                <a:solidFill>
                  <a:srgbClr val="002060"/>
                </a:solidFill>
                <a:latin typeface="Futura LT Book" panose="02000504030000020003" pitchFamily="2" charset="0"/>
              </a:rPr>
              <a:t>60% delle imprese familiari affronta difficoltà nel passaggio generazionale </a:t>
            </a:r>
            <a:r>
              <a:rPr lang="it-IT" dirty="0">
                <a:solidFill>
                  <a:srgbClr val="002060"/>
                </a:solidFill>
                <a:latin typeface="Futura LT Book" panose="02000504030000020003" pitchFamily="2" charset="0"/>
              </a:rPr>
              <a:t>con rischio di perdita di valore aziendale.</a:t>
            </a:r>
          </a:p>
          <a:p>
            <a:pPr>
              <a:lnSpc>
                <a:spcPct val="150000"/>
              </a:lnSpc>
            </a:pPr>
            <a:endParaRPr lang="it-IT" b="1" dirty="0">
              <a:solidFill>
                <a:srgbClr val="002060"/>
              </a:solidFill>
              <a:latin typeface="Futura LT Book" panose="02000504030000020003" pitchFamily="2" charset="0"/>
            </a:endParaRPr>
          </a:p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002060"/>
                </a:solidFill>
                <a:latin typeface="Futura LT Book" panose="02000504030000020003" pitchFamily="2" charset="0"/>
              </a:rPr>
              <a:t>Mancanza di interesse, competenze o risorse per continuare l'attività </a:t>
            </a:r>
            <a:r>
              <a:rPr lang="it-IT" dirty="0">
                <a:solidFill>
                  <a:srgbClr val="002060"/>
                </a:solidFill>
                <a:latin typeface="Futura LT Book" panose="02000504030000020003" pitchFamily="2" charset="0"/>
              </a:rPr>
              <a:t>da parte delle generazioni successive a quelle del founder sono le principali cause delle citate  difficoltà.</a:t>
            </a:r>
          </a:p>
          <a:p>
            <a:pPr>
              <a:lnSpc>
                <a:spcPct val="150000"/>
              </a:lnSpc>
            </a:pPr>
            <a:endParaRPr lang="it-IT" dirty="0">
              <a:solidFill>
                <a:srgbClr val="002060"/>
              </a:solidFill>
              <a:latin typeface="Futura LT Book" panose="02000504030000020003" pitchFamily="2" charset="0"/>
            </a:endParaRPr>
          </a:p>
          <a:p>
            <a:endParaRPr lang="it-IT" dirty="0">
              <a:solidFill>
                <a:srgbClr val="002060"/>
              </a:solidFill>
              <a:latin typeface="Futura LT Book" panose="02000504030000020003" pitchFamily="2" charset="0"/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60F524C2-BF1C-3202-BCDA-FB386C16AA8E}"/>
              </a:ext>
            </a:extLst>
          </p:cNvPr>
          <p:cNvSpPr txBox="1">
            <a:spLocks/>
          </p:cNvSpPr>
          <p:nvPr/>
        </p:nvSpPr>
        <p:spPr>
          <a:xfrm>
            <a:off x="11557000" y="6356350"/>
            <a:ext cx="37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98C85C-B1AC-45DE-8B0D-ED977B2FD937}" type="slidenum">
              <a:rPr lang="it-IT" b="1" smtClean="0">
                <a:solidFill>
                  <a:schemeClr val="bg1"/>
                </a:solidFill>
                <a:latin typeface="Futura LT Book" panose="02000504030000020003" pitchFamily="2" charset="0"/>
              </a:rPr>
              <a:pPr/>
              <a:t>2</a:t>
            </a:fld>
            <a:endParaRPr lang="it-IT" b="1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96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B6407-04D8-8D36-1B99-7EAD9A0A6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Blu elettrico, blu, schermata, design&#10;&#10;Descrizione generata automaticamente">
            <a:extLst>
              <a:ext uri="{FF2B5EF4-FFF2-40B4-BE49-F238E27FC236}">
                <a16:creationId xmlns:a16="http://schemas.microsoft.com/office/drawing/2014/main" id="{9EFD6166-E8C8-12BE-39CE-DE870CCAB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53884" y="0"/>
            <a:ext cx="12181173" cy="6858000"/>
          </a:xfrm>
          <a:prstGeom prst="rect">
            <a:avLst/>
          </a:prstGeom>
        </p:spPr>
      </p:pic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BC42F35-EA78-D902-E419-7CBA3B1E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21180" y="6312737"/>
            <a:ext cx="2743200" cy="365125"/>
          </a:xfrm>
        </p:spPr>
        <p:txBody>
          <a:bodyPr/>
          <a:lstStyle/>
          <a:p>
            <a:fld id="{8F98C85C-B1AC-45DE-8B0D-ED977B2FD937}" type="slidenum">
              <a:rPr lang="it-IT" smtClean="0">
                <a:solidFill>
                  <a:schemeClr val="bg1"/>
                </a:solidFill>
              </a:rPr>
              <a:t>3</a:t>
            </a:fld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6" name="Immagine 5" descr="Immagine che contiene Carattere, testo, calligrafia, Elementi grafici&#10;&#10;Descrizione generata automaticamente">
            <a:extLst>
              <a:ext uri="{FF2B5EF4-FFF2-40B4-BE49-F238E27FC236}">
                <a16:creationId xmlns:a16="http://schemas.microsoft.com/office/drawing/2014/main" id="{28B13289-3974-E14D-F073-143C5569F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6080316"/>
            <a:ext cx="1855304" cy="52608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3142FF-1074-4A27-9FB1-AD0DD6F51C51}"/>
              </a:ext>
            </a:extLst>
          </p:cNvPr>
          <p:cNvSpPr txBox="1"/>
          <p:nvPr/>
        </p:nvSpPr>
        <p:spPr>
          <a:xfrm>
            <a:off x="6934685" y="180589"/>
            <a:ext cx="7376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Futura LT Book" panose="02000504030000020003"/>
              </a:rPr>
              <a:t>Il ruolo di M&amp;A e Private Equity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151882C-71D9-D504-6271-87ED16F0B7A1}"/>
              </a:ext>
            </a:extLst>
          </p:cNvPr>
          <p:cNvSpPr txBox="1"/>
          <p:nvPr/>
        </p:nvSpPr>
        <p:spPr>
          <a:xfrm>
            <a:off x="281276" y="1099270"/>
            <a:ext cx="751652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rgbClr val="002060"/>
                </a:solidFill>
                <a:latin typeface="Futura LT Book" panose="02000504030000020003" pitchFamily="2" charset="0"/>
              </a:rPr>
              <a:t>Le </a:t>
            </a:r>
            <a:r>
              <a:rPr lang="it-IT" b="1" dirty="0">
                <a:solidFill>
                  <a:srgbClr val="002060"/>
                </a:solidFill>
                <a:latin typeface="Futura LT Book" panose="02000504030000020003" pitchFamily="2" charset="0"/>
              </a:rPr>
              <a:t>operazioni di M&amp;A </a:t>
            </a:r>
            <a:r>
              <a:rPr lang="it-IT" dirty="0">
                <a:solidFill>
                  <a:srgbClr val="002060"/>
                </a:solidFill>
                <a:latin typeface="Futura LT Book" panose="02000504030000020003" pitchFamily="2" charset="0"/>
              </a:rPr>
              <a:t>(</a:t>
            </a:r>
            <a:r>
              <a:rPr lang="it-IT" dirty="0" err="1">
                <a:solidFill>
                  <a:srgbClr val="002060"/>
                </a:solidFill>
                <a:latin typeface="Futura LT Book" panose="02000504030000020003" pitchFamily="2" charset="0"/>
              </a:rPr>
              <a:t>Mergers</a:t>
            </a:r>
            <a:r>
              <a:rPr lang="it-IT" dirty="0">
                <a:solidFill>
                  <a:srgbClr val="002060"/>
                </a:solidFill>
                <a:latin typeface="Futura LT Book" panose="02000504030000020003" pitchFamily="2" charset="0"/>
              </a:rPr>
              <a:t> and </a:t>
            </a:r>
            <a:r>
              <a:rPr lang="it-IT" dirty="0" err="1">
                <a:solidFill>
                  <a:srgbClr val="002060"/>
                </a:solidFill>
                <a:latin typeface="Futura LT Book" panose="02000504030000020003" pitchFamily="2" charset="0"/>
              </a:rPr>
              <a:t>Acquisitions</a:t>
            </a:r>
            <a:r>
              <a:rPr lang="it-IT" dirty="0">
                <a:solidFill>
                  <a:srgbClr val="002060"/>
                </a:solidFill>
                <a:latin typeface="Futura LT Book" panose="02000504030000020003" pitchFamily="2" charset="0"/>
              </a:rPr>
              <a:t>) e l'</a:t>
            </a:r>
            <a:r>
              <a:rPr lang="it-IT" b="1" dirty="0">
                <a:solidFill>
                  <a:srgbClr val="002060"/>
                </a:solidFill>
                <a:latin typeface="Futura LT Book" panose="02000504030000020003" pitchFamily="2" charset="0"/>
              </a:rPr>
              <a:t>ingresso di fondi di Private Equity </a:t>
            </a:r>
            <a:r>
              <a:rPr lang="it-IT" dirty="0">
                <a:solidFill>
                  <a:srgbClr val="002060"/>
                </a:solidFill>
                <a:latin typeface="Futura LT Book" panose="02000504030000020003" pitchFamily="2" charset="0"/>
              </a:rPr>
              <a:t>possono garantire la continuità aziendale e la valorizzazione dell’impresa.</a:t>
            </a:r>
          </a:p>
          <a:p>
            <a:pPr>
              <a:lnSpc>
                <a:spcPct val="150000"/>
              </a:lnSpc>
            </a:pPr>
            <a:endParaRPr lang="it-IT" dirty="0">
              <a:solidFill>
                <a:srgbClr val="002060"/>
              </a:solidFill>
              <a:latin typeface="Futura LT Book" panose="02000504030000020003" pitchFamily="2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002060"/>
                </a:solidFill>
                <a:latin typeface="Futura LT Book" panose="02000504030000020003" pitchFamily="2" charset="0"/>
              </a:rPr>
              <a:t>Attraverso l’M&amp;A le aziende familiari </a:t>
            </a:r>
            <a:r>
              <a:rPr lang="it-IT" b="1" dirty="0">
                <a:solidFill>
                  <a:srgbClr val="002060"/>
                </a:solidFill>
                <a:latin typeface="Futura LT Book" panose="02000504030000020003" pitchFamily="2" charset="0"/>
              </a:rPr>
              <a:t>vengono integrate all’interno di strutture più complesse</a:t>
            </a:r>
            <a:r>
              <a:rPr lang="it-IT" dirty="0">
                <a:solidFill>
                  <a:srgbClr val="002060"/>
                </a:solidFill>
                <a:latin typeface="Futura LT Book" panose="02000504030000020003" pitchFamily="2" charset="0"/>
              </a:rPr>
              <a:t> che possano assicurare continuità alla vita aziendale.</a:t>
            </a:r>
          </a:p>
          <a:p>
            <a:pPr>
              <a:lnSpc>
                <a:spcPct val="150000"/>
              </a:lnSpc>
            </a:pPr>
            <a:endParaRPr lang="it-IT" dirty="0">
              <a:solidFill>
                <a:srgbClr val="002060"/>
              </a:solidFill>
              <a:latin typeface="Futura LT Book" panose="02000504030000020003" pitchFamily="2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002060"/>
                </a:solidFill>
                <a:latin typeface="Futura LT Book" panose="02000504030000020003" pitchFamily="2" charset="0"/>
              </a:rPr>
              <a:t>Il PE con il suo focus su aziende con potenziale di sviluppo a medio-lungo termine apporta </a:t>
            </a:r>
            <a:r>
              <a:rPr lang="it-IT" b="1" dirty="0">
                <a:solidFill>
                  <a:srgbClr val="002060"/>
                </a:solidFill>
                <a:latin typeface="Futura LT Book" panose="02000504030000020003" pitchFamily="2" charset="0"/>
              </a:rPr>
              <a:t>capitale e competenze </a:t>
            </a:r>
            <a:r>
              <a:rPr lang="it-IT" dirty="0">
                <a:solidFill>
                  <a:srgbClr val="002060"/>
                </a:solidFill>
                <a:latin typeface="Futura LT Book" panose="02000504030000020003" pitchFamily="2" charset="0"/>
              </a:rPr>
              <a:t>per la crescita aziendale.</a:t>
            </a:r>
          </a:p>
          <a:p>
            <a:endParaRPr lang="it-IT" dirty="0">
              <a:solidFill>
                <a:srgbClr val="002060"/>
              </a:solidFill>
              <a:latin typeface="Futura LT Book" panose="02000504030000020003" pitchFamily="2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C1A101E-EB31-AE6D-4D73-D33D76D72FA2}"/>
              </a:ext>
            </a:extLst>
          </p:cNvPr>
          <p:cNvSpPr txBox="1"/>
          <p:nvPr/>
        </p:nvSpPr>
        <p:spPr>
          <a:xfrm>
            <a:off x="9779000" y="6400412"/>
            <a:ext cx="13676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LT Book" panose="02000504030000020003" pitchFamily="2" charset="0"/>
              </a:rPr>
              <a:t>00 luglio 2024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2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835C2-9562-5EE3-DA3C-BA416AC3F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Blu elettrico, blu, schermata, design&#10;&#10;Descrizione generata automaticamente">
            <a:extLst>
              <a:ext uri="{FF2B5EF4-FFF2-40B4-BE49-F238E27FC236}">
                <a16:creationId xmlns:a16="http://schemas.microsoft.com/office/drawing/2014/main" id="{C1A4208B-4E7D-0370-D241-88FE1D539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23" y="0"/>
            <a:ext cx="12181173" cy="6858000"/>
          </a:xfrm>
          <a:prstGeom prst="rect">
            <a:avLst/>
          </a:prstGeom>
        </p:spPr>
      </p:pic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9160DBE4-3A68-45BC-FF8A-7A5B56FF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21180" y="6312737"/>
            <a:ext cx="2743200" cy="365125"/>
          </a:xfrm>
        </p:spPr>
        <p:txBody>
          <a:bodyPr/>
          <a:lstStyle/>
          <a:p>
            <a:fld id="{8F98C85C-B1AC-45DE-8B0D-ED977B2FD937}" type="slidenum">
              <a:rPr lang="it-IT" smtClean="0">
                <a:solidFill>
                  <a:schemeClr val="bg1"/>
                </a:solidFill>
              </a:rPr>
              <a:t>4</a:t>
            </a:fld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6" name="Immagine 5" descr="Immagine che contiene Carattere, testo, calligrafia, Elementi grafici&#10;&#10;Descrizione generata automaticamente">
            <a:extLst>
              <a:ext uri="{FF2B5EF4-FFF2-40B4-BE49-F238E27FC236}">
                <a16:creationId xmlns:a16="http://schemas.microsoft.com/office/drawing/2014/main" id="{C9B3099B-B7D3-9FA6-302F-D6C3F213E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6080316"/>
            <a:ext cx="1855304" cy="52608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06BBF6-5761-A7E1-F1DB-F08D72FAC535}"/>
              </a:ext>
            </a:extLst>
          </p:cNvPr>
          <p:cNvSpPr txBox="1"/>
          <p:nvPr/>
        </p:nvSpPr>
        <p:spPr>
          <a:xfrm>
            <a:off x="4815953" y="218238"/>
            <a:ext cx="7376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Futura LT Book" panose="02000504030000020003"/>
              </a:rPr>
              <a:t>Operazioni di M&amp;A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1B07415-7C33-A2D7-A90D-716FAE98A520}"/>
              </a:ext>
            </a:extLst>
          </p:cNvPr>
          <p:cNvSpPr txBox="1"/>
          <p:nvPr/>
        </p:nvSpPr>
        <p:spPr>
          <a:xfrm>
            <a:off x="260350" y="1183599"/>
            <a:ext cx="6618826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002060"/>
                </a:solidFill>
                <a:latin typeface="Futura LT Book" panose="02000504030000020003" pitchFamily="2" charset="0"/>
              </a:rPr>
              <a:t>Operazioni di M&amp;A</a:t>
            </a:r>
          </a:p>
          <a:p>
            <a:pPr lvl="1">
              <a:lnSpc>
                <a:spcPct val="150000"/>
              </a:lnSpc>
            </a:pPr>
            <a:r>
              <a:rPr lang="it-IT" b="1" dirty="0">
                <a:solidFill>
                  <a:srgbClr val="002060"/>
                </a:solidFill>
                <a:latin typeface="Futura LT Book" panose="02000504030000020003" pitchFamily="2" charset="0"/>
              </a:rPr>
              <a:t>Cessione totale</a:t>
            </a:r>
            <a:r>
              <a:rPr lang="it-IT" dirty="0">
                <a:solidFill>
                  <a:srgbClr val="002060"/>
                </a:solidFill>
                <a:latin typeface="Futura LT Book" panose="02000504030000020003" pitchFamily="2" charset="0"/>
              </a:rPr>
              <a:t>: Passaggio completo della proprietà a un partner strategico o finanziario.</a:t>
            </a:r>
          </a:p>
          <a:p>
            <a:pPr lvl="1">
              <a:lnSpc>
                <a:spcPct val="150000"/>
              </a:lnSpc>
            </a:pPr>
            <a:r>
              <a:rPr lang="it-IT" b="1" dirty="0">
                <a:solidFill>
                  <a:srgbClr val="002060"/>
                </a:solidFill>
                <a:latin typeface="Futura LT Book" panose="02000504030000020003" pitchFamily="2" charset="0"/>
              </a:rPr>
              <a:t>Fusioni: </a:t>
            </a:r>
            <a:r>
              <a:rPr lang="it-IT" dirty="0">
                <a:solidFill>
                  <a:srgbClr val="002060"/>
                </a:solidFill>
                <a:latin typeface="Futura LT Book" panose="02000504030000020003" pitchFamily="2" charset="0"/>
              </a:rPr>
              <a:t>Integrazione con aziende complementari per garantire continuità.</a:t>
            </a:r>
          </a:p>
          <a:p>
            <a:pPr lvl="1">
              <a:lnSpc>
                <a:spcPct val="150000"/>
              </a:lnSpc>
            </a:pPr>
            <a:endParaRPr lang="it-IT" dirty="0">
              <a:solidFill>
                <a:srgbClr val="002060"/>
              </a:solidFill>
              <a:latin typeface="Futura LT Book" panose="02000504030000020003" pitchFamily="2" charset="0"/>
            </a:endParaRPr>
          </a:p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002060"/>
                </a:solidFill>
                <a:latin typeface="Futura LT Book" panose="02000504030000020003" pitchFamily="2" charset="0"/>
              </a:rPr>
              <a:t>Vantaggi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060"/>
                </a:solidFill>
                <a:latin typeface="Futura LT Book" panose="02000504030000020003" pitchFamily="2" charset="0"/>
              </a:rPr>
              <a:t>Valorizzazione dell’azienda in fase di cessione.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060"/>
                </a:solidFill>
                <a:latin typeface="Futura LT Book" panose="02000504030000020003" pitchFamily="2" charset="0"/>
              </a:rPr>
              <a:t>Maggiore capacità di competere in mercati globali.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060"/>
                </a:solidFill>
                <a:latin typeface="Futura LT Book" panose="02000504030000020003" pitchFamily="2" charset="0"/>
              </a:rPr>
              <a:t>Accesso a risorse manageriali esterne.</a:t>
            </a:r>
          </a:p>
          <a:p>
            <a:endParaRPr lang="it-IT" dirty="0">
              <a:solidFill>
                <a:srgbClr val="002060"/>
              </a:solidFill>
              <a:latin typeface="Futura LT Book" panose="02000504030000020003" pitchFamily="2" charset="0"/>
            </a:endParaRPr>
          </a:p>
          <a:p>
            <a:endParaRPr lang="it-IT" dirty="0">
              <a:solidFill>
                <a:srgbClr val="002060"/>
              </a:solidFill>
              <a:latin typeface="Futura LT Book" panose="02000504030000020003" pitchFamily="2" charset="0"/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9602DC9-8A69-6DF2-7687-3B7FE544679C}"/>
              </a:ext>
            </a:extLst>
          </p:cNvPr>
          <p:cNvSpPr txBox="1">
            <a:spLocks/>
          </p:cNvSpPr>
          <p:nvPr/>
        </p:nvSpPr>
        <p:spPr>
          <a:xfrm>
            <a:off x="11557000" y="6356350"/>
            <a:ext cx="37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98C85C-B1AC-45DE-8B0D-ED977B2FD937}" type="slidenum">
              <a:rPr lang="it-IT" b="1" smtClean="0">
                <a:solidFill>
                  <a:schemeClr val="bg1"/>
                </a:solidFill>
                <a:latin typeface="Futura LT Book" panose="02000504030000020003" pitchFamily="2" charset="0"/>
              </a:rPr>
              <a:pPr/>
              <a:t>4</a:t>
            </a:fld>
            <a:endParaRPr lang="it-IT" b="1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45BFC-36A2-839D-52EF-BCDB121D3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Blu elettrico, blu, schermata, design&#10;&#10;Descrizione generata automaticamente">
            <a:extLst>
              <a:ext uri="{FF2B5EF4-FFF2-40B4-BE49-F238E27FC236}">
                <a16:creationId xmlns:a16="http://schemas.microsoft.com/office/drawing/2014/main" id="{975A897C-69B3-2B9E-81E2-9DFABACCA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23" y="0"/>
            <a:ext cx="12181173" cy="6858000"/>
          </a:xfrm>
          <a:prstGeom prst="rect">
            <a:avLst/>
          </a:prstGeom>
        </p:spPr>
      </p:pic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69B0842-4282-A367-70CC-0B7BF60DA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21180" y="6312737"/>
            <a:ext cx="2743200" cy="365125"/>
          </a:xfrm>
        </p:spPr>
        <p:txBody>
          <a:bodyPr/>
          <a:lstStyle/>
          <a:p>
            <a:fld id="{8F98C85C-B1AC-45DE-8B0D-ED977B2FD937}" type="slidenum">
              <a:rPr lang="it-IT" smtClean="0">
                <a:solidFill>
                  <a:schemeClr val="bg1"/>
                </a:solidFill>
              </a:rPr>
              <a:t>5</a:t>
            </a:fld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6" name="Immagine 5" descr="Immagine che contiene Carattere, testo, calligrafia, Elementi grafici&#10;&#10;Descrizione generata automaticamente">
            <a:extLst>
              <a:ext uri="{FF2B5EF4-FFF2-40B4-BE49-F238E27FC236}">
                <a16:creationId xmlns:a16="http://schemas.microsoft.com/office/drawing/2014/main" id="{8EE9A207-EDB8-F5F8-888C-06CBC8531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6080316"/>
            <a:ext cx="1855304" cy="52608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1BDAB1-F34B-6870-74F2-41119A0B055F}"/>
              </a:ext>
            </a:extLst>
          </p:cNvPr>
          <p:cNvSpPr txBox="1"/>
          <p:nvPr/>
        </p:nvSpPr>
        <p:spPr>
          <a:xfrm>
            <a:off x="4815953" y="218238"/>
            <a:ext cx="7376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Futura LT Book" panose="02000504030000020003"/>
              </a:rPr>
              <a:t>Il Private Equity come partner strategico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E99C83-4E91-8691-9DD8-F9EC58BE53F8}"/>
              </a:ext>
            </a:extLst>
          </p:cNvPr>
          <p:cNvSpPr txBox="1"/>
          <p:nvPr/>
        </p:nvSpPr>
        <p:spPr>
          <a:xfrm>
            <a:off x="281276" y="1557977"/>
            <a:ext cx="8082138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002060"/>
                </a:solidFill>
                <a:latin typeface="Futura LT Book" panose="02000504030000020003" pitchFamily="2" charset="0"/>
              </a:rPr>
              <a:t>Modelli di intervento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060"/>
                </a:solidFill>
                <a:latin typeface="Futura LT Book" panose="02000504030000020003" pitchFamily="2" charset="0"/>
              </a:rPr>
              <a:t>Buyout: Acquisizione del controllo aziendale.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 err="1">
                <a:solidFill>
                  <a:srgbClr val="002060"/>
                </a:solidFill>
                <a:latin typeface="Futura LT Book" panose="02000504030000020003" pitchFamily="2" charset="0"/>
              </a:rPr>
              <a:t>Minority</a:t>
            </a:r>
            <a:r>
              <a:rPr lang="it-IT" dirty="0">
                <a:solidFill>
                  <a:srgbClr val="002060"/>
                </a:solidFill>
                <a:latin typeface="Futura LT Book" panose="02000504030000020003" pitchFamily="2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Futura LT Book" panose="02000504030000020003" pitchFamily="2" charset="0"/>
              </a:rPr>
              <a:t>stake</a:t>
            </a:r>
            <a:r>
              <a:rPr lang="it-IT" dirty="0">
                <a:solidFill>
                  <a:srgbClr val="002060"/>
                </a:solidFill>
                <a:latin typeface="Futura LT Book" panose="02000504030000020003" pitchFamily="2" charset="0"/>
              </a:rPr>
              <a:t>: Ingresso con partecipazione minoritaria per affiancare la famiglia proprietaria.</a:t>
            </a:r>
          </a:p>
          <a:p>
            <a:pPr>
              <a:lnSpc>
                <a:spcPct val="150000"/>
              </a:lnSpc>
            </a:pPr>
            <a:endParaRPr lang="it-IT" dirty="0">
              <a:solidFill>
                <a:srgbClr val="002060"/>
              </a:solidFill>
              <a:latin typeface="Futura LT Book" panose="02000504030000020003" pitchFamily="2" charset="0"/>
            </a:endParaRPr>
          </a:p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002060"/>
                </a:solidFill>
                <a:latin typeface="Futura LT Book" panose="02000504030000020003" pitchFamily="2" charset="0"/>
              </a:rPr>
              <a:t>Benefici per l’impresa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060"/>
                </a:solidFill>
                <a:latin typeface="Futura LT Book" panose="02000504030000020003" pitchFamily="2" charset="0"/>
              </a:rPr>
              <a:t>Capitali per espandere o innovare.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060"/>
                </a:solidFill>
                <a:latin typeface="Futura LT Book" panose="02000504030000020003" pitchFamily="2" charset="0"/>
              </a:rPr>
              <a:t>Supporto manageriale e network globale.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060"/>
                </a:solidFill>
                <a:latin typeface="Futura LT Book" panose="02000504030000020003" pitchFamily="2" charset="0"/>
              </a:rPr>
              <a:t>Pianificazione strategica per successivi step di crescita o cessione.</a:t>
            </a:r>
          </a:p>
          <a:p>
            <a:endParaRPr lang="it-IT" dirty="0">
              <a:solidFill>
                <a:srgbClr val="002060"/>
              </a:solidFill>
              <a:latin typeface="Futura LT Book" panose="02000504030000020003" pitchFamily="2" charset="0"/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F00EFF88-74DB-A332-C33E-72FA34FBD036}"/>
              </a:ext>
            </a:extLst>
          </p:cNvPr>
          <p:cNvSpPr txBox="1">
            <a:spLocks/>
          </p:cNvSpPr>
          <p:nvPr/>
        </p:nvSpPr>
        <p:spPr>
          <a:xfrm>
            <a:off x="11557000" y="6356350"/>
            <a:ext cx="37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98C85C-B1AC-45DE-8B0D-ED977B2FD937}" type="slidenum">
              <a:rPr lang="it-IT" b="1" smtClean="0">
                <a:solidFill>
                  <a:schemeClr val="bg1"/>
                </a:solidFill>
                <a:latin typeface="Futura LT Book" panose="02000504030000020003" pitchFamily="2" charset="0"/>
              </a:rPr>
              <a:pPr/>
              <a:t>5</a:t>
            </a:fld>
            <a:endParaRPr lang="it-IT" b="1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778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chermata, blu, Policromia, Simmetria&#10;&#10;Descrizione generata automaticamente">
            <a:extLst>
              <a:ext uri="{FF2B5EF4-FFF2-40B4-BE49-F238E27FC236}">
                <a16:creationId xmlns:a16="http://schemas.microsoft.com/office/drawing/2014/main" id="{FA4A6643-8879-A385-3538-5CE665583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12A08B4-F043-4BA9-20B5-9FECCC66C186}"/>
              </a:ext>
            </a:extLst>
          </p:cNvPr>
          <p:cNvSpPr txBox="1"/>
          <p:nvPr/>
        </p:nvSpPr>
        <p:spPr>
          <a:xfrm>
            <a:off x="4248745" y="2444343"/>
            <a:ext cx="369450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0" b="1" dirty="0">
                <a:solidFill>
                  <a:schemeClr val="bg1"/>
                </a:solidFill>
                <a:latin typeface="Futura LT Book" panose="02000504030000020003"/>
              </a:rPr>
              <a:t>Grazie</a:t>
            </a:r>
            <a:r>
              <a:rPr lang="it-IT" sz="4000" b="1" dirty="0">
                <a:solidFill>
                  <a:srgbClr val="002060"/>
                </a:solidFill>
                <a:latin typeface="Futura LT Book" panose="02000504030000020003"/>
              </a:rPr>
              <a:t> </a:t>
            </a:r>
          </a:p>
          <a:p>
            <a:r>
              <a:rPr lang="it-IT" sz="3250" b="1" dirty="0">
                <a:solidFill>
                  <a:schemeClr val="bg1"/>
                </a:solidFill>
                <a:latin typeface="Futura LT Book" panose="02000504030000020003"/>
              </a:rPr>
              <a:t>per l’attenzione</a:t>
            </a:r>
            <a:endParaRPr lang="it-IT" sz="3250" b="1" dirty="0">
              <a:solidFill>
                <a:schemeClr val="bg1"/>
              </a:solidFill>
            </a:endParaRPr>
          </a:p>
        </p:txBody>
      </p:sp>
      <p:pic>
        <p:nvPicPr>
          <p:cNvPr id="2" name="Immagine 1" descr="Immagine che contiene testo, Carattere, Elementi grafici, tipografia&#10;&#10;Descrizione generata automaticamente">
            <a:extLst>
              <a:ext uri="{FF2B5EF4-FFF2-40B4-BE49-F238E27FC236}">
                <a16:creationId xmlns:a16="http://schemas.microsoft.com/office/drawing/2014/main" id="{35FA6341-9B00-6938-C107-330782142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04" y="374157"/>
            <a:ext cx="2835790" cy="79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407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280</Words>
  <Application>Microsoft Office PowerPoint</Application>
  <PresentationFormat>Widescreen</PresentationFormat>
  <Paragraphs>46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Futura LT Book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Ivano Oddi</dc:creator>
  <cp:lastModifiedBy>Federica Zuccari</cp:lastModifiedBy>
  <cp:revision>35</cp:revision>
  <cp:lastPrinted>2024-09-04T11:15:41Z</cp:lastPrinted>
  <dcterms:created xsi:type="dcterms:W3CDTF">2024-07-26T11:44:31Z</dcterms:created>
  <dcterms:modified xsi:type="dcterms:W3CDTF">2024-12-04T11:30:52Z</dcterms:modified>
</cp:coreProperties>
</file>